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71.xml" ContentType="application/vnd.openxmlformats-officedocument.presentationml.slide+xml"/>
  <Override PartName="/ppt/slides/slide70.xml" ContentType="application/vnd.openxmlformats-officedocument.presentationml.slide+xml"/>
  <Override PartName="/ppt/slides/slide69.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2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62.xml" ContentType="application/vnd.openxmlformats-officedocument.presentationml.slide+xml"/>
  <Override PartName="/ppt/slides/slide65.xml" ContentType="application/vnd.openxmlformats-officedocument.presentationml.slide+xml"/>
  <Override PartName="/ppt/slides/slide60.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61.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39.xml" ContentType="application/vnd.openxmlformats-officedocument.presentationml.slide+xml"/>
  <Override PartName="/ppt/slides/slide44.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43.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53.xml" ContentType="application/vnd.openxmlformats-officedocument.presentationml.slide+xml"/>
  <Override PartName="/ppt/slides/slide56.xml" ContentType="application/vnd.openxmlformats-officedocument.presentationml.slide+xml"/>
  <Override PartName="/ppt/slides/slide51.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2.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5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notesSlides/notesSlide33.xml" ContentType="application/vnd.openxmlformats-officedocument.presentationml.notesSlide+xml"/>
  <Override PartName="/ppt/notesSlides/notesSlide29.xml" ContentType="application/vnd.openxmlformats-officedocument.presentationml.notesSlide+xml"/>
  <Override PartName="/ppt/notesSlides/notesSlide65.xml" ContentType="application/vnd.openxmlformats-officedocument.presentationml.notesSlide+xml"/>
  <Override PartName="/ppt/notesSlides/notesSlide58.xml" ContentType="application/vnd.openxmlformats-officedocument.presentationml.notesSlide+xml"/>
  <Override PartName="/ppt/notesSlides/notesSlide57.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4.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63.xml" ContentType="application/vnd.openxmlformats-officedocument.presentationml.notesSlide+xml"/>
  <Override PartName="/ppt/notesSlides/notesSlide62.xml" ContentType="application/vnd.openxmlformats-officedocument.presentationml.notesSlide+xml"/>
  <Override PartName="/ppt/notesSlides/notesSlide66.xml" ContentType="application/vnd.openxmlformats-officedocument.presentationml.notesSlide+xml"/>
  <Override PartName="/ppt/notesSlides/notesSlide51.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4.xml" ContentType="application/vnd.openxmlformats-officedocument.presentationml.notes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Slides/notesSlide44.xml" ContentType="application/vnd.openxmlformats-officedocument.presentationml.notesSlide+xml"/>
  <Override PartName="/ppt/notesSlides/notesSlide48.xml" ContentType="application/vnd.openxmlformats-officedocument.presentationml.notesSlide+xml"/>
  <Override PartName="/ppt/notesSlides/notesSlide47.xml" ContentType="application/vnd.openxmlformats-officedocument.presentationml.notesSlide+xml"/>
  <Override PartName="/ppt/notesSlides/notesSlide43.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942" r:id="rId1"/>
  </p:sldMasterIdLst>
  <p:notesMasterIdLst>
    <p:notesMasterId r:id="rId75"/>
  </p:notesMasterIdLst>
  <p:handoutMasterIdLst>
    <p:handoutMasterId r:id="rId76"/>
  </p:handoutMasterIdLst>
  <p:sldIdLst>
    <p:sldId id="438" r:id="rId2"/>
    <p:sldId id="439" r:id="rId3"/>
    <p:sldId id="440" r:id="rId4"/>
    <p:sldId id="441" r:id="rId5"/>
    <p:sldId id="442" r:id="rId6"/>
    <p:sldId id="443" r:id="rId7"/>
    <p:sldId id="444" r:id="rId8"/>
    <p:sldId id="445" r:id="rId9"/>
    <p:sldId id="446" r:id="rId10"/>
    <p:sldId id="447" r:id="rId11"/>
    <p:sldId id="448" r:id="rId12"/>
    <p:sldId id="431" r:id="rId13"/>
    <p:sldId id="432" r:id="rId14"/>
    <p:sldId id="433" r:id="rId15"/>
    <p:sldId id="434" r:id="rId16"/>
    <p:sldId id="435" r:id="rId17"/>
    <p:sldId id="436" r:id="rId18"/>
    <p:sldId id="437" r:id="rId19"/>
    <p:sldId id="449" r:id="rId20"/>
    <p:sldId id="424" r:id="rId21"/>
    <p:sldId id="425" r:id="rId22"/>
    <p:sldId id="426" r:id="rId23"/>
    <p:sldId id="427" r:id="rId24"/>
    <p:sldId id="428" r:id="rId25"/>
    <p:sldId id="429" r:id="rId26"/>
    <p:sldId id="430" r:id="rId27"/>
    <p:sldId id="381" r:id="rId28"/>
    <p:sldId id="382" r:id="rId29"/>
    <p:sldId id="383" r:id="rId30"/>
    <p:sldId id="384" r:id="rId31"/>
    <p:sldId id="385" r:id="rId32"/>
    <p:sldId id="386" r:id="rId33"/>
    <p:sldId id="415" r:id="rId34"/>
    <p:sldId id="416" r:id="rId35"/>
    <p:sldId id="417" r:id="rId36"/>
    <p:sldId id="418" r:id="rId37"/>
    <p:sldId id="419" r:id="rId38"/>
    <p:sldId id="420" r:id="rId39"/>
    <p:sldId id="421" r:id="rId40"/>
    <p:sldId id="422" r:id="rId41"/>
    <p:sldId id="423" r:id="rId42"/>
    <p:sldId id="450" r:id="rId43"/>
    <p:sldId id="394" r:id="rId44"/>
    <p:sldId id="395" r:id="rId45"/>
    <p:sldId id="396" r:id="rId46"/>
    <p:sldId id="397" r:id="rId47"/>
    <p:sldId id="398" r:id="rId48"/>
    <p:sldId id="399" r:id="rId49"/>
    <p:sldId id="400" r:id="rId50"/>
    <p:sldId id="401" r:id="rId51"/>
    <p:sldId id="451" r:id="rId52"/>
    <p:sldId id="409" r:id="rId53"/>
    <p:sldId id="410" r:id="rId54"/>
    <p:sldId id="411" r:id="rId55"/>
    <p:sldId id="452" r:id="rId56"/>
    <p:sldId id="413" r:id="rId57"/>
    <p:sldId id="414" r:id="rId58"/>
    <p:sldId id="387" r:id="rId59"/>
    <p:sldId id="388" r:id="rId60"/>
    <p:sldId id="389" r:id="rId61"/>
    <p:sldId id="390" r:id="rId62"/>
    <p:sldId id="391" r:id="rId63"/>
    <p:sldId id="392" r:id="rId64"/>
    <p:sldId id="393" r:id="rId65"/>
    <p:sldId id="402" r:id="rId66"/>
    <p:sldId id="403" r:id="rId67"/>
    <p:sldId id="404" r:id="rId68"/>
    <p:sldId id="405" r:id="rId69"/>
    <p:sldId id="453" r:id="rId70"/>
    <p:sldId id="406" r:id="rId71"/>
    <p:sldId id="407" r:id="rId72"/>
    <p:sldId id="408" r:id="rId73"/>
    <p:sldId id="339" r:id="rId74"/>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6" orient="horz" pos="2341" userDrawn="1">
          <p15:clr>
            <a:srgbClr val="A4A3A4"/>
          </p15:clr>
        </p15:guide>
        <p15:guide id="7" pos="7582"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yueyuezjhw" initials="l" lastIdx="100" clrIdx="0">
    <p:extLst>
      <p:ext uri="{19B8F6BF-5375-455C-9EA6-DF929625EA0E}">
        <p15:presenceInfo xmlns:p15="http://schemas.microsoft.com/office/powerpoint/2012/main" userId="S-1-5-21-147214757-305610072-1517763936-4736116" providerId="AD"/>
      </p:ext>
    </p:extLst>
  </p:cmAuthor>
  <p:cmAuthor id="2" name="hejunjianzjhw" initials="h" lastIdx="49" clrIdx="1">
    <p:extLst>
      <p:ext uri="{19B8F6BF-5375-455C-9EA6-DF929625EA0E}">
        <p15:presenceInfo xmlns:p15="http://schemas.microsoft.com/office/powerpoint/2012/main" userId="S-1-5-21-147214757-305610072-1517763936-5682676" providerId="AD"/>
      </p:ext>
    </p:extLst>
  </p:cmAuthor>
  <p:cmAuthor id="3" name="Liuhuan (Rowena)" initials="L(" lastIdx="5" clrIdx="2">
    <p:extLst>
      <p:ext uri="{19B8F6BF-5375-455C-9EA6-DF929625EA0E}">
        <p15:presenceInfo xmlns:p15="http://schemas.microsoft.com/office/powerpoint/2012/main" userId="S-1-5-21-147214757-305610072-1517763936-459152" providerId="AD"/>
      </p:ext>
    </p:extLst>
  </p:cmAuthor>
  <p:cmAuthor id="4" name="guanjunjie" initials="g" lastIdx="2" clrIdx="3">
    <p:extLst>
      <p:ext uri="{19B8F6BF-5375-455C-9EA6-DF929625EA0E}">
        <p15:presenceInfo xmlns:p15="http://schemas.microsoft.com/office/powerpoint/2012/main" userId="S-1-5-21-147214757-305610072-1517763936-459455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00B0F0"/>
    <a:srgbClr val="EC7061"/>
    <a:srgbClr val="8BC9A0"/>
    <a:srgbClr val="FFD17D"/>
    <a:srgbClr val="FFFFCC"/>
    <a:srgbClr val="99DFF9"/>
    <a:srgbClr val="F4FBFE"/>
    <a:srgbClr val="FFF2CC"/>
    <a:srgbClr val="BDE7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80" autoAdjust="0"/>
    <p:restoredTop sz="75548" autoAdjust="0"/>
  </p:normalViewPr>
  <p:slideViewPr>
    <p:cSldViewPr snapToGrid="0" snapToObjects="1">
      <p:cViewPr>
        <p:scale>
          <a:sx n="100" d="100"/>
          <a:sy n="100" d="100"/>
        </p:scale>
        <p:origin x="852" y="444"/>
      </p:cViewPr>
      <p:guideLst>
        <p:guide orient="horz" pos="2341"/>
        <p:guide pos="758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1" d="100"/>
          <a:sy n="81" d="100"/>
        </p:scale>
        <p:origin x="3996" y="11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customXml" Target="../customXml/item3.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customXml" Target="../customXml/item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83"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8/7/2020</a:t>
            </a:fld>
            <a:endParaRPr lang="en-US">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latin typeface="Huawei Sans" panose="020C0503030203020204" pitchFamily="34" charset="0"/>
            </a:endParaRPr>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781307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base" latinLnBrk="0" hangingPunct="1">
              <a:lnSpc>
                <a:spcPct val="125000"/>
              </a:lnSpc>
              <a:spcBef>
                <a:spcPts val="0"/>
              </a:spcBef>
              <a:spcAft>
                <a:spcPts val="600"/>
              </a:spcAft>
              <a:buClrTx/>
              <a:buSzTx/>
              <a:buFont typeface="Huawei Sans" panose="020C0503030203020204" pitchFamily="34" charset="0"/>
              <a:buChar char="•"/>
              <a:tabLst/>
              <a:defRPr/>
            </a:pPr>
            <a:r>
              <a:rPr lang="en-US"/>
              <a:t>Command: </a:t>
            </a:r>
            <a:r>
              <a:rPr lang="en-US">
                <a:cs typeface="Courier New" panose="02070309020205020404" pitchFamily="49" charset="0"/>
              </a:rPr>
              <a:t>[Huawei-ospf-1] </a:t>
            </a:r>
            <a:r>
              <a:rPr lang="en-US" b="1"/>
              <a:t>lsa-arrival-interval</a:t>
            </a:r>
            <a:r>
              <a:rPr lang="en-US"/>
              <a:t> { </a:t>
            </a:r>
            <a:r>
              <a:rPr lang="en-US" i="1"/>
              <a:t>interval</a:t>
            </a:r>
            <a:r>
              <a:rPr lang="en-US"/>
              <a:t> | </a:t>
            </a:r>
            <a:r>
              <a:rPr lang="en-US" b="1"/>
              <a:t>intelligent-timer</a:t>
            </a:r>
            <a:r>
              <a:rPr lang="en-US"/>
              <a:t> </a:t>
            </a:r>
            <a:r>
              <a:rPr lang="en-US" i="1"/>
              <a:t>max-interval</a:t>
            </a:r>
            <a:r>
              <a:rPr lang="en-US"/>
              <a:t> </a:t>
            </a:r>
            <a:r>
              <a:rPr lang="en-US" i="1"/>
              <a:t>start-interval</a:t>
            </a:r>
            <a:r>
              <a:rPr lang="en-US"/>
              <a:t> </a:t>
            </a:r>
            <a:r>
              <a:rPr lang="en-US" i="1"/>
              <a:t>hold-interval</a:t>
            </a:r>
            <a:r>
              <a:rPr lang="en-US"/>
              <a:t> }</a:t>
            </a:r>
          </a:p>
          <a:p>
            <a:pPr lvl="1"/>
            <a:r>
              <a:rPr lang="en-US" b="0" i="1"/>
              <a:t>interval</a:t>
            </a:r>
            <a:r>
              <a:rPr lang="en-US" b="0"/>
              <a:t>: specifies the interval for receiving LSAs. </a:t>
            </a:r>
            <a:r>
              <a:rPr lang="en-US" b="0" i="0"/>
              <a:t>The value is an integer ranging from 0 to 10000, in milliseconds.</a:t>
            </a:r>
          </a:p>
          <a:p>
            <a:pPr lvl="1"/>
            <a:r>
              <a:rPr lang="en-US" b="1" i="0"/>
              <a:t>intelligent-timer</a:t>
            </a:r>
            <a:r>
              <a:rPr lang="en-US" i="0"/>
              <a:t>: uses the intelligent timer to set the receive interval for LSAs.</a:t>
            </a:r>
          </a:p>
          <a:p>
            <a:pPr lvl="1"/>
            <a:r>
              <a:rPr lang="en-US" b="0" i="1"/>
              <a:t>max-interval</a:t>
            </a:r>
            <a:r>
              <a:rPr lang="en-US" b="0"/>
              <a:t>: specifies the maximum interval for receiving OSPF LSAs. </a:t>
            </a:r>
            <a:r>
              <a:rPr lang="en-US" b="0" i="0"/>
              <a:t>The value is an integer ranging from 1 to 120000, in milliseconds. The default value is 1000.</a:t>
            </a:r>
          </a:p>
          <a:p>
            <a:pPr lvl="1"/>
            <a:r>
              <a:rPr lang="en-US" b="0" i="1"/>
              <a:t>start-interval</a:t>
            </a:r>
            <a:r>
              <a:rPr lang="en-US" b="0"/>
              <a:t>: specifies the initial interval for receiving OSPF LSAs. </a:t>
            </a:r>
            <a:r>
              <a:rPr lang="en-US" b="0" i="0"/>
              <a:t>The value is an integer ranging from 0 to 60000, in milliseconds. The default value is 500.</a:t>
            </a:r>
          </a:p>
          <a:p>
            <a:pPr lvl="1"/>
            <a:r>
              <a:rPr lang="en-US" b="0" i="1"/>
              <a:t>hold-interval</a:t>
            </a:r>
            <a:r>
              <a:rPr lang="en-US" b="0"/>
              <a:t>: specifies the hold interval for receiving OSPF LSAs. </a:t>
            </a:r>
            <a:r>
              <a:rPr lang="en-US" b="0" i="0"/>
              <a:t>The value is an integer ranging from 1 to 60000, in milliseconds. The default value is 500.</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2639638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base" latinLnBrk="0" hangingPunct="1">
              <a:lnSpc>
                <a:spcPct val="125000"/>
              </a:lnSpc>
              <a:spcBef>
                <a:spcPts val="0"/>
              </a:spcBef>
              <a:spcAft>
                <a:spcPts val="600"/>
              </a:spcAft>
              <a:buClrTx/>
              <a:buSzTx/>
              <a:buFont typeface="Huawei Sans" panose="020C0503030203020204" pitchFamily="34" charset="0"/>
              <a:buChar char="•"/>
              <a:tabLst/>
              <a:defRPr/>
            </a:pPr>
            <a:r>
              <a:rPr lang="en-US"/>
              <a:t>Command: </a:t>
            </a:r>
            <a:r>
              <a:rPr lang="en-US">
                <a:cs typeface="Courier New" panose="02070309020205020404" pitchFamily="49" charset="0"/>
              </a:rPr>
              <a:t>[Huawei-ospf-1] </a:t>
            </a:r>
            <a:r>
              <a:rPr lang="en-US" b="1"/>
              <a:t>spf-schedule-interval</a:t>
            </a:r>
            <a:r>
              <a:rPr lang="en-US"/>
              <a:t> { </a:t>
            </a:r>
            <a:r>
              <a:rPr lang="en-US" i="1"/>
              <a:t>interval1</a:t>
            </a:r>
            <a:r>
              <a:rPr lang="en-US"/>
              <a:t> | </a:t>
            </a:r>
            <a:r>
              <a:rPr lang="en-US" b="1"/>
              <a:t>intelligent-timer</a:t>
            </a:r>
            <a:r>
              <a:rPr lang="en-US"/>
              <a:t> </a:t>
            </a:r>
            <a:r>
              <a:rPr lang="en-US" i="1"/>
              <a:t>max-interval</a:t>
            </a:r>
            <a:r>
              <a:rPr lang="en-US"/>
              <a:t> </a:t>
            </a:r>
            <a:r>
              <a:rPr lang="en-US" i="1"/>
              <a:t>start-interval</a:t>
            </a:r>
            <a:r>
              <a:rPr lang="en-US"/>
              <a:t> </a:t>
            </a:r>
            <a:r>
              <a:rPr lang="en-US" i="1"/>
              <a:t>hold-interval</a:t>
            </a:r>
            <a:r>
              <a:rPr lang="en-US"/>
              <a:t> | </a:t>
            </a:r>
            <a:r>
              <a:rPr lang="en-US" b="1"/>
              <a:t>millisecond</a:t>
            </a:r>
            <a:r>
              <a:rPr lang="en-US"/>
              <a:t> </a:t>
            </a:r>
            <a:r>
              <a:rPr lang="en-US" i="1"/>
              <a:t>interval2</a:t>
            </a:r>
            <a:r>
              <a:rPr lang="en-US"/>
              <a:t> }</a:t>
            </a:r>
          </a:p>
          <a:p>
            <a:pPr lvl="1"/>
            <a:r>
              <a:rPr lang="en-US" b="0" i="1"/>
              <a:t>interval1</a:t>
            </a:r>
            <a:r>
              <a:rPr lang="en-US" b="0" i="0"/>
              <a:t>: specifies an interval for OSPF SPF calculation. The value is an integer ranging from 1 to 10, in seconds.</a:t>
            </a:r>
          </a:p>
          <a:p>
            <a:pPr lvl="1"/>
            <a:r>
              <a:rPr lang="en-US" b="1" i="0"/>
              <a:t>intelligent-timer</a:t>
            </a:r>
            <a:r>
              <a:rPr lang="en-US" i="0"/>
              <a:t>: uses the intelligent timer to set the interval for OSPF SPF calculation.</a:t>
            </a:r>
          </a:p>
          <a:p>
            <a:pPr lvl="1"/>
            <a:r>
              <a:rPr lang="en-US" b="0" i="1"/>
              <a:t>max-interval</a:t>
            </a:r>
            <a:r>
              <a:rPr lang="en-US" b="0"/>
              <a:t>: specifies the maximum interval for OSPF SPF calculation. </a:t>
            </a:r>
            <a:r>
              <a:rPr lang="en-US" b="0" i="0"/>
              <a:t>The value is an integer ranging from 1 to 120000, in milliseconds. The default value is 10000.</a:t>
            </a:r>
          </a:p>
          <a:p>
            <a:pPr lvl="1"/>
            <a:r>
              <a:rPr lang="en-US" b="0" i="1"/>
              <a:t>start-interval</a:t>
            </a:r>
            <a:r>
              <a:rPr lang="en-US" b="0"/>
              <a:t>: specifies the initial interval for OSPF SPF calculation. </a:t>
            </a:r>
            <a:r>
              <a:rPr lang="en-US" b="0" i="0"/>
              <a:t>The value is an integer ranging from 1 to 60000, in milliseconds. The default value is 500.</a:t>
            </a:r>
          </a:p>
          <a:p>
            <a:pPr lvl="1"/>
            <a:r>
              <a:rPr lang="en-US" b="0" i="1"/>
              <a:t>hold-interval</a:t>
            </a:r>
            <a:r>
              <a:rPr lang="en-US" b="0"/>
              <a:t>: specifies the hold interval for OSPF SPF calculation. </a:t>
            </a:r>
            <a:r>
              <a:rPr lang="en-US" b="0" i="0"/>
              <a:t>The value is an integer ranging from 1 to 60000, in milliseconds. The default value is 1000.</a:t>
            </a:r>
          </a:p>
          <a:p>
            <a:pPr lvl="1"/>
            <a:r>
              <a:rPr lang="en-US" b="1" i="0"/>
              <a:t>millisecond</a:t>
            </a:r>
            <a:r>
              <a:rPr lang="en-US" b="0" i="0"/>
              <a:t> </a:t>
            </a:r>
            <a:r>
              <a:rPr lang="en-US" b="0" i="1"/>
              <a:t>interval2</a:t>
            </a:r>
            <a:r>
              <a:rPr lang="en-US"/>
              <a:t>: specifies an interval for OSPF SPF calculation. </a:t>
            </a:r>
            <a:r>
              <a:rPr lang="en-US" b="0" i="0"/>
              <a:t>The value is an integer ranging from 1 to 10000, in milliseconds.</a:t>
            </a:r>
          </a:p>
          <a:p>
            <a:pPr lvl="1"/>
            <a:endParaRPr lang="en-US" altLang="zh-CN" b="0" i="0" dirty="0" smtClean="0"/>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2644013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4106064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Node-and-link protection:</a:t>
            </a:r>
            <a:endParaRPr lang="en-US" altLang="zh-CN" dirty="0" smtClean="0">
              <a:latin typeface="Huawei Sans" panose="020C0503030203020204" pitchFamily="34" charset="0"/>
            </a:endParaRPr>
          </a:p>
          <a:p>
            <a:pPr lvl="1"/>
            <a:r>
              <a:rPr dirty="0">
                <a:latin typeface="Huawei Sans" panose="020C0503030203020204" pitchFamily="34" charset="0"/>
              </a:rPr>
              <a:t>As shown in the right figure, traffic flows from node S to node D. The link cost satisfies the node-and-link protection inequality. If the primary link fails, node S switches the traffic to the backup link. This ensures that the traffic interruption time is less than 50 </a:t>
            </a:r>
            <a:r>
              <a:rPr dirty="0" err="1">
                <a:latin typeface="Huawei Sans" panose="020C0503030203020204" pitchFamily="34" charset="0"/>
              </a:rPr>
              <a:t>ms.</a:t>
            </a:r>
            <a:endParaRPr lang="en-US" altLang="zh-CN" dirty="0" smtClean="0">
              <a:latin typeface="Huawei Sans" panose="020C0503030203020204" pitchFamily="34" charset="0"/>
            </a:endParaRPr>
          </a:p>
          <a:p>
            <a:r>
              <a:rPr dirty="0">
                <a:latin typeface="Huawei Sans" panose="020C0503030203020204" pitchFamily="34" charset="0"/>
              </a:rPr>
              <a:t>OSPF IP FRR protects traffic against either a link failure or a node-and-link failure.</a:t>
            </a:r>
          </a:p>
          <a:p>
            <a:pPr lvl="1"/>
            <a:r>
              <a:rPr dirty="0">
                <a:latin typeface="Huawei Sans" panose="020C0503030203020204" pitchFamily="34" charset="0"/>
              </a:rPr>
              <a:t>Link protection takes effect when the traffic to be protected flows along a specified link.</a:t>
            </a:r>
          </a:p>
          <a:p>
            <a:pPr lvl="1"/>
            <a:r>
              <a:rPr dirty="0">
                <a:latin typeface="Huawei Sans" panose="020C0503030203020204" pitchFamily="34" charset="0"/>
              </a:rPr>
              <a:t>Node-and-link protection takes effect when the traffic to be protected flows along a specified device. Node-and-link protection takes precedence over link protection.</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0212226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endParaRPr lang="zh-CN" altLang="en-US" dirty="0" smtClean="0">
              <a:latin typeface="Huawei Sans" panose="020C0503030203020204" pitchFamily="34" charset="0"/>
            </a:endParaRP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0088932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0844232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0429710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OSPF periodically sends Hello packets to neighbors to detect faults. It takes more than 1s to detect a fault. By default, when the OSPF Dead timer expires, the neighbor is considered invalid. The default value of the OSPF Dead timer is 40s. With the development of technologies, voice, video, and video on demand (VOD) services are widely used. These services are sensitive to the packet loss rate and delay. When the traffic rate reaches gigabit per second (</a:t>
            </a:r>
            <a:r>
              <a:rPr dirty="0" err="1">
                <a:latin typeface="Huawei Sans" panose="020C0503030203020204" pitchFamily="34" charset="0"/>
              </a:rPr>
              <a:t>Gbit</a:t>
            </a:r>
            <a:r>
              <a:rPr dirty="0">
                <a:latin typeface="Huawei Sans" panose="020C0503030203020204" pitchFamily="34" charset="0"/>
              </a:rPr>
              <a:t>/s), long-time fault detection causes a large number of packets to be lost. This cannot meet high reliability requirements of the carrier-class network.</a:t>
            </a:r>
          </a:p>
          <a:p>
            <a:r>
              <a:rPr dirty="0">
                <a:latin typeface="Huawei Sans" panose="020C0503030203020204" pitchFamily="34" charset="0"/>
              </a:rPr>
              <a:t>BFD for OSPF is introduced to resolve this problem. After BFD for OSPF is configured in a specified process or on a specified interface, the link status can be rapidly detected and fault detection can be completed in milliseconds. This speeds up OSPF convergence when the link status changes.</a:t>
            </a:r>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33760237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4596396"/>
            <a:ext cx="5932800" cy="5330241"/>
          </a:xfrm>
        </p:spPr>
        <p:txBody>
          <a:bodyPr/>
          <a:lstStyle/>
          <a:p>
            <a:pPr lvl="0">
              <a:lnSpc>
                <a:spcPct val="100000"/>
              </a:lnSpc>
            </a:pPr>
            <a:r>
              <a:rPr dirty="0">
                <a:latin typeface="Huawei Sans" panose="020C0503030203020204" pitchFamily="34" charset="0"/>
              </a:rPr>
              <a:t>Prerequisites:</a:t>
            </a:r>
            <a:endParaRPr lang="en-US" altLang="zh-CN" dirty="0" smtClean="0">
              <a:latin typeface="Huawei Sans" panose="020C0503030203020204" pitchFamily="34" charset="0"/>
            </a:endParaRPr>
          </a:p>
          <a:p>
            <a:pPr lvl="1">
              <a:lnSpc>
                <a:spcPct val="100000"/>
              </a:lnSpc>
            </a:pPr>
            <a:r>
              <a:rPr dirty="0">
                <a:latin typeface="Huawei Sans" panose="020C0503030203020204" pitchFamily="34" charset="0"/>
              </a:rPr>
              <a:t>Before using BFD to quickly detect link faults, run the </a:t>
            </a:r>
            <a:r>
              <a:rPr b="1" dirty="0" err="1">
                <a:latin typeface="Huawei Sans" panose="020C0503030203020204" pitchFamily="34" charset="0"/>
              </a:rPr>
              <a:t>bfd</a:t>
            </a:r>
            <a:r>
              <a:rPr dirty="0">
                <a:latin typeface="Huawei Sans" panose="020C0503030203020204" pitchFamily="34" charset="0"/>
              </a:rPr>
              <a:t> command in the system view to enable BFD globally.</a:t>
            </a:r>
            <a:endParaRPr lang="en-US" altLang="zh-CN" dirty="0" smtClean="0">
              <a:latin typeface="Huawei Sans" panose="020C0503030203020204" pitchFamily="34" charset="0"/>
            </a:endParaRPr>
          </a:p>
          <a:p>
            <a:pPr lvl="0">
              <a:lnSpc>
                <a:spcPct val="100000"/>
              </a:lnSpc>
            </a:pPr>
            <a:r>
              <a:rPr dirty="0">
                <a:latin typeface="Huawei Sans" panose="020C0503030203020204" pitchFamily="34" charset="0"/>
              </a:rPr>
              <a:t>The BFD configuration on an interface takes precedence over that in a process. If BFD is enabled on an interface, the BFD parameters on the interface are used to establish BFD sessions.</a:t>
            </a:r>
            <a:endParaRPr lang="en-US" altLang="zh-CN" dirty="0" smtClean="0">
              <a:latin typeface="Huawei Sans" panose="020C0503030203020204" pitchFamily="34" charset="0"/>
            </a:endParaRPr>
          </a:p>
          <a:p>
            <a:pPr lvl="0">
              <a:lnSpc>
                <a:spcPct val="100000"/>
              </a:lnSpc>
            </a:pPr>
            <a:r>
              <a:rPr dirty="0">
                <a:latin typeface="Huawei Sans" panose="020C0503030203020204" pitchFamily="34" charset="0"/>
              </a:rPr>
              <a:t>OSPF IP FRR can be associated with BFD.</a:t>
            </a:r>
          </a:p>
          <a:p>
            <a:pPr lvl="1">
              <a:lnSpc>
                <a:spcPct val="100000"/>
              </a:lnSpc>
            </a:pPr>
            <a:r>
              <a:rPr dirty="0">
                <a:latin typeface="Huawei Sans" panose="020C0503030203020204" pitchFamily="34" charset="0"/>
              </a:rPr>
              <a:t>During the OSPF IP FRR configuration, the underlying layer needs to fast respond to a link status change so that traffic can be switched to the backup link immediately.</a:t>
            </a:r>
            <a:endParaRPr lang="en-US" altLang="zh-CN" dirty="0" smtClean="0">
              <a:latin typeface="Huawei Sans" panose="020C0503030203020204" pitchFamily="34" charset="0"/>
            </a:endParaRPr>
          </a:p>
          <a:p>
            <a:pPr lvl="1">
              <a:lnSpc>
                <a:spcPct val="100000"/>
              </a:lnSpc>
            </a:pPr>
            <a:r>
              <a:rPr dirty="0">
                <a:latin typeface="Huawei Sans" panose="020C0503030203020204" pitchFamily="34" charset="0"/>
              </a:rPr>
              <a:t>OSPF IP FRR and BFD can be bound to rapidly detect link faults. This ensures that traffic is rapidly switched to the backup link in the case of link failures.</a:t>
            </a:r>
          </a:p>
          <a:p>
            <a:pPr marL="180000" marR="0" lvl="0" indent="-180000" algn="l" defTabSz="1219304" rtl="0" eaLnBrk="1" fontAlgn="auto" latinLnBrk="0" hangingPunct="1">
              <a:lnSpc>
                <a:spcPct val="100000"/>
              </a:lnSpc>
              <a:spcBef>
                <a:spcPts val="0"/>
              </a:spcBef>
              <a:spcAft>
                <a:spcPts val="600"/>
              </a:spcAft>
              <a:buClrTx/>
              <a:buSzTx/>
              <a:buFont typeface="Huawei Sans" panose="020C0503030203020204" pitchFamily="34" charset="0"/>
              <a:buChar char="•"/>
              <a:tabLst/>
              <a:defRPr/>
            </a:pPr>
            <a:r>
              <a:rPr dirty="0">
                <a:latin typeface="Huawei Sans" panose="020C0503030203020204" pitchFamily="34" charset="0"/>
              </a:rPr>
              <a:t>Command: </a:t>
            </a:r>
            <a:r>
              <a:rPr lang="en-US" altLang="zh-CN" sz="1100" dirty="0" smtClean="0">
                <a:cs typeface="Courier New" panose="02070309020205020404" pitchFamily="49" charset="0"/>
              </a:rPr>
              <a:t>[Huawei-ospf-1] </a:t>
            </a:r>
            <a:r>
              <a:rPr lang="en-US" altLang="zh-CN" sz="1100" b="1" dirty="0" err="1" smtClean="0"/>
              <a:t>bfd</a:t>
            </a:r>
            <a:r>
              <a:rPr lang="en-US" altLang="zh-CN" sz="1100" b="1" dirty="0" smtClean="0"/>
              <a:t> all-interfaces</a:t>
            </a:r>
            <a:r>
              <a:rPr lang="en-US" altLang="zh-CN" sz="1100" dirty="0" smtClean="0"/>
              <a:t> { </a:t>
            </a:r>
            <a:r>
              <a:rPr lang="en-US" altLang="zh-CN" sz="1100" b="1" dirty="0" smtClean="0"/>
              <a:t>min-</a:t>
            </a:r>
            <a:r>
              <a:rPr lang="en-US" altLang="zh-CN" sz="1100" b="1" dirty="0" err="1" smtClean="0"/>
              <a:t>rx</a:t>
            </a:r>
            <a:r>
              <a:rPr lang="en-US" altLang="zh-CN" sz="1100" b="1" dirty="0" smtClean="0"/>
              <a:t>-interval</a:t>
            </a:r>
            <a:r>
              <a:rPr lang="en-US" altLang="zh-CN" sz="1100" dirty="0" smtClean="0"/>
              <a:t> </a:t>
            </a:r>
            <a:r>
              <a:rPr lang="en-US" altLang="zh-CN" sz="1100" i="1" dirty="0" smtClean="0"/>
              <a:t>receive-interval</a:t>
            </a:r>
            <a:r>
              <a:rPr lang="en-US" altLang="zh-CN" sz="1100" dirty="0" smtClean="0"/>
              <a:t> | </a:t>
            </a:r>
            <a:r>
              <a:rPr lang="en-US" altLang="zh-CN" sz="1100" b="1" dirty="0" smtClean="0"/>
              <a:t>min-</a:t>
            </a:r>
            <a:r>
              <a:rPr lang="en-US" altLang="zh-CN" sz="1100" b="1" dirty="0" err="1" smtClean="0"/>
              <a:t>tx</a:t>
            </a:r>
            <a:r>
              <a:rPr lang="en-US" altLang="zh-CN" sz="1100" b="1" dirty="0" smtClean="0"/>
              <a:t>-interval</a:t>
            </a:r>
            <a:r>
              <a:rPr lang="en-US" altLang="zh-CN" sz="1100" dirty="0" smtClean="0"/>
              <a:t> </a:t>
            </a:r>
            <a:r>
              <a:rPr lang="en-US" altLang="zh-CN" sz="1100" i="1" dirty="0" smtClean="0"/>
              <a:t>transmit-interval</a:t>
            </a:r>
            <a:r>
              <a:rPr lang="en-US" altLang="zh-CN" sz="1100" dirty="0" smtClean="0"/>
              <a:t> | </a:t>
            </a:r>
            <a:r>
              <a:rPr lang="en-US" altLang="zh-CN" sz="1100" b="1" dirty="0" smtClean="0"/>
              <a:t>detect-multiplier</a:t>
            </a:r>
            <a:r>
              <a:rPr lang="en-US" altLang="zh-CN" sz="1100" dirty="0" smtClean="0"/>
              <a:t> </a:t>
            </a:r>
            <a:r>
              <a:rPr lang="en-US" altLang="zh-CN" sz="1100" i="1" dirty="0" smtClean="0"/>
              <a:t>multiplier-value</a:t>
            </a:r>
            <a:r>
              <a:rPr lang="en-US" altLang="zh-CN" sz="1100" dirty="0" smtClean="0"/>
              <a:t> | </a:t>
            </a:r>
            <a:r>
              <a:rPr lang="en-US" altLang="zh-CN" sz="1100" b="1" dirty="0" err="1" smtClean="0"/>
              <a:t>frr</a:t>
            </a:r>
            <a:r>
              <a:rPr lang="en-US" altLang="zh-CN" sz="1100" b="1" dirty="0" smtClean="0"/>
              <a:t>-binding</a:t>
            </a:r>
            <a:r>
              <a:rPr lang="en-US" altLang="zh-CN" sz="1100" dirty="0" smtClean="0"/>
              <a:t> }</a:t>
            </a:r>
            <a:endParaRPr lang="zh-CN" altLang="en-US" sz="1100" dirty="0" smtClean="0">
              <a:latin typeface="Huawei Sans" panose="020C0503030203020204" pitchFamily="34" charset="0"/>
              <a:cs typeface="Courier New" panose="02070309020205020404" pitchFamily="49" charset="0"/>
            </a:endParaRPr>
          </a:p>
          <a:p>
            <a:pPr lvl="1">
              <a:lnSpc>
                <a:spcPct val="100000"/>
              </a:lnSpc>
            </a:pPr>
            <a:r>
              <a:rPr b="1" dirty="0">
                <a:latin typeface="Huawei Sans" panose="020C0503030203020204" pitchFamily="34" charset="0"/>
              </a:rPr>
              <a:t>min-</a:t>
            </a:r>
            <a:r>
              <a:rPr b="1" dirty="0" err="1">
                <a:latin typeface="Huawei Sans" panose="020C0503030203020204" pitchFamily="34" charset="0"/>
              </a:rPr>
              <a:t>rx</a:t>
            </a:r>
            <a:r>
              <a:rPr b="1" dirty="0">
                <a:latin typeface="Huawei Sans" panose="020C0503030203020204" pitchFamily="34" charset="0"/>
              </a:rPr>
              <a:t>-interval</a:t>
            </a:r>
            <a:r>
              <a:rPr dirty="0">
                <a:latin typeface="Huawei Sans" panose="020C0503030203020204" pitchFamily="34" charset="0"/>
              </a:rPr>
              <a:t> </a:t>
            </a:r>
            <a:r>
              <a:rPr i="1" dirty="0">
                <a:latin typeface="Huawei Sans" panose="020C0503030203020204" pitchFamily="34" charset="0"/>
              </a:rPr>
              <a:t>receive-interval</a:t>
            </a:r>
            <a:r>
              <a:rPr dirty="0">
                <a:latin typeface="Huawei Sans" panose="020C0503030203020204" pitchFamily="34" charset="0"/>
              </a:rPr>
              <a:t>: specifies an expected minimum interval for receiving BFD packets from the peer. The value is an integer ranging from 10 to 2000, in milliseconds. The default value is 1000.</a:t>
            </a:r>
          </a:p>
          <a:p>
            <a:pPr lvl="1">
              <a:lnSpc>
                <a:spcPct val="100000"/>
              </a:lnSpc>
            </a:pPr>
            <a:r>
              <a:rPr b="1" dirty="0">
                <a:latin typeface="Huawei Sans" panose="020C0503030203020204" pitchFamily="34" charset="0"/>
              </a:rPr>
              <a:t>min-</a:t>
            </a:r>
            <a:r>
              <a:rPr b="1" dirty="0" err="1">
                <a:latin typeface="Huawei Sans" panose="020C0503030203020204" pitchFamily="34" charset="0"/>
              </a:rPr>
              <a:t>tx</a:t>
            </a:r>
            <a:r>
              <a:rPr b="1" dirty="0">
                <a:latin typeface="Huawei Sans" panose="020C0503030203020204" pitchFamily="34" charset="0"/>
              </a:rPr>
              <a:t>-interval</a:t>
            </a:r>
            <a:r>
              <a:rPr dirty="0">
                <a:latin typeface="Huawei Sans" panose="020C0503030203020204" pitchFamily="34" charset="0"/>
              </a:rPr>
              <a:t> </a:t>
            </a:r>
            <a:r>
              <a:rPr i="1" dirty="0">
                <a:latin typeface="Huawei Sans" panose="020C0503030203020204" pitchFamily="34" charset="0"/>
              </a:rPr>
              <a:t>transmit-interval</a:t>
            </a:r>
            <a:r>
              <a:rPr dirty="0">
                <a:latin typeface="Huawei Sans" panose="020C0503030203020204" pitchFamily="34" charset="0"/>
              </a:rPr>
              <a:t>: specifies a minimum interval for sending BFD packets to the peer. The value is an integer ranging from 10 to 2000, in milliseconds. The default value is 1000.</a:t>
            </a:r>
          </a:p>
          <a:p>
            <a:pPr lvl="1">
              <a:lnSpc>
                <a:spcPct val="100000"/>
              </a:lnSpc>
            </a:pPr>
            <a:r>
              <a:rPr b="1" dirty="0">
                <a:latin typeface="Huawei Sans" panose="020C0503030203020204" pitchFamily="34" charset="0"/>
              </a:rPr>
              <a:t>detect-multiplier</a:t>
            </a:r>
            <a:r>
              <a:rPr dirty="0">
                <a:latin typeface="Huawei Sans" panose="020C0503030203020204" pitchFamily="34" charset="0"/>
              </a:rPr>
              <a:t> </a:t>
            </a:r>
            <a:r>
              <a:rPr i="1" dirty="0">
                <a:latin typeface="Huawei Sans" panose="020C0503030203020204" pitchFamily="34" charset="0"/>
              </a:rPr>
              <a:t>multiplier-value</a:t>
            </a:r>
            <a:r>
              <a:rPr dirty="0">
                <a:latin typeface="Huawei Sans" panose="020C0503030203020204" pitchFamily="34" charset="0"/>
              </a:rPr>
              <a:t>: specifies a local detection multiplier. The value is an integer ranging from 3 to 50. The default value is 3.</a:t>
            </a:r>
          </a:p>
          <a:p>
            <a:pPr lvl="1">
              <a:lnSpc>
                <a:spcPct val="100000"/>
              </a:lnSpc>
            </a:pPr>
            <a:r>
              <a:rPr b="1" dirty="0" err="1">
                <a:latin typeface="Huawei Sans" panose="020C0503030203020204" pitchFamily="34" charset="0"/>
              </a:rPr>
              <a:t>frr</a:t>
            </a:r>
            <a:r>
              <a:rPr b="1" dirty="0">
                <a:latin typeface="Huawei Sans" panose="020C0503030203020204" pitchFamily="34" charset="0"/>
              </a:rPr>
              <a:t>-binding</a:t>
            </a:r>
            <a:r>
              <a:rPr dirty="0">
                <a:latin typeface="Huawei Sans" panose="020C0503030203020204" pitchFamily="34" charset="0"/>
              </a:rPr>
              <a:t>: binds the BFD session status to the link status of an interface. If a BFD session goes down, the physical link of the bound interface also goes down, triggering traffic to be switched to the backup link.</a:t>
            </a:r>
            <a:endParaRPr lang="en-US" altLang="zh-CN" dirty="0" smtClean="0">
              <a:latin typeface="Huawei Sans" panose="020C0503030203020204" pitchFamily="34" charset="0"/>
            </a:endParaRPr>
          </a:p>
          <a:p>
            <a:pPr lvl="0">
              <a:lnSpc>
                <a:spcPct val="100000"/>
              </a:lnSpc>
            </a:pPr>
            <a:endParaRPr lang="zh-CN" altLang="en-US" dirty="0" smtClean="0">
              <a:latin typeface="Huawei Sans" panose="020C0503030203020204" pitchFamily="34" charset="0"/>
            </a:endParaRP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2639262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67248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518654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t>This course describes </a:t>
            </a:r>
            <a:r>
              <a:rPr lang="en-US"/>
              <a:t>only </a:t>
            </a:r>
            <a:r>
              <a:rPr lang="en-US" smtClean="0"/>
              <a:t>equal-cost </a:t>
            </a:r>
            <a:r>
              <a:rPr lang="en-US" dirty="0"/>
              <a:t>routes, default routes, </a:t>
            </a:r>
            <a:r>
              <a:rPr lang="en-US"/>
              <a:t>and </a:t>
            </a:r>
            <a:r>
              <a:rPr lang="en-US" smtClean="0"/>
              <a:t>LSA filtering. </a:t>
            </a:r>
            <a:r>
              <a:rPr lang="en-US" dirty="0"/>
              <a:t>For other information, see HCIP-</a:t>
            </a:r>
            <a:r>
              <a:rPr lang="en-US" dirty="0" err="1"/>
              <a:t>Datacom</a:t>
            </a:r>
            <a:r>
              <a:rPr lang="en-US" dirty="0"/>
              <a:t>-Core Technology.</a:t>
            </a:r>
          </a:p>
          <a:p>
            <a:endParaRPr lang="zh-CN" altLang="en-US" dirty="0"/>
          </a:p>
        </p:txBody>
      </p:sp>
    </p:spTree>
    <p:extLst>
      <p:ext uri="{BB962C8B-B14F-4D97-AF65-F5344CB8AC3E}">
        <p14:creationId xmlns:p14="http://schemas.microsoft.com/office/powerpoint/2010/main" val="15903182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t>Command: [Huawei-ospf-1] </a:t>
            </a:r>
            <a:r>
              <a:rPr lang="en-US" b="1" dirty="0"/>
              <a:t>maximum load-balancing</a:t>
            </a:r>
            <a:r>
              <a:rPr lang="en-US" dirty="0"/>
              <a:t> </a:t>
            </a:r>
            <a:r>
              <a:rPr lang="en-US" i="1" dirty="0"/>
              <a:t>number</a:t>
            </a:r>
          </a:p>
          <a:p>
            <a:pPr lvl="1"/>
            <a:r>
              <a:rPr lang="en-US" i="1" dirty="0"/>
              <a:t>number</a:t>
            </a:r>
            <a:r>
              <a:rPr lang="en-US" dirty="0"/>
              <a:t>: specifies the maximum number of equal-cost routes for load balancing. The value range varies according to the device model. For details, see the product documentation of the corresponding device.</a:t>
            </a:r>
          </a:p>
          <a:p>
            <a:endParaRPr lang="en-US" altLang="zh-CN" dirty="0" smtClean="0"/>
          </a:p>
          <a:p>
            <a:pPr lvl="1"/>
            <a:endParaRPr lang="zh-CN" altLang="en-US" dirty="0"/>
          </a:p>
        </p:txBody>
      </p:sp>
    </p:spTree>
    <p:extLst>
      <p:ext uri="{BB962C8B-B14F-4D97-AF65-F5344CB8AC3E}">
        <p14:creationId xmlns:p14="http://schemas.microsoft.com/office/powerpoint/2010/main" val="11197901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224276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a:xfrm>
            <a:off x="432437" y="4596396"/>
            <a:ext cx="5932800" cy="5208003"/>
          </a:xfrm>
        </p:spPr>
        <p:txBody>
          <a:bodyPr/>
          <a:lstStyle/>
          <a:p>
            <a:pPr>
              <a:lnSpc>
                <a:spcPct val="110000"/>
              </a:lnSpc>
            </a:pPr>
            <a:r>
              <a:rPr lang="en-US" dirty="0"/>
              <a:t>Default routes have all 0s as the destination address and mask. A device uses a default route to forward packets when no matching route is available. Hierarchical management of OSPF routes prioritizes the default route carried in Type 3 LSAs over the default route carried in Type 5 or Type 7 LSAs.</a:t>
            </a:r>
          </a:p>
          <a:p>
            <a:pPr>
              <a:lnSpc>
                <a:spcPct val="110000"/>
              </a:lnSpc>
            </a:pPr>
            <a:r>
              <a:rPr lang="en-US" dirty="0"/>
              <a:t>Common area:</a:t>
            </a:r>
          </a:p>
          <a:p>
            <a:pPr lvl="1">
              <a:lnSpc>
                <a:spcPct val="110000"/>
              </a:lnSpc>
            </a:pPr>
            <a:r>
              <a:rPr lang="en-US" dirty="0"/>
              <a:t>By default, routers in a common OSPF area do not generate default routes. To enable a router in a common OSPF area to advertise a default route to OSPF, run the </a:t>
            </a:r>
            <a:r>
              <a:rPr lang="en-US" b="1" dirty="0"/>
              <a:t>default-route-advertise</a:t>
            </a:r>
            <a:r>
              <a:rPr lang="en-US" dirty="0"/>
              <a:t> command on the router. After the command is run, the router generates a default ASE LSA (Type 5 LSA) and advertises it to the entire OSPF AS.</a:t>
            </a:r>
          </a:p>
          <a:p>
            <a:pPr>
              <a:lnSpc>
                <a:spcPct val="110000"/>
              </a:lnSpc>
            </a:pPr>
            <a:r>
              <a:rPr lang="en-US" dirty="0"/>
              <a:t>Stub area:</a:t>
            </a:r>
          </a:p>
          <a:p>
            <a:pPr lvl="1">
              <a:lnSpc>
                <a:spcPct val="110000"/>
              </a:lnSpc>
            </a:pPr>
            <a:r>
              <a:rPr lang="en-US" dirty="0"/>
              <a:t>Type 5 LSAs cannot be advertised within a stub area. All routers within a stub area can learn AS external routes only through an ABR.</a:t>
            </a:r>
          </a:p>
          <a:p>
            <a:pPr lvl="1">
              <a:lnSpc>
                <a:spcPct val="110000"/>
              </a:lnSpc>
            </a:pPr>
            <a:r>
              <a:rPr lang="en-US" dirty="0"/>
              <a:t>The ABR in a stub area automatically generates a default Type 3 LSA and advertises it to the entire stub area. The ABR uses the default route to divert traffic destined for a destination outside the AS to itself and then forwards the traffic</a:t>
            </a:r>
            <a:r>
              <a:rPr lang="en-US" dirty="0" smtClean="0"/>
              <a:t>.</a:t>
            </a:r>
            <a:endParaRPr lang="en-US" dirty="0"/>
          </a:p>
        </p:txBody>
      </p:sp>
    </p:spTree>
    <p:extLst>
      <p:ext uri="{BB962C8B-B14F-4D97-AF65-F5344CB8AC3E}">
        <p14:creationId xmlns:p14="http://schemas.microsoft.com/office/powerpoint/2010/main" val="31635198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773696"/>
            <a:ext cx="5932800" cy="8643436"/>
          </a:xfrm>
        </p:spPr>
        <p:txBody>
          <a:bodyPr/>
          <a:lstStyle/>
          <a:p>
            <a:pPr lvl="0">
              <a:lnSpc>
                <a:spcPct val="110000"/>
              </a:lnSpc>
            </a:pPr>
            <a:r>
              <a:rPr lang="en-US" altLang="zh-CN" dirty="0">
                <a:solidFill>
                  <a:prstClr val="black"/>
                </a:solidFill>
              </a:rPr>
              <a:t>Totally stub area:</a:t>
            </a:r>
          </a:p>
          <a:p>
            <a:pPr lvl="1">
              <a:lnSpc>
                <a:spcPct val="110000"/>
              </a:lnSpc>
            </a:pPr>
            <a:r>
              <a:rPr lang="en-US" altLang="zh-CN" dirty="0">
                <a:solidFill>
                  <a:prstClr val="black"/>
                </a:solidFill>
              </a:rPr>
              <a:t>Neither Type 3 nor Type 5 LSAs can be advertised within a totally stub area. All routers within a totally stub area can learn AS external routes and other areas' routes only through an ABR.</a:t>
            </a:r>
          </a:p>
          <a:p>
            <a:pPr lvl="1">
              <a:lnSpc>
                <a:spcPct val="110000"/>
              </a:lnSpc>
            </a:pPr>
            <a:r>
              <a:rPr lang="en-US" altLang="zh-CN" dirty="0">
                <a:solidFill>
                  <a:prstClr val="black"/>
                </a:solidFill>
              </a:rPr>
              <a:t>The ABR in a totally stub area automatically generates a default Type 3 LSA and advertises it to the entire stub area. The ABR uses the default route to divert traffic destined for a destination outside the AS to itself and then forwards the traffic</a:t>
            </a:r>
            <a:r>
              <a:rPr lang="en-US" altLang="zh-CN" dirty="0" smtClean="0">
                <a:solidFill>
                  <a:prstClr val="black"/>
                </a:solidFill>
              </a:rPr>
              <a:t>.</a:t>
            </a:r>
            <a:endParaRPr lang="en-US" altLang="zh-CN" dirty="0" smtClean="0"/>
          </a:p>
          <a:p>
            <a:r>
              <a:rPr lang="en-US" altLang="zh-CN" dirty="0" smtClean="0"/>
              <a:t>NSSA</a:t>
            </a:r>
            <a:r>
              <a:rPr lang="en-US" altLang="zh-CN" dirty="0" smtClean="0"/>
              <a:t>:</a:t>
            </a:r>
          </a:p>
          <a:p>
            <a:pPr lvl="1"/>
            <a:r>
              <a:rPr lang="en-US" altLang="zh-CN" dirty="0" smtClean="0"/>
              <a:t>To enable packets destined for routers outside an AS to be sent by way of an ASBR in an NSSA, and other packets destined for routers outside the AS to be sent by way of an ABR in the NSSA, configure the ABR to generate a default Type 7 LSA and advertise this LSA within the entire NSSA. In this case, a default Type 7 LSA will be generated on the ABR, regardless of whether the default route 0.0.0.0 exists in the routing table.</a:t>
            </a:r>
          </a:p>
          <a:p>
            <a:pPr lvl="1"/>
            <a:r>
              <a:rPr lang="en-US" altLang="zh-CN" dirty="0" smtClean="0"/>
              <a:t>To enable all packets destined for routers outside the AS to be sent by way of an ASBR in the NSSA, run the </a:t>
            </a:r>
            <a:r>
              <a:rPr lang="en-US" altLang="zh-CN" b="1" dirty="0" err="1" smtClean="0"/>
              <a:t>nssa</a:t>
            </a:r>
            <a:r>
              <a:rPr lang="en-US" altLang="zh-CN" b="1" dirty="0" smtClean="0"/>
              <a:t> [default-route-advertise]</a:t>
            </a:r>
            <a:r>
              <a:rPr lang="en-US" altLang="zh-CN" dirty="0" smtClean="0"/>
              <a:t> command on the ASBR so that the ASBR generates a default NSSA LSA (Type7 LSA) and advertises it to the entire NSSA. In this case, a default Type 7 LSA is generated only when the default route 0.0.0.0 exists in the routing table on the ASBR.</a:t>
            </a:r>
          </a:p>
          <a:p>
            <a:pPr lvl="1"/>
            <a:r>
              <a:rPr lang="en-US" altLang="zh-CN" dirty="0" smtClean="0"/>
              <a:t>Note: Default routes are flooded only within the local NSSA and are not flooded within the entire OSPF AS. If routers in the local NSSA have no routes to the outside of the AS, the routers can forward packets outside of the AS through an ASBR. However, packets of other OSPF areas cannot be sent outside the AS through this ASBR. An ABR does not translate default Type 7 LSAs into default Type 5 LSAs for flooding in the entire AS.</a:t>
            </a:r>
          </a:p>
          <a:p>
            <a:r>
              <a:rPr lang="en-US" altLang="zh-CN" dirty="0" smtClean="0"/>
              <a:t>Totally NSSA:</a:t>
            </a:r>
          </a:p>
          <a:p>
            <a:pPr lvl="1"/>
            <a:r>
              <a:rPr lang="en-US" altLang="zh-CN" dirty="0" smtClean="0"/>
              <a:t>The ABR in a totally NSSA automatically advertises the default route through a Type 3 LSA to the NSSA. The ASBR in a totally NSSA, however, does not automatically advertise default routes. In this scenario, the routers in the area can reach the corresponding external network segments through the external routes imported by the ASBR and reach other network segments through the default routes delivered by the ABR.</a:t>
            </a:r>
          </a:p>
          <a:p>
            <a:pPr lvl="1"/>
            <a:r>
              <a:rPr lang="en-US" altLang="zh-CN" dirty="0" smtClean="0"/>
              <a:t>If you want routers in a totally NSSA to select an ASBR (rather than an ABR) as the default egress, you need to configure the ASBR to deliver the default route.</a:t>
            </a:r>
          </a:p>
          <a:p>
            <a:endParaRPr lang="zh-CN" altLang="en-US" dirty="0"/>
          </a:p>
          <a:p>
            <a:endParaRPr lang="zh-CN" altLang="en-US" dirty="0"/>
          </a:p>
        </p:txBody>
      </p:sp>
    </p:spTree>
    <p:extLst>
      <p:ext uri="{BB962C8B-B14F-4D97-AF65-F5344CB8AC3E}">
        <p14:creationId xmlns:p14="http://schemas.microsoft.com/office/powerpoint/2010/main" val="18854494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00000"/>
              </a:lnSpc>
              <a:spcBef>
                <a:spcPts val="0"/>
              </a:spcBef>
              <a:spcAft>
                <a:spcPts val="600"/>
              </a:spcAft>
              <a:buClrTx/>
              <a:buSzTx/>
              <a:buFont typeface="Huawei Sans" panose="020C0503030203020204" pitchFamily="34" charset="0"/>
              <a:buChar char="•"/>
              <a:tabLst/>
              <a:defRPr/>
            </a:pPr>
            <a:r>
              <a:rPr lang="en-US" dirty="0"/>
              <a:t>Command: [Huawei-ospf-1] </a:t>
            </a:r>
            <a:r>
              <a:rPr lang="en-US" b="1" dirty="0"/>
              <a:t>default-route-advertise</a:t>
            </a:r>
            <a:r>
              <a:rPr lang="en-US" dirty="0"/>
              <a:t> [[</a:t>
            </a:r>
            <a:r>
              <a:rPr lang="en-US" b="1" dirty="0"/>
              <a:t>always | permit-calculate-other] | cost</a:t>
            </a:r>
            <a:r>
              <a:rPr lang="en-US" dirty="0"/>
              <a:t> </a:t>
            </a:r>
            <a:r>
              <a:rPr lang="en-US" i="1" dirty="0" err="1"/>
              <a:t>cost</a:t>
            </a:r>
            <a:r>
              <a:rPr lang="en-US" dirty="0"/>
              <a:t> | </a:t>
            </a:r>
            <a:r>
              <a:rPr lang="en-US" b="1" dirty="0"/>
              <a:t>type</a:t>
            </a:r>
            <a:r>
              <a:rPr lang="en-US" dirty="0"/>
              <a:t> </a:t>
            </a:r>
            <a:r>
              <a:rPr lang="en-US" i="1" dirty="0" err="1"/>
              <a:t>type</a:t>
            </a:r>
            <a:r>
              <a:rPr lang="en-US" dirty="0"/>
              <a:t> | </a:t>
            </a:r>
            <a:r>
              <a:rPr lang="en-US" b="1" dirty="0"/>
              <a:t>route-policy</a:t>
            </a:r>
            <a:r>
              <a:rPr lang="en-US" dirty="0"/>
              <a:t> </a:t>
            </a:r>
            <a:r>
              <a:rPr lang="en-US" i="1" dirty="0"/>
              <a:t>route-policy-name</a:t>
            </a:r>
            <a:r>
              <a:rPr lang="en-US" dirty="0"/>
              <a:t> [</a:t>
            </a:r>
            <a:r>
              <a:rPr lang="en-US" b="1" dirty="0"/>
              <a:t>match-any</a:t>
            </a:r>
            <a:r>
              <a:rPr lang="en-US" dirty="0"/>
              <a:t>]]</a:t>
            </a:r>
          </a:p>
          <a:p>
            <a:pPr lvl="1">
              <a:lnSpc>
                <a:spcPct val="100000"/>
              </a:lnSpc>
            </a:pPr>
            <a:r>
              <a:rPr lang="en-US" b="1" dirty="0"/>
              <a:t>always</a:t>
            </a:r>
            <a:r>
              <a:rPr lang="en-US" dirty="0"/>
              <a:t>: An LSA that describes the default route is generated and advertised regardless of whether the local device has an active default route that does not belong to the current OSPF process.</a:t>
            </a:r>
          </a:p>
          <a:p>
            <a:pPr lvl="2">
              <a:lnSpc>
                <a:spcPct val="100000"/>
              </a:lnSpc>
            </a:pPr>
            <a:r>
              <a:rPr lang="en-US" dirty="0"/>
              <a:t>If </a:t>
            </a:r>
            <a:r>
              <a:rPr lang="en-US" b="1" dirty="0"/>
              <a:t>always</a:t>
            </a:r>
            <a:r>
              <a:rPr lang="en-US" dirty="0"/>
              <a:t> is configured, the device does not calculate the default routes from other devices.</a:t>
            </a:r>
          </a:p>
          <a:p>
            <a:pPr lvl="2">
              <a:lnSpc>
                <a:spcPct val="100000"/>
              </a:lnSpc>
            </a:pPr>
            <a:r>
              <a:rPr lang="en-US" dirty="0"/>
              <a:t>If </a:t>
            </a:r>
            <a:r>
              <a:rPr lang="en-US" b="1" dirty="0"/>
              <a:t>always</a:t>
            </a:r>
            <a:r>
              <a:rPr lang="en-US" dirty="0"/>
              <a:t> is not configured, an LSA that describes the default route can be generated only if an active default route that does not belong to the current OSPF process exists in the routing table of the local device.</a:t>
            </a:r>
          </a:p>
          <a:p>
            <a:pPr lvl="1">
              <a:lnSpc>
                <a:spcPct val="100000"/>
              </a:lnSpc>
            </a:pPr>
            <a:r>
              <a:rPr lang="en-US" b="1" dirty="0"/>
              <a:t>permit-calculate-other</a:t>
            </a:r>
            <a:r>
              <a:rPr lang="en-US" dirty="0"/>
              <a:t>: An LSA that describes the default route is generated and advertised only if the device has an active default route that does not belong to the current OSPF process, and the device still calculates the default routes from other devices.</a:t>
            </a:r>
          </a:p>
          <a:p>
            <a:pPr lvl="1">
              <a:lnSpc>
                <a:spcPct val="100000"/>
              </a:lnSpc>
            </a:pPr>
            <a:r>
              <a:rPr lang="en-US" b="1" dirty="0"/>
              <a:t>type</a:t>
            </a:r>
            <a:r>
              <a:rPr lang="en-US" dirty="0"/>
              <a:t> </a:t>
            </a:r>
            <a:r>
              <a:rPr lang="en-US" i="1" dirty="0" err="1"/>
              <a:t>type</a:t>
            </a:r>
            <a:r>
              <a:rPr lang="en-US" dirty="0"/>
              <a:t>: specifies the type of an external route. The value is 1 or 2. The default value is 2.</a:t>
            </a:r>
          </a:p>
          <a:p>
            <a:pPr lvl="2">
              <a:lnSpc>
                <a:spcPct val="100000"/>
              </a:lnSpc>
            </a:pPr>
            <a:r>
              <a:rPr lang="en-US" dirty="0"/>
              <a:t>1: Type 1 external route</a:t>
            </a:r>
          </a:p>
          <a:p>
            <a:pPr lvl="2">
              <a:lnSpc>
                <a:spcPct val="100000"/>
              </a:lnSpc>
            </a:pPr>
            <a:r>
              <a:rPr lang="en-US" dirty="0"/>
              <a:t>2: Type 2 external route</a:t>
            </a:r>
          </a:p>
          <a:p>
            <a:pPr lvl="1">
              <a:lnSpc>
                <a:spcPct val="100000"/>
              </a:lnSpc>
            </a:pPr>
            <a:r>
              <a:rPr lang="en-US" b="1" dirty="0"/>
              <a:t>route-policy</a:t>
            </a:r>
            <a:r>
              <a:rPr lang="en-US" dirty="0"/>
              <a:t> </a:t>
            </a:r>
            <a:r>
              <a:rPr lang="en-US" i="1" dirty="0"/>
              <a:t>route-policy-name</a:t>
            </a:r>
            <a:r>
              <a:rPr lang="en-US" dirty="0"/>
              <a:t>: specifies the name of a route-policy. The device advertises default routes according to the configuration of the route-policy when the routing table of the device contains a default route that matches the route-policy but does not belong to the current OSPF process. The value is a string of 1 to 40 case-sensitive characters. If spaces are used, the string must start and end with double quotation marks </a:t>
            </a:r>
            <a:r>
              <a:rPr lang="en-US" dirty="0" smtClean="0"/>
              <a:t>(").</a:t>
            </a:r>
            <a:endParaRPr lang="en-US" dirty="0"/>
          </a:p>
        </p:txBody>
      </p:sp>
    </p:spTree>
    <p:extLst>
      <p:ext uri="{BB962C8B-B14F-4D97-AF65-F5344CB8AC3E}">
        <p14:creationId xmlns:p14="http://schemas.microsoft.com/office/powerpoint/2010/main" val="6252310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773696"/>
            <a:ext cx="5932800" cy="8655312"/>
          </a:xfrm>
        </p:spPr>
        <p:txBody>
          <a:bodyPr/>
          <a:lstStyle/>
          <a:p>
            <a:pPr lvl="1">
              <a:defRPr/>
            </a:pPr>
            <a:r>
              <a:rPr lang="en-US" altLang="zh-CN" b="1" dirty="0"/>
              <a:t>match-any</a:t>
            </a:r>
            <a:r>
              <a:rPr lang="en-US" altLang="zh-CN" dirty="0"/>
              <a:t>: The device advertises default routes according to the configuration of the route-policy when the routing table contains routes that match the route-policy</a:t>
            </a:r>
            <a:r>
              <a:rPr lang="en-US" altLang="zh-CN" dirty="0" smtClean="0"/>
              <a:t>.</a:t>
            </a:r>
          </a:p>
          <a:p>
            <a:pPr lvl="0">
              <a:defRPr/>
            </a:pPr>
            <a:r>
              <a:rPr lang="en-US" altLang="zh-CN" dirty="0" smtClean="0"/>
              <a:t>Command: [Huawei-ospf-1] </a:t>
            </a:r>
            <a:r>
              <a:rPr lang="en-US" altLang="zh-CN" b="1" dirty="0" smtClean="0"/>
              <a:t>default-route-advertise summary cost</a:t>
            </a:r>
            <a:r>
              <a:rPr lang="en-US" altLang="zh-CN" dirty="0" smtClean="0"/>
              <a:t> </a:t>
            </a:r>
            <a:r>
              <a:rPr lang="en-US" altLang="zh-CN" i="1" dirty="0" err="1" smtClean="0"/>
              <a:t>cost</a:t>
            </a:r>
            <a:endParaRPr lang="en-US" altLang="zh-CN" i="1" dirty="0" smtClean="0"/>
          </a:p>
          <a:p>
            <a:pPr lvl="1"/>
            <a:r>
              <a:rPr lang="en-US" altLang="zh-CN" b="1" dirty="0" smtClean="0"/>
              <a:t>summary:</a:t>
            </a:r>
            <a:r>
              <a:rPr lang="en-US" altLang="zh-CN" dirty="0" smtClean="0"/>
              <a:t> Advertises the Type 3 summary LSA of the specified default route. Before specifying this parameter, ensure that a VPN is enabled. Otherwise, routes cannot be advertised.</a:t>
            </a:r>
          </a:p>
          <a:p>
            <a:pPr lvl="1"/>
            <a:r>
              <a:rPr lang="en-US" altLang="zh-CN" b="1" dirty="0" smtClean="0"/>
              <a:t>cost</a:t>
            </a:r>
            <a:r>
              <a:rPr lang="en-US" altLang="zh-CN" dirty="0" smtClean="0"/>
              <a:t> </a:t>
            </a:r>
            <a:r>
              <a:rPr lang="en-US" altLang="zh-CN" i="1" dirty="0" err="1" smtClean="0"/>
              <a:t>cost</a:t>
            </a:r>
            <a:r>
              <a:rPr lang="en-US" altLang="zh-CN" dirty="0" smtClean="0"/>
              <a:t>: specifies the cost of the LSA. The value is an integer ranging from 0 to 16777214. The default value is 1</a:t>
            </a:r>
            <a:r>
              <a:rPr lang="en-US" altLang="zh-CN" dirty="0" smtClean="0"/>
              <a:t>.</a:t>
            </a:r>
            <a:endParaRPr lang="en-US" altLang="zh-CN" dirty="0" smtClean="0"/>
          </a:p>
          <a:p>
            <a:r>
              <a:rPr lang="en-US" altLang="zh-CN" b="1" dirty="0" smtClean="0"/>
              <a:t>always</a:t>
            </a:r>
            <a:r>
              <a:rPr lang="en-US" altLang="zh-CN" dirty="0" smtClean="0"/>
              <a:t>:</a:t>
            </a:r>
          </a:p>
          <a:p>
            <a:pPr lvl="1"/>
            <a:r>
              <a:rPr lang="en-US" altLang="zh-CN" dirty="0" smtClean="0"/>
              <a:t>If the ASBR has a default route, the </a:t>
            </a:r>
            <a:r>
              <a:rPr lang="en-US" altLang="zh-CN" b="1" dirty="0" smtClean="0"/>
              <a:t>default-route-advertise</a:t>
            </a:r>
            <a:r>
              <a:rPr lang="en-US" altLang="zh-CN" dirty="0" smtClean="0"/>
              <a:t> command enables the ASBR to advertise the default route 0.0.0.0 to all OSPF areas.</a:t>
            </a:r>
          </a:p>
          <a:p>
            <a:pPr lvl="1"/>
            <a:r>
              <a:rPr lang="en-US" altLang="zh-CN" dirty="0" smtClean="0"/>
              <a:t>If the ASBR has no default route, the </a:t>
            </a:r>
            <a:r>
              <a:rPr lang="en-US" altLang="zh-CN" b="1" dirty="0" smtClean="0"/>
              <a:t>default-route-advertise</a:t>
            </a:r>
            <a:r>
              <a:rPr lang="en-US" altLang="zh-CN" dirty="0" smtClean="0"/>
              <a:t> </a:t>
            </a:r>
            <a:r>
              <a:rPr lang="en-US" altLang="zh-CN" b="1" dirty="0" smtClean="0"/>
              <a:t>always</a:t>
            </a:r>
            <a:r>
              <a:rPr lang="en-US" altLang="zh-CN" dirty="0" smtClean="0"/>
              <a:t> command or the </a:t>
            </a:r>
            <a:r>
              <a:rPr lang="en-US" altLang="zh-CN" b="1" dirty="0" smtClean="0"/>
              <a:t>default-route-advertise</a:t>
            </a:r>
            <a:r>
              <a:rPr lang="en-US" altLang="zh-CN" dirty="0" smtClean="0"/>
              <a:t> command can be used as required:</a:t>
            </a:r>
          </a:p>
          <a:p>
            <a:pPr lvl="2"/>
            <a:r>
              <a:rPr lang="en-US" altLang="zh-CN" dirty="0" smtClean="0"/>
              <a:t>With </a:t>
            </a:r>
            <a:r>
              <a:rPr lang="en-US" altLang="zh-CN" b="1" dirty="0" smtClean="0"/>
              <a:t>always</a:t>
            </a:r>
            <a:r>
              <a:rPr lang="en-US" altLang="zh-CN" dirty="0" smtClean="0"/>
              <a:t> configured, the ASBR can advertise the default route 0.0.0.0 even if there is no default route, and the ASBR does not calculate the default routes sent by other devices.</a:t>
            </a:r>
          </a:p>
          <a:p>
            <a:pPr lvl="2"/>
            <a:r>
              <a:rPr lang="en-US" altLang="zh-CN" dirty="0" smtClean="0"/>
              <a:t>Without </a:t>
            </a:r>
            <a:r>
              <a:rPr lang="en-US" altLang="zh-CN" b="1" dirty="0" smtClean="0"/>
              <a:t>always</a:t>
            </a:r>
            <a:r>
              <a:rPr lang="en-US" altLang="zh-CN" dirty="0" smtClean="0"/>
              <a:t> configured, the ASBR generates the LSA of the default route only when the local routing table contains an active default route (non-BGP route) that does not belong to the current OSPF process.</a:t>
            </a:r>
          </a:p>
          <a:p>
            <a:pPr lvl="0"/>
            <a:r>
              <a:rPr lang="en-US" altLang="zh-CN" b="1" dirty="0" smtClean="0"/>
              <a:t>match-any</a:t>
            </a:r>
            <a:r>
              <a:rPr lang="en-US" altLang="zh-CN" dirty="0" smtClean="0"/>
              <a:t>:</a:t>
            </a:r>
          </a:p>
          <a:p>
            <a:pPr lvl="1"/>
            <a:r>
              <a:rPr lang="en-US" altLang="zh-CN" dirty="0" smtClean="0"/>
              <a:t>If a route-policy is configured with </a:t>
            </a:r>
            <a:r>
              <a:rPr lang="en-US" altLang="zh-CN" b="1" dirty="0" smtClean="0"/>
              <a:t>match-any</a:t>
            </a:r>
            <a:r>
              <a:rPr lang="en-US" altLang="zh-CN" dirty="0" smtClean="0"/>
              <a:t>, and multiple routes match the policy, a default LSA will be generated based on the optimal route. The rules for optimal route selection are as follows:</a:t>
            </a:r>
          </a:p>
          <a:p>
            <a:pPr lvl="2"/>
            <a:r>
              <a:rPr lang="en-US" altLang="zh-CN" dirty="0" smtClean="0"/>
              <a:t>A route configured with </a:t>
            </a:r>
            <a:r>
              <a:rPr lang="en-US" altLang="zh-CN" b="1" dirty="0" smtClean="0"/>
              <a:t>type</a:t>
            </a:r>
            <a:r>
              <a:rPr lang="en-US" altLang="zh-CN" dirty="0" smtClean="0"/>
              <a:t> takes precedence over that not configured with </a:t>
            </a:r>
            <a:r>
              <a:rPr lang="en-US" altLang="zh-CN" b="1" dirty="0" smtClean="0"/>
              <a:t>type</a:t>
            </a:r>
            <a:r>
              <a:rPr lang="en-US" altLang="zh-CN" dirty="0" smtClean="0"/>
              <a:t>. A route configured with a smaller type value takes precedence over that configured with a larger type value.</a:t>
            </a:r>
          </a:p>
          <a:p>
            <a:pPr lvl="2"/>
            <a:r>
              <a:rPr lang="en-US" altLang="zh-CN" dirty="0" smtClean="0"/>
              <a:t>A route configured with </a:t>
            </a:r>
            <a:r>
              <a:rPr lang="en-US" altLang="zh-CN" b="1" dirty="0" smtClean="0"/>
              <a:t>cost</a:t>
            </a:r>
            <a:r>
              <a:rPr lang="en-US" altLang="zh-CN" dirty="0" smtClean="0"/>
              <a:t> takes precedence over that not configured with </a:t>
            </a:r>
            <a:r>
              <a:rPr lang="en-US" altLang="zh-CN" b="1" dirty="0" smtClean="0"/>
              <a:t>cost</a:t>
            </a:r>
            <a:r>
              <a:rPr lang="en-US" altLang="zh-CN" dirty="0" smtClean="0"/>
              <a:t>. A route configured with a smaller cost value takes precedence over that configured with a larger cost value.</a:t>
            </a:r>
          </a:p>
          <a:p>
            <a:pPr lvl="2"/>
            <a:r>
              <a:rPr lang="en-US" altLang="zh-CN" dirty="0" smtClean="0"/>
              <a:t>A route configured with </a:t>
            </a:r>
            <a:r>
              <a:rPr lang="en-US" altLang="zh-CN" b="1" dirty="0" smtClean="0"/>
              <a:t>tag</a:t>
            </a:r>
            <a:r>
              <a:rPr lang="en-US" altLang="zh-CN" dirty="0" smtClean="0"/>
              <a:t> takes precedence over that not configured with </a:t>
            </a:r>
            <a:r>
              <a:rPr lang="en-US" altLang="zh-CN" b="1" dirty="0" smtClean="0"/>
              <a:t>tag</a:t>
            </a:r>
            <a:r>
              <a:rPr lang="en-US" altLang="zh-CN" dirty="0" smtClean="0"/>
              <a:t>. A route configured with a smaller tag value takes precedence over that configured with a larger tag value.</a:t>
            </a:r>
          </a:p>
          <a:p>
            <a:pPr lvl="2"/>
            <a:endParaRPr lang="en-US" altLang="zh-CN" dirty="0"/>
          </a:p>
          <a:p>
            <a:endParaRPr lang="zh-CN" altLang="en-US" dirty="0"/>
          </a:p>
        </p:txBody>
      </p:sp>
    </p:spTree>
    <p:extLst>
      <p:ext uri="{BB962C8B-B14F-4D97-AF65-F5344CB8AC3E}">
        <p14:creationId xmlns:p14="http://schemas.microsoft.com/office/powerpoint/2010/main" val="35187048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Command: [Huawei-GigabitEthernet0/0/1] </a:t>
            </a:r>
            <a:r>
              <a:rPr lang="en-US" b="1" dirty="0" err="1">
                <a:latin typeface="Huawei Sans" panose="020C0503030203020204" pitchFamily="34" charset="0"/>
              </a:rPr>
              <a:t>ospf</a:t>
            </a:r>
            <a:r>
              <a:rPr lang="en-US" b="1" dirty="0">
                <a:latin typeface="Huawei Sans" panose="020C0503030203020204" pitchFamily="34" charset="0"/>
              </a:rPr>
              <a:t> filter-</a:t>
            </a:r>
            <a:r>
              <a:rPr lang="en-US" b="1" dirty="0" err="1">
                <a:latin typeface="Huawei Sans" panose="020C0503030203020204" pitchFamily="34" charset="0"/>
              </a:rPr>
              <a:t>lsa</a:t>
            </a:r>
            <a:r>
              <a:rPr lang="en-US" b="1" dirty="0">
                <a:latin typeface="Huawei Sans" panose="020C0503030203020204" pitchFamily="34" charset="0"/>
              </a:rPr>
              <a:t>-out</a:t>
            </a:r>
            <a:r>
              <a:rPr lang="en-US" dirty="0">
                <a:latin typeface="Huawei Sans" panose="020C0503030203020204" pitchFamily="34" charset="0"/>
              </a:rPr>
              <a:t> {</a:t>
            </a:r>
            <a:r>
              <a:rPr lang="en-US" b="1" dirty="0">
                <a:latin typeface="Huawei Sans" panose="020C0503030203020204" pitchFamily="34" charset="0"/>
              </a:rPr>
              <a:t> all</a:t>
            </a:r>
            <a:r>
              <a:rPr lang="en-US" dirty="0">
                <a:latin typeface="Huawei Sans" panose="020C0503030203020204" pitchFamily="34" charset="0"/>
              </a:rPr>
              <a:t> | { </a:t>
            </a:r>
            <a:r>
              <a:rPr lang="en-US" b="1" dirty="0">
                <a:latin typeface="Huawei Sans" panose="020C0503030203020204" pitchFamily="34" charset="0"/>
              </a:rPr>
              <a:t>summary</a:t>
            </a:r>
            <a:r>
              <a:rPr lang="en-US" dirty="0">
                <a:latin typeface="Huawei Sans" panose="020C0503030203020204" pitchFamily="34" charset="0"/>
              </a:rPr>
              <a:t> [ </a:t>
            </a:r>
            <a:r>
              <a:rPr lang="en-US" b="1" dirty="0" err="1">
                <a:latin typeface="Huawei Sans" panose="020C0503030203020204" pitchFamily="34" charset="0"/>
              </a:rPr>
              <a:t>acl</a:t>
            </a:r>
            <a:r>
              <a:rPr lang="en-US" dirty="0">
                <a:latin typeface="Huawei Sans" panose="020C0503030203020204" pitchFamily="34" charset="0"/>
              </a:rPr>
              <a:t> { </a:t>
            </a:r>
            <a:r>
              <a:rPr lang="en-US" i="1" dirty="0" err="1">
                <a:latin typeface="Huawei Sans" panose="020C0503030203020204" pitchFamily="34" charset="0"/>
              </a:rPr>
              <a:t>acl</a:t>
            </a:r>
            <a:r>
              <a:rPr lang="en-US" i="1" dirty="0">
                <a:latin typeface="Huawei Sans" panose="020C0503030203020204" pitchFamily="34" charset="0"/>
              </a:rPr>
              <a:t>-number</a:t>
            </a:r>
            <a:r>
              <a:rPr lang="en-US" dirty="0">
                <a:latin typeface="Huawei Sans" panose="020C0503030203020204" pitchFamily="34" charset="0"/>
              </a:rPr>
              <a:t> | </a:t>
            </a:r>
            <a:r>
              <a:rPr lang="en-US" i="1" dirty="0" err="1">
                <a:latin typeface="Huawei Sans" panose="020C0503030203020204" pitchFamily="34" charset="0"/>
              </a:rPr>
              <a:t>acl</a:t>
            </a:r>
            <a:r>
              <a:rPr lang="en-US" i="1" dirty="0">
                <a:latin typeface="Huawei Sans" panose="020C0503030203020204" pitchFamily="34" charset="0"/>
              </a:rPr>
              <a:t>-name</a:t>
            </a:r>
            <a:r>
              <a:rPr lang="en-US" dirty="0">
                <a:latin typeface="Huawei Sans" panose="020C0503030203020204" pitchFamily="34" charset="0"/>
              </a:rPr>
              <a:t> } ] | </a:t>
            </a:r>
            <a:r>
              <a:rPr lang="en-US" b="1" dirty="0" err="1">
                <a:latin typeface="Huawei Sans" panose="020C0503030203020204" pitchFamily="34" charset="0"/>
              </a:rPr>
              <a:t>ase</a:t>
            </a:r>
            <a:r>
              <a:rPr lang="en-US" dirty="0">
                <a:latin typeface="Huawei Sans" panose="020C0503030203020204" pitchFamily="34" charset="0"/>
              </a:rPr>
              <a:t> [ </a:t>
            </a:r>
            <a:r>
              <a:rPr lang="en-US" b="1" dirty="0" err="1">
                <a:latin typeface="Huawei Sans" panose="020C0503030203020204" pitchFamily="34" charset="0"/>
              </a:rPr>
              <a:t>acl</a:t>
            </a:r>
            <a:r>
              <a:rPr lang="en-US" dirty="0">
                <a:latin typeface="Huawei Sans" panose="020C0503030203020204" pitchFamily="34" charset="0"/>
              </a:rPr>
              <a:t> { </a:t>
            </a:r>
            <a:r>
              <a:rPr lang="en-US" i="1" dirty="0" err="1">
                <a:latin typeface="Huawei Sans" panose="020C0503030203020204" pitchFamily="34" charset="0"/>
              </a:rPr>
              <a:t>acl</a:t>
            </a:r>
            <a:r>
              <a:rPr lang="en-US" i="1" dirty="0">
                <a:latin typeface="Huawei Sans" panose="020C0503030203020204" pitchFamily="34" charset="0"/>
              </a:rPr>
              <a:t>-number</a:t>
            </a:r>
            <a:r>
              <a:rPr lang="en-US" dirty="0">
                <a:latin typeface="Huawei Sans" panose="020C0503030203020204" pitchFamily="34" charset="0"/>
              </a:rPr>
              <a:t> | </a:t>
            </a:r>
            <a:r>
              <a:rPr lang="en-US" i="1" dirty="0" err="1">
                <a:latin typeface="Huawei Sans" panose="020C0503030203020204" pitchFamily="34" charset="0"/>
              </a:rPr>
              <a:t>acl</a:t>
            </a:r>
            <a:r>
              <a:rPr lang="en-US" i="1" dirty="0">
                <a:latin typeface="Huawei Sans" panose="020C0503030203020204" pitchFamily="34" charset="0"/>
              </a:rPr>
              <a:t>-name</a:t>
            </a:r>
            <a:r>
              <a:rPr lang="en-US" dirty="0">
                <a:latin typeface="Huawei Sans" panose="020C0503030203020204" pitchFamily="34" charset="0"/>
              </a:rPr>
              <a:t> } ] | </a:t>
            </a:r>
            <a:r>
              <a:rPr lang="en-US" b="1" dirty="0" err="1">
                <a:latin typeface="Huawei Sans" panose="020C0503030203020204" pitchFamily="34" charset="0"/>
              </a:rPr>
              <a:t>nssa</a:t>
            </a:r>
            <a:r>
              <a:rPr lang="en-US" dirty="0">
                <a:latin typeface="Huawei Sans" panose="020C0503030203020204" pitchFamily="34" charset="0"/>
              </a:rPr>
              <a:t> [ </a:t>
            </a:r>
            <a:r>
              <a:rPr lang="en-US" b="1" dirty="0" err="1">
                <a:latin typeface="Huawei Sans" panose="020C0503030203020204" pitchFamily="34" charset="0"/>
              </a:rPr>
              <a:t>acl</a:t>
            </a:r>
            <a:r>
              <a:rPr lang="en-US" dirty="0">
                <a:latin typeface="Huawei Sans" panose="020C0503030203020204" pitchFamily="34" charset="0"/>
              </a:rPr>
              <a:t> { </a:t>
            </a:r>
            <a:r>
              <a:rPr lang="en-US" i="1" dirty="0" err="1">
                <a:latin typeface="Huawei Sans" panose="020C0503030203020204" pitchFamily="34" charset="0"/>
              </a:rPr>
              <a:t>acl</a:t>
            </a:r>
            <a:r>
              <a:rPr lang="en-US" i="1" dirty="0">
                <a:latin typeface="Huawei Sans" panose="020C0503030203020204" pitchFamily="34" charset="0"/>
              </a:rPr>
              <a:t>-number</a:t>
            </a:r>
            <a:r>
              <a:rPr lang="en-US" dirty="0">
                <a:latin typeface="Huawei Sans" panose="020C0503030203020204" pitchFamily="34" charset="0"/>
              </a:rPr>
              <a:t> | </a:t>
            </a:r>
            <a:r>
              <a:rPr lang="en-US" i="1" dirty="0" err="1">
                <a:latin typeface="Huawei Sans" panose="020C0503030203020204" pitchFamily="34" charset="0"/>
              </a:rPr>
              <a:t>acl</a:t>
            </a:r>
            <a:r>
              <a:rPr lang="en-US" i="1" dirty="0">
                <a:latin typeface="Huawei Sans" panose="020C0503030203020204" pitchFamily="34" charset="0"/>
              </a:rPr>
              <a:t>-name</a:t>
            </a:r>
            <a:r>
              <a:rPr lang="en-US" dirty="0">
                <a:latin typeface="Huawei Sans" panose="020C0503030203020204" pitchFamily="34" charset="0"/>
              </a:rPr>
              <a:t> } ] } }</a:t>
            </a:r>
          </a:p>
          <a:p>
            <a:pPr lvl="1"/>
            <a:r>
              <a:rPr lang="en-US" b="1" dirty="0">
                <a:latin typeface="Huawei Sans" panose="020C0503030203020204" pitchFamily="34" charset="0"/>
              </a:rPr>
              <a:t>all</a:t>
            </a:r>
            <a:r>
              <a:rPr lang="en-US" dirty="0">
                <a:latin typeface="Huawei Sans" panose="020C0503030203020204" pitchFamily="34" charset="0"/>
              </a:rPr>
              <a:t>: filters all outgoing LSAs, except grace LSAs.</a:t>
            </a:r>
          </a:p>
          <a:p>
            <a:pPr lvl="1"/>
            <a:r>
              <a:rPr lang="en-US" b="1" dirty="0">
                <a:latin typeface="Huawei Sans" panose="020C0503030203020204" pitchFamily="34" charset="0"/>
              </a:rPr>
              <a:t>summary</a:t>
            </a:r>
            <a:r>
              <a:rPr lang="en-US" dirty="0">
                <a:latin typeface="Huawei Sans" panose="020C0503030203020204" pitchFamily="34" charset="0"/>
              </a:rPr>
              <a:t>: filters outgoing network-summary-LSAs (Type 3).</a:t>
            </a:r>
          </a:p>
          <a:p>
            <a:pPr lvl="1"/>
            <a:r>
              <a:rPr lang="en-US" b="1" dirty="0" err="1">
                <a:latin typeface="Huawei Sans" panose="020C0503030203020204" pitchFamily="34" charset="0"/>
              </a:rPr>
              <a:t>ase</a:t>
            </a:r>
            <a:r>
              <a:rPr lang="en-US" dirty="0">
                <a:latin typeface="Huawei Sans" panose="020C0503030203020204" pitchFamily="34" charset="0"/>
              </a:rPr>
              <a:t>: filters outgoing AS-external-LSAs (Type 5).</a:t>
            </a:r>
          </a:p>
          <a:p>
            <a:pPr lvl="1"/>
            <a:r>
              <a:rPr lang="en-US" b="1" dirty="0" err="1">
                <a:latin typeface="Huawei Sans" panose="020C0503030203020204" pitchFamily="34" charset="0"/>
              </a:rPr>
              <a:t>nssa</a:t>
            </a:r>
            <a:r>
              <a:rPr lang="en-US" dirty="0">
                <a:latin typeface="Huawei Sans" panose="020C0503030203020204" pitchFamily="34" charset="0"/>
              </a:rPr>
              <a:t>: filters outgoing NSSA-LSAs (Type 7).</a:t>
            </a:r>
          </a:p>
          <a:p>
            <a:pPr lvl="1"/>
            <a:r>
              <a:rPr lang="en-US" b="1" dirty="0" err="1">
                <a:latin typeface="Huawei Sans" panose="020C0503030203020204" pitchFamily="34" charset="0"/>
              </a:rPr>
              <a:t>acl</a:t>
            </a:r>
            <a:r>
              <a:rPr lang="en-US" dirty="0">
                <a:latin typeface="Huawei Sans" panose="020C0503030203020204" pitchFamily="34" charset="0"/>
              </a:rPr>
              <a:t> </a:t>
            </a:r>
            <a:r>
              <a:rPr lang="en-US" i="1" dirty="0" err="1">
                <a:latin typeface="Huawei Sans" panose="020C0503030203020204" pitchFamily="34" charset="0"/>
              </a:rPr>
              <a:t>acl</a:t>
            </a:r>
            <a:r>
              <a:rPr lang="en-US" i="1" dirty="0">
                <a:latin typeface="Huawei Sans" panose="020C0503030203020204" pitchFamily="34" charset="0"/>
              </a:rPr>
              <a:t>-number</a:t>
            </a:r>
            <a:r>
              <a:rPr lang="en-US" dirty="0">
                <a:latin typeface="Huawei Sans" panose="020C0503030203020204" pitchFamily="34" charset="0"/>
              </a:rPr>
              <a:t>: specifies the number of a basic ACL. The value is an integer ranging from 2000 to 2999.</a:t>
            </a:r>
          </a:p>
          <a:p>
            <a:pPr lvl="1"/>
            <a:r>
              <a:rPr lang="en-US" b="1" dirty="0" err="1">
                <a:latin typeface="Huawei Sans" panose="020C0503030203020204" pitchFamily="34" charset="0"/>
              </a:rPr>
              <a:t>acl</a:t>
            </a:r>
            <a:r>
              <a:rPr lang="en-US" dirty="0">
                <a:latin typeface="Huawei Sans" panose="020C0503030203020204" pitchFamily="34" charset="0"/>
              </a:rPr>
              <a:t> </a:t>
            </a:r>
            <a:r>
              <a:rPr lang="en-US" i="1" dirty="0" err="1">
                <a:latin typeface="Huawei Sans" panose="020C0503030203020204" pitchFamily="34" charset="0"/>
              </a:rPr>
              <a:t>acl</a:t>
            </a:r>
            <a:r>
              <a:rPr lang="en-US" i="1" dirty="0">
                <a:latin typeface="Huawei Sans" panose="020C0503030203020204" pitchFamily="34" charset="0"/>
              </a:rPr>
              <a:t>-name</a:t>
            </a:r>
            <a:r>
              <a:rPr lang="en-US" dirty="0">
                <a:latin typeface="Huawei Sans" panose="020C0503030203020204" pitchFamily="34" charset="0"/>
              </a:rPr>
              <a:t>: specifies the name of an ACL. The value is a string of 1 to 32 case-sensitive characters. It cannot contain spaces and must start with a letter (a to z or A to Z).</a:t>
            </a:r>
          </a:p>
          <a:p>
            <a:endParaRPr lang="en-US" altLang="zh-CN"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1026582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Command: [ Huawei-ospf-1-area-0.0.0.1 ] </a:t>
            </a:r>
            <a:r>
              <a:rPr lang="en-US" b="1" dirty="0">
                <a:latin typeface="Huawei Sans" panose="020C0503030203020204" pitchFamily="34" charset="0"/>
              </a:rPr>
              <a:t>filter</a:t>
            </a:r>
            <a:r>
              <a:rPr lang="en-US" dirty="0">
                <a:latin typeface="Huawei Sans" panose="020C0503030203020204" pitchFamily="34" charset="0"/>
              </a:rPr>
              <a:t> { </a:t>
            </a:r>
            <a:r>
              <a:rPr lang="en-US" i="1" dirty="0" err="1">
                <a:latin typeface="Huawei Sans" panose="020C0503030203020204" pitchFamily="34" charset="0"/>
              </a:rPr>
              <a:t>acl</a:t>
            </a:r>
            <a:r>
              <a:rPr lang="en-US" i="1" dirty="0">
                <a:latin typeface="Huawei Sans" panose="020C0503030203020204" pitchFamily="34" charset="0"/>
              </a:rPr>
              <a:t>-number</a:t>
            </a:r>
            <a:r>
              <a:rPr lang="en-US" dirty="0">
                <a:latin typeface="Huawei Sans" panose="020C0503030203020204" pitchFamily="34" charset="0"/>
              </a:rPr>
              <a:t> | </a:t>
            </a:r>
            <a:r>
              <a:rPr lang="en-US" b="1" dirty="0" err="1">
                <a:latin typeface="Huawei Sans" panose="020C0503030203020204" pitchFamily="34" charset="0"/>
              </a:rPr>
              <a:t>acl</a:t>
            </a:r>
            <a:r>
              <a:rPr lang="en-US" b="1" dirty="0">
                <a:latin typeface="Huawei Sans" panose="020C0503030203020204" pitchFamily="34" charset="0"/>
              </a:rPr>
              <a:t>-name</a:t>
            </a:r>
            <a:r>
              <a:rPr lang="en-US" dirty="0">
                <a:latin typeface="Huawei Sans" panose="020C0503030203020204" pitchFamily="34" charset="0"/>
              </a:rPr>
              <a:t> </a:t>
            </a:r>
            <a:r>
              <a:rPr lang="en-US" i="1" dirty="0" err="1">
                <a:latin typeface="Huawei Sans" panose="020C0503030203020204" pitchFamily="34" charset="0"/>
              </a:rPr>
              <a:t>acl</a:t>
            </a:r>
            <a:r>
              <a:rPr lang="en-US" i="1" dirty="0">
                <a:latin typeface="Huawei Sans" panose="020C0503030203020204" pitchFamily="34" charset="0"/>
              </a:rPr>
              <a:t>-name</a:t>
            </a:r>
            <a:r>
              <a:rPr lang="en-US" dirty="0">
                <a:latin typeface="Huawei Sans" panose="020C0503030203020204" pitchFamily="34" charset="0"/>
              </a:rPr>
              <a:t> | </a:t>
            </a:r>
            <a:r>
              <a:rPr lang="en-US" b="1" dirty="0" err="1">
                <a:latin typeface="Huawei Sans" panose="020C0503030203020204" pitchFamily="34" charset="0"/>
              </a:rPr>
              <a:t>ip</a:t>
            </a:r>
            <a:r>
              <a:rPr lang="en-US" b="1" dirty="0">
                <a:latin typeface="Huawei Sans" panose="020C0503030203020204" pitchFamily="34" charset="0"/>
              </a:rPr>
              <a:t>-prefix</a:t>
            </a:r>
            <a:r>
              <a:rPr lang="en-US" dirty="0">
                <a:latin typeface="Huawei Sans" panose="020C0503030203020204" pitchFamily="34" charset="0"/>
              </a:rPr>
              <a:t> </a:t>
            </a:r>
            <a:r>
              <a:rPr lang="en-US" i="1" dirty="0" err="1">
                <a:latin typeface="Huawei Sans" panose="020C0503030203020204" pitchFamily="34" charset="0"/>
              </a:rPr>
              <a:t>ip</a:t>
            </a:r>
            <a:r>
              <a:rPr lang="en-US" i="1" dirty="0">
                <a:latin typeface="Huawei Sans" panose="020C0503030203020204" pitchFamily="34" charset="0"/>
              </a:rPr>
              <a:t>-prefix-name</a:t>
            </a:r>
            <a:r>
              <a:rPr lang="en-US" dirty="0">
                <a:latin typeface="Huawei Sans" panose="020C0503030203020204" pitchFamily="34" charset="0"/>
              </a:rPr>
              <a:t> | </a:t>
            </a:r>
            <a:r>
              <a:rPr lang="en-US" b="1" dirty="0">
                <a:latin typeface="Huawei Sans" panose="020C0503030203020204" pitchFamily="34" charset="0"/>
              </a:rPr>
              <a:t>route-policy</a:t>
            </a:r>
            <a:r>
              <a:rPr lang="en-US" dirty="0">
                <a:latin typeface="Huawei Sans" panose="020C0503030203020204" pitchFamily="34" charset="0"/>
              </a:rPr>
              <a:t> </a:t>
            </a:r>
            <a:r>
              <a:rPr lang="en-US" i="1" dirty="0">
                <a:latin typeface="Huawei Sans" panose="020C0503030203020204" pitchFamily="34" charset="0"/>
              </a:rPr>
              <a:t>route-policy-name</a:t>
            </a:r>
            <a:r>
              <a:rPr lang="en-US" dirty="0">
                <a:latin typeface="Huawei Sans" panose="020C0503030203020204" pitchFamily="34" charset="0"/>
              </a:rPr>
              <a:t> } </a:t>
            </a:r>
            <a:r>
              <a:rPr lang="en-US" b="1" dirty="0">
                <a:latin typeface="Huawei Sans" panose="020C0503030203020204" pitchFamily="34" charset="0"/>
              </a:rPr>
              <a:t>export</a:t>
            </a:r>
          </a:p>
          <a:p>
            <a:pPr lvl="1"/>
            <a:r>
              <a:rPr lang="en-US" i="1" dirty="0" err="1">
                <a:latin typeface="Huawei Sans" panose="020C0503030203020204" pitchFamily="34" charset="0"/>
              </a:rPr>
              <a:t>acl</a:t>
            </a:r>
            <a:r>
              <a:rPr lang="en-US" i="1" dirty="0">
                <a:latin typeface="Huawei Sans" panose="020C0503030203020204" pitchFamily="34" charset="0"/>
              </a:rPr>
              <a:t>-number</a:t>
            </a:r>
            <a:r>
              <a:rPr lang="en-US" dirty="0">
                <a:latin typeface="Huawei Sans" panose="020C0503030203020204" pitchFamily="34" charset="0"/>
              </a:rPr>
              <a:t>: specifies the number of a basic ACL. The value is an integer ranging from 2000 to 2999.</a:t>
            </a:r>
          </a:p>
          <a:p>
            <a:pPr lvl="1"/>
            <a:endParaRPr lang="en-US" altLang="zh-CN"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2019140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When the number of external LSAs (Type 5 and Type 7) imported by OSPF exceeds the maximum number supported, excessive external LSAs cannot be processed properly and are discarded. To address this issue, you can set a proper upper limit for the number of non-default external LSAs in the LSDB, so as to adjust and optimize the OSPF network.</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Command: [Huawei-ospf-1]</a:t>
            </a:r>
            <a:r>
              <a:rPr lang="en-US" b="1" dirty="0">
                <a:latin typeface="Huawei Sans" panose="020C0503030203020204" pitchFamily="34" charset="0"/>
              </a:rPr>
              <a:t> </a:t>
            </a:r>
            <a:r>
              <a:rPr lang="en-US" b="1" dirty="0" err="1">
                <a:latin typeface="Huawei Sans" panose="020C0503030203020204" pitchFamily="34" charset="0"/>
              </a:rPr>
              <a:t>lsdb</a:t>
            </a:r>
            <a:r>
              <a:rPr lang="en-US" b="1" dirty="0">
                <a:latin typeface="Huawei Sans" panose="020C0503030203020204" pitchFamily="34" charset="0"/>
              </a:rPr>
              <a:t>-overflow-limit</a:t>
            </a:r>
            <a:r>
              <a:rPr lang="en-US" dirty="0">
                <a:latin typeface="Huawei Sans" panose="020C0503030203020204" pitchFamily="34" charset="0"/>
              </a:rPr>
              <a:t> </a:t>
            </a:r>
            <a:r>
              <a:rPr lang="en-US" i="1" dirty="0">
                <a:latin typeface="Huawei Sans" panose="020C0503030203020204" pitchFamily="34" charset="0"/>
              </a:rPr>
              <a:t>number</a:t>
            </a:r>
          </a:p>
          <a:p>
            <a:pPr lvl="1"/>
            <a:r>
              <a:rPr lang="en-US" i="1" dirty="0">
                <a:latin typeface="Huawei Sans" panose="020C0503030203020204" pitchFamily="34" charset="0"/>
              </a:rPr>
              <a:t>number</a:t>
            </a:r>
            <a:r>
              <a:rPr lang="en-US" dirty="0">
                <a:latin typeface="Huawei Sans" panose="020C0503030203020204" pitchFamily="34" charset="0"/>
              </a:rPr>
              <a:t>: specifies the maximum number of non-default external LSAs allowed in the LSDB. The value is an integer ranging from 1 to 1000000.</a:t>
            </a:r>
          </a:p>
          <a:p>
            <a:pPr lvl="1"/>
            <a:endParaRPr lang="en-US" altLang="zh-CN" dirty="0" smtClean="0">
              <a:latin typeface="Huawei Sans" panose="020C0503030203020204" pitchFamily="34" charset="0"/>
            </a:endParaRPr>
          </a:p>
          <a:p>
            <a:endParaRPr lang="zh-CN" altLang="en-US"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49141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74564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4242718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2304859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7958253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Data forwarding requirements of the marketing department:</a:t>
            </a:r>
            <a:endParaRPr lang="en-US" altLang="zh-CN" dirty="0" smtClean="0">
              <a:latin typeface="Huawei Sans" panose="020C0503030203020204" pitchFamily="34" charset="0"/>
            </a:endParaRPr>
          </a:p>
          <a:p>
            <a:pPr lvl="1"/>
            <a:r>
              <a:rPr dirty="0">
                <a:latin typeface="Huawei Sans" panose="020C0503030203020204" pitchFamily="34" charset="0"/>
              </a:rPr>
              <a:t>As long as the border-2 router and its uplink work properly, the data flows of the </a:t>
            </a:r>
            <a:r>
              <a:rPr lang="en-US" dirty="0" smtClean="0">
                <a:latin typeface="Huawei Sans" panose="020C0503030203020204" pitchFamily="34" charset="0"/>
              </a:rPr>
              <a:t>marketing</a:t>
            </a:r>
            <a:r>
              <a:rPr dirty="0" smtClean="0">
                <a:latin typeface="Huawei Sans" panose="020C0503030203020204" pitchFamily="34" charset="0"/>
              </a:rPr>
              <a:t> </a:t>
            </a:r>
            <a:r>
              <a:rPr dirty="0">
                <a:latin typeface="Huawei Sans" panose="020C0503030203020204" pitchFamily="34" charset="0"/>
              </a:rPr>
              <a:t>department are forwarded only through the border-2 router.</a:t>
            </a:r>
          </a:p>
          <a:p>
            <a:pPr lvl="1"/>
            <a:r>
              <a:rPr dirty="0">
                <a:latin typeface="Huawei Sans" panose="020C0503030203020204" pitchFamily="34" charset="0"/>
              </a:rPr>
              <a:t>As long as the core-2 router and its uplink work properly, the data flows of the </a:t>
            </a:r>
            <a:r>
              <a:rPr lang="en-US" dirty="0" smtClean="0">
                <a:latin typeface="Huawei Sans" panose="020C0503030203020204" pitchFamily="34" charset="0"/>
              </a:rPr>
              <a:t>marketing</a:t>
            </a:r>
            <a:r>
              <a:rPr dirty="0" smtClean="0">
                <a:latin typeface="Huawei Sans" panose="020C0503030203020204" pitchFamily="34" charset="0"/>
              </a:rPr>
              <a:t> </a:t>
            </a:r>
            <a:r>
              <a:rPr dirty="0">
                <a:latin typeface="Huawei Sans" panose="020C0503030203020204" pitchFamily="34" charset="0"/>
              </a:rPr>
              <a:t>department are forwarded only through the core-2 router.</a:t>
            </a:r>
          </a:p>
          <a:p>
            <a:r>
              <a:rPr dirty="0">
                <a:latin typeface="Huawei Sans" panose="020C0503030203020204" pitchFamily="34" charset="0"/>
              </a:rPr>
              <a:t>This case uses the data forwarding path of the finance department as an example. The data forwarding path of the marketing department is not described here.</a:t>
            </a:r>
            <a:endParaRPr lang="en-US" altLang="zh-CN"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068857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Type 2 external route:</a:t>
            </a:r>
            <a:endParaRPr lang="en-US" altLang="zh-CN" dirty="0" smtClean="0">
              <a:latin typeface="Huawei Sans" panose="020C0503030203020204" pitchFamily="34" charset="0"/>
            </a:endParaRPr>
          </a:p>
          <a:p>
            <a:pPr lvl="1"/>
            <a:r>
              <a:rPr dirty="0">
                <a:latin typeface="Huawei Sans" panose="020C0503030203020204" pitchFamily="34" charset="0"/>
              </a:rPr>
              <a:t>Because a Type 2 external route offers low reliability, its cost is considered to be much greater than the cost of any internal route to an ASBR.</a:t>
            </a:r>
          </a:p>
          <a:p>
            <a:pPr lvl="1"/>
            <a:r>
              <a:rPr dirty="0">
                <a:latin typeface="Huawei Sans" panose="020C0503030203020204" pitchFamily="34" charset="0"/>
              </a:rPr>
              <a:t>Cost of a Type 2 external route = Cost of the route from an ASBR to the destination</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15684561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dirty="0">
                <a:latin typeface="Huawei Sans" panose="020C0503030203020204" pitchFamily="34" charset="0"/>
              </a:rPr>
              <a:t>The internal path cost to each ASBR is not considered during traffic egress control.</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28946763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493857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9732369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1171201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4213894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96798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0190719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83500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227571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VPN: virtual private network</a:t>
            </a:r>
          </a:p>
          <a:p>
            <a:r>
              <a:rPr lang="en-US" dirty="0">
                <a:latin typeface="Huawei Sans" panose="020C0503030203020204" pitchFamily="34" charset="0"/>
              </a:rPr>
              <a:t>If a VPN instance is specified for an OSPF process that is to be created, the OSPF process belongs to this instance. Otherwise, the OSPF process belongs to the global instance.</a:t>
            </a:r>
          </a:p>
        </p:txBody>
      </p:sp>
    </p:spTree>
    <p:extLst>
      <p:ext uri="{BB962C8B-B14F-4D97-AF65-F5344CB8AC3E}">
        <p14:creationId xmlns:p14="http://schemas.microsoft.com/office/powerpoint/2010/main" val="42163079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6440468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defRPr/>
            </a:pPr>
            <a:r>
              <a:rPr lang="en-US" dirty="0">
                <a:latin typeface="Huawei Sans" panose="020C0503030203020204" pitchFamily="34" charset="0"/>
              </a:rPr>
              <a:t>Command: </a:t>
            </a:r>
            <a:r>
              <a:rPr lang="en-US" altLang="zh-CN" dirty="0">
                <a:cs typeface="Courier New" panose="02070309020205020404" pitchFamily="49" charset="0"/>
              </a:rPr>
              <a:t>[Huawei-ospf-1] </a:t>
            </a:r>
            <a:r>
              <a:rPr lang="en-US" altLang="zh-CN" b="1" dirty="0"/>
              <a:t>stub-router</a:t>
            </a:r>
            <a:r>
              <a:rPr lang="en-US" altLang="zh-CN" dirty="0"/>
              <a:t> [ </a:t>
            </a:r>
            <a:r>
              <a:rPr lang="en-US" altLang="zh-CN" b="1" dirty="0"/>
              <a:t>on-startup</a:t>
            </a:r>
            <a:r>
              <a:rPr lang="en-US" altLang="zh-CN" dirty="0"/>
              <a:t> [ </a:t>
            </a:r>
            <a:r>
              <a:rPr lang="en-US" altLang="zh-CN" i="1" dirty="0"/>
              <a:t>interval</a:t>
            </a:r>
            <a:r>
              <a:rPr lang="en-US" altLang="zh-CN" dirty="0"/>
              <a:t> ] ]</a:t>
            </a:r>
            <a:endParaRPr lang="zh-CN" altLang="en-US" dirty="0">
              <a:cs typeface="Courier New" panose="02070309020205020404" pitchFamily="49" charset="0"/>
            </a:endParaRPr>
          </a:p>
          <a:p>
            <a:pPr lvl="1"/>
            <a:r>
              <a:rPr lang="en-US" altLang="zh-CN" b="1" dirty="0"/>
              <a:t>on-startup</a:t>
            </a:r>
            <a:r>
              <a:rPr lang="en-US" altLang="zh-CN" dirty="0"/>
              <a:t> [ </a:t>
            </a:r>
            <a:r>
              <a:rPr lang="en-US" altLang="zh-CN" i="1" dirty="0"/>
              <a:t>interval</a:t>
            </a:r>
            <a:r>
              <a:rPr lang="en-US" altLang="zh-CN" dirty="0"/>
              <a:t> </a:t>
            </a:r>
            <a:r>
              <a:rPr lang="en-US" altLang="zh-CN" dirty="0" smtClean="0"/>
              <a:t>]</a:t>
            </a:r>
            <a:r>
              <a:rPr lang="en-US" dirty="0" smtClean="0">
                <a:latin typeface="Huawei Sans" panose="020C0503030203020204" pitchFamily="34" charset="0"/>
              </a:rPr>
              <a:t>: </a:t>
            </a:r>
            <a:r>
              <a:rPr lang="en-US" dirty="0">
                <a:latin typeface="Huawei Sans" panose="020C0503030203020204" pitchFamily="34" charset="0"/>
              </a:rPr>
              <a:t>specifies the interval for a device to remain as a stub router when the device restarts or fails. The value is an integer ranging from 5 to 65535, in seconds. The default value is 500s.</a:t>
            </a:r>
          </a:p>
          <a:p>
            <a:pPr lvl="2"/>
            <a:r>
              <a:rPr lang="en-US" dirty="0">
                <a:latin typeface="Huawei Sans" panose="020C0503030203020204" pitchFamily="34" charset="0"/>
              </a:rPr>
              <a:t>If </a:t>
            </a:r>
            <a:r>
              <a:rPr lang="en-US" b="1" dirty="0">
                <a:latin typeface="Huawei Sans" panose="020C0503030203020204" pitchFamily="34" charset="0"/>
              </a:rPr>
              <a:t>on-startup</a:t>
            </a:r>
            <a:r>
              <a:rPr lang="en-US" dirty="0">
                <a:latin typeface="Huawei Sans" panose="020C0503030203020204" pitchFamily="34" charset="0"/>
              </a:rPr>
              <a:t> is not configured, the device is always a stub router. That is, the cost of all routes sent by this device is 65535.</a:t>
            </a:r>
          </a:p>
          <a:p>
            <a:pPr lvl="2"/>
            <a:r>
              <a:rPr lang="en-US" dirty="0">
                <a:latin typeface="Huawei Sans" panose="020C0503030203020204" pitchFamily="34" charset="0"/>
              </a:rPr>
              <a:t>If </a:t>
            </a:r>
            <a:r>
              <a:rPr lang="en-US" b="1" dirty="0">
                <a:latin typeface="Huawei Sans" panose="020C0503030203020204" pitchFamily="34" charset="0"/>
              </a:rPr>
              <a:t>on-startup</a:t>
            </a:r>
            <a:r>
              <a:rPr lang="en-US" dirty="0">
                <a:latin typeface="Huawei Sans" panose="020C0503030203020204" pitchFamily="34" charset="0"/>
              </a:rPr>
              <a:t> is specified, the device remains as a stub router only when it restarts or fails. The duration is determined by </a:t>
            </a:r>
            <a:r>
              <a:rPr lang="en-US" i="1" dirty="0">
                <a:latin typeface="Huawei Sans" panose="020C0503030203020204" pitchFamily="34" charset="0"/>
              </a:rPr>
              <a:t>interval.</a:t>
            </a:r>
            <a:r>
              <a:rPr lang="en-US" dirty="0">
                <a:latin typeface="Huawei Sans" panose="020C0503030203020204" pitchFamily="34" charset="0"/>
              </a:rPr>
              <a:t> If </a:t>
            </a:r>
            <a:r>
              <a:rPr lang="en-US" i="1" dirty="0">
                <a:latin typeface="Huawei Sans" panose="020C0503030203020204" pitchFamily="34" charset="0"/>
              </a:rPr>
              <a:t>interval</a:t>
            </a:r>
            <a:r>
              <a:rPr lang="en-US" dirty="0">
                <a:latin typeface="Huawei Sans" panose="020C0503030203020204" pitchFamily="34" charset="0"/>
              </a:rPr>
              <a:t> is not specified, the default value of 500s is used.</a:t>
            </a:r>
          </a:p>
        </p:txBody>
      </p:sp>
    </p:spTree>
    <p:extLst>
      <p:ext uri="{BB962C8B-B14F-4D97-AF65-F5344CB8AC3E}">
        <p14:creationId xmlns:p14="http://schemas.microsoft.com/office/powerpoint/2010/main" val="21901921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7958398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5458385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1381365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Type 7 LSAs in an NSSA are translated into Type 5 LSAs.</a:t>
            </a:r>
          </a:p>
          <a:p>
            <a:pPr marL="540000" marR="0" lvl="1"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To advertise external routes imported by an NSSA to other areas, Type 7 LSAs must be translated into Type 5 LSAs. By default, the translator is the ABR with the largest router ID in an NSSA.</a:t>
            </a:r>
          </a:p>
          <a:p>
            <a:pPr lvl="1"/>
            <a:r>
              <a:rPr lang="en-US" dirty="0">
                <a:latin typeface="Huawei Sans" panose="020C0503030203020204" pitchFamily="34" charset="0"/>
              </a:rPr>
              <a:t>The propagate bit (P-bit) in the Options field of an LSA header is used to notify a translator whether the Type 7 LSA needs to be translated into a Type 5 LSA. A Type 7 LSA can be translated into a Type 5 LSA only when the P-bit is set to 1 and the FA is not 0.</a:t>
            </a:r>
          </a:p>
          <a:p>
            <a:pPr lvl="1"/>
            <a:r>
              <a:rPr lang="en-US" dirty="0">
                <a:latin typeface="Huawei Sans" panose="020C0503030203020204" pitchFamily="34" charset="0"/>
              </a:rPr>
              <a:t>The P-bit is not set for Type 7 LSAs generated by an ABR.</a:t>
            </a:r>
          </a:p>
          <a:p>
            <a:pPr lvl="0"/>
            <a:r>
              <a:rPr lang="en-US" dirty="0">
                <a:latin typeface="Huawei Sans" panose="020C0503030203020204" pitchFamily="34" charset="0"/>
              </a:rPr>
              <a:t>Note: All OSPF LSAs have the same LSA header, and the P-bit is in the Options field of the LSA header.</a:t>
            </a:r>
          </a:p>
          <a:p>
            <a:pPr lvl="0"/>
            <a:endParaRPr lang="zh-CN" altLang="en-US" dirty="0">
              <a:latin typeface="Huawei Sans" panose="020C0503030203020204" pitchFamily="34" charset="0"/>
            </a:endParaRPr>
          </a:p>
        </p:txBody>
      </p:sp>
    </p:spTree>
    <p:extLst>
      <p:ext uri="{BB962C8B-B14F-4D97-AF65-F5344CB8AC3E}">
        <p14:creationId xmlns:p14="http://schemas.microsoft.com/office/powerpoint/2010/main" val="39884166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073874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As shown in the figure:</a:t>
            </a:r>
          </a:p>
          <a:p>
            <a:pPr lvl="1"/>
            <a:r>
              <a:rPr lang="en-US" dirty="0">
                <a:latin typeface="Huawei Sans" panose="020C0503030203020204" pitchFamily="34" charset="0"/>
              </a:rPr>
              <a:t>Configure R5 to import direct external routes and </a:t>
            </a:r>
            <a:r>
              <a:rPr lang="en-US" dirty="0" smtClean="0">
                <a:latin typeface="Huawei Sans" panose="020C0503030203020204" pitchFamily="34" charset="0"/>
              </a:rPr>
              <a:t>set the IP address of the FA to 10.1.45.5, which is used by R5 to access the destination network segment 10.1.5.0/24.</a:t>
            </a:r>
            <a:endParaRPr lang="en-US" dirty="0">
              <a:latin typeface="Huawei Sans" panose="020C0503030203020204" pitchFamily="34" charset="0"/>
            </a:endParaRPr>
          </a:p>
          <a:p>
            <a:pPr lvl="1"/>
            <a:r>
              <a:rPr lang="en-US" dirty="0">
                <a:latin typeface="Huawei Sans" panose="020C0503030203020204" pitchFamily="34" charset="0"/>
              </a:rPr>
              <a:t>R3 translates Type 7 LSAs into Type 5 LSAs and the LSAs continue to carry the FA 10.1.45.5.</a:t>
            </a:r>
          </a:p>
          <a:p>
            <a:pPr lvl="1"/>
            <a:r>
              <a:rPr lang="en-US" dirty="0">
                <a:latin typeface="Huawei Sans" panose="020C0503030203020204" pitchFamily="34" charset="0"/>
              </a:rPr>
              <a:t>Upon receipt, R1 searches its OSPF routing table for a route to the FA and uses the next hop address of the route as the next hop address of the external route.</a:t>
            </a:r>
          </a:p>
          <a:p>
            <a:pPr lvl="1"/>
            <a:r>
              <a:rPr lang="en-US" dirty="0">
                <a:latin typeface="Huawei Sans" panose="020C0503030203020204" pitchFamily="34" charset="0"/>
              </a:rPr>
              <a:t>Therefore, R1 will finally access the destination network segment 10.1.5.0/24 through the path R1 -&gt; R2  -&gt; R4  -&gt; R5.</a:t>
            </a:r>
          </a:p>
        </p:txBody>
      </p:sp>
    </p:spTree>
    <p:extLst>
      <p:ext uri="{BB962C8B-B14F-4D97-AF65-F5344CB8AC3E}">
        <p14:creationId xmlns:p14="http://schemas.microsoft.com/office/powerpoint/2010/main" val="15899212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95745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The functions, including PRC, intelligent timer, and FRR, of IS-IS are similar to those of OSPF and therefore not detailed here.</a:t>
            </a:r>
          </a:p>
        </p:txBody>
      </p:sp>
    </p:spTree>
    <p:extLst>
      <p:ext uri="{BB962C8B-B14F-4D97-AF65-F5344CB8AC3E}">
        <p14:creationId xmlns:p14="http://schemas.microsoft.com/office/powerpoint/2010/main" val="51138653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dirty="0">
                <a:latin typeface="Huawei Sans" panose="020C0503030203020204" pitchFamily="34" charset="0"/>
              </a:rPr>
              <a:t>SPF for route calculation: If a node on a network changes, SPF recalculates routes for all the nodes on the network, which takes a long time, consumes a large number of CPU resources, and consequently reduces the network-wide convergence speed.</a:t>
            </a:r>
          </a:p>
          <a:p>
            <a:pPr lvl="0"/>
            <a:r>
              <a:rPr lang="en-US" dirty="0" smtClean="0">
                <a:latin typeface="Huawei Sans" panose="020C0503030203020204" pitchFamily="34" charset="0"/>
              </a:rPr>
              <a:t>I-SPF is an improvement of SPF. Unlike SPF that calculates all nodes, I-SPF calculates only affected nodes. The SPT generated using I-SPF is the same as that generated using SPF. This significantly decreases CPU usage and speeds up network convergence.</a:t>
            </a:r>
          </a:p>
          <a:p>
            <a:pPr lvl="0"/>
            <a:r>
              <a:rPr lang="en-US" dirty="0" smtClean="0">
                <a:latin typeface="Huawei Sans" panose="020C0503030203020204" pitchFamily="34" charset="0"/>
              </a:rPr>
              <a:t>I-SPF and PRC are used together on an IS-IS network.</a:t>
            </a:r>
          </a:p>
          <a:p>
            <a:pPr lvl="1"/>
            <a:r>
              <a:rPr lang="en-US" dirty="0" smtClean="0">
                <a:latin typeface="Huawei Sans" panose="020C0503030203020204" pitchFamily="34" charset="0"/>
              </a:rPr>
              <a:t>If </a:t>
            </a:r>
            <a:r>
              <a:rPr lang="en-US" dirty="0">
                <a:latin typeface="Huawei Sans" panose="020C0503030203020204" pitchFamily="34" charset="0"/>
              </a:rPr>
              <a:t>the SPT calculated by I-SPF changes, PRC processes all the leaves (routes) of only the changed node.</a:t>
            </a:r>
          </a:p>
          <a:p>
            <a:pPr lvl="1"/>
            <a:r>
              <a:rPr lang="en-US" dirty="0">
                <a:latin typeface="Huawei Sans" panose="020C0503030203020204" pitchFamily="34" charset="0"/>
              </a:rPr>
              <a:t>If the SPT calculated by I-SPF does not change, PRC processes only the changed leaves (routes). For example, if IS-IS </a:t>
            </a:r>
            <a:r>
              <a:rPr lang="en-US" dirty="0" smtClean="0">
                <a:latin typeface="Huawei Sans" panose="020C0503030203020204" pitchFamily="34" charset="0"/>
              </a:rPr>
              <a:t>is newly </a:t>
            </a:r>
            <a:r>
              <a:rPr lang="en-US" dirty="0">
                <a:latin typeface="Huawei Sans" panose="020C0503030203020204" pitchFamily="34" charset="0"/>
              </a:rPr>
              <a:t>enabled on an interface of a node, the SPT on the network remains unchanged. In this case, PRC updates only the routes of this interface, which consumes less CPU resources.</a:t>
            </a:r>
          </a:p>
        </p:txBody>
      </p:sp>
    </p:spTree>
    <p:extLst>
      <p:ext uri="{BB962C8B-B14F-4D97-AF65-F5344CB8AC3E}">
        <p14:creationId xmlns:p14="http://schemas.microsoft.com/office/powerpoint/2010/main" val="4345734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Command: </a:t>
            </a:r>
            <a:r>
              <a:rPr lang="en-US" sz="1100" dirty="0">
                <a:latin typeface="Huawei Sans" panose="020C0503030203020204" pitchFamily="34" charset="0"/>
                <a:cs typeface="Courier New" panose="02070309020205020404" pitchFamily="49" charset="0"/>
              </a:rPr>
              <a:t>[Huawei-isis-1] </a:t>
            </a:r>
            <a:r>
              <a:rPr lang="en-US" sz="1100" b="1" dirty="0">
                <a:latin typeface="Huawei Sans" panose="020C0503030203020204" pitchFamily="34" charset="0"/>
              </a:rPr>
              <a:t>flash-flood </a:t>
            </a:r>
            <a:r>
              <a:rPr lang="en-US" sz="1100" dirty="0">
                <a:latin typeface="Huawei Sans" panose="020C0503030203020204" pitchFamily="34" charset="0"/>
              </a:rPr>
              <a:t>[ </a:t>
            </a:r>
            <a:r>
              <a:rPr lang="en-US" sz="1100" i="1" dirty="0">
                <a:latin typeface="Huawei Sans" panose="020C0503030203020204" pitchFamily="34" charset="0"/>
              </a:rPr>
              <a:t>lsp-count</a:t>
            </a:r>
            <a:r>
              <a:rPr lang="en-US" sz="1100" dirty="0">
                <a:latin typeface="Huawei Sans" panose="020C0503030203020204" pitchFamily="34" charset="0"/>
              </a:rPr>
              <a:t> | </a:t>
            </a:r>
            <a:r>
              <a:rPr lang="en-US" sz="1100" b="1" dirty="0">
                <a:latin typeface="Huawei Sans" panose="020C0503030203020204" pitchFamily="34" charset="0"/>
              </a:rPr>
              <a:t>max-timer-interval</a:t>
            </a:r>
            <a:r>
              <a:rPr lang="en-US" sz="1100" dirty="0">
                <a:latin typeface="Huawei Sans" panose="020C0503030203020204" pitchFamily="34" charset="0"/>
              </a:rPr>
              <a:t> </a:t>
            </a:r>
            <a:r>
              <a:rPr lang="en-US" sz="1100" i="1" dirty="0">
                <a:latin typeface="Huawei Sans" panose="020C0503030203020204" pitchFamily="34" charset="0"/>
              </a:rPr>
              <a:t>interval</a:t>
            </a:r>
            <a:r>
              <a:rPr lang="en-US" sz="1100" dirty="0">
                <a:latin typeface="Huawei Sans" panose="020C0503030203020204" pitchFamily="34" charset="0"/>
              </a:rPr>
              <a:t> | [ </a:t>
            </a:r>
            <a:r>
              <a:rPr lang="en-US" sz="1100" b="1" dirty="0">
                <a:latin typeface="Huawei Sans" panose="020C0503030203020204" pitchFamily="34" charset="0"/>
              </a:rPr>
              <a:t>level-1 </a:t>
            </a:r>
            <a:r>
              <a:rPr lang="en-US" sz="1100" dirty="0">
                <a:latin typeface="Huawei Sans" panose="020C0503030203020204" pitchFamily="34" charset="0"/>
              </a:rPr>
              <a:t>| </a:t>
            </a:r>
            <a:r>
              <a:rPr lang="en-US" sz="1100" b="1" dirty="0">
                <a:latin typeface="Huawei Sans" panose="020C0503030203020204" pitchFamily="34" charset="0"/>
              </a:rPr>
              <a:t>level-2 </a:t>
            </a:r>
            <a:r>
              <a:rPr lang="en-US" sz="1100" dirty="0">
                <a:latin typeface="Huawei Sans" panose="020C0503030203020204" pitchFamily="34" charset="0"/>
              </a:rPr>
              <a:t>] ]</a:t>
            </a:r>
          </a:p>
          <a:p>
            <a:pPr lvl="1"/>
            <a:r>
              <a:rPr lang="en-US" i="1" dirty="0">
                <a:latin typeface="Huawei Sans" panose="020C0503030203020204" pitchFamily="34" charset="0"/>
              </a:rPr>
              <a:t>lsp-count</a:t>
            </a:r>
            <a:r>
              <a:rPr lang="en-US" dirty="0">
                <a:latin typeface="Huawei Sans" panose="020C0503030203020204" pitchFamily="34" charset="0"/>
              </a:rPr>
              <a:t>: specifies the maximum number of LSPs that can be flooded on each interface at a time. The value is an integer ranging from 1 to 15. The default value is 5.</a:t>
            </a:r>
          </a:p>
          <a:p>
            <a:pPr lvl="1"/>
            <a:r>
              <a:rPr lang="en-US" b="1" dirty="0">
                <a:latin typeface="Huawei Sans" panose="020C0503030203020204" pitchFamily="34" charset="0"/>
              </a:rPr>
              <a:t>max-timer-interval </a:t>
            </a:r>
            <a:r>
              <a:rPr lang="en-US" b="0" i="1" dirty="0">
                <a:latin typeface="Huawei Sans" panose="020C0503030203020204" pitchFamily="34" charset="0"/>
              </a:rPr>
              <a:t>interval:</a:t>
            </a:r>
            <a:r>
              <a:rPr lang="en-US" dirty="0">
                <a:latin typeface="Huawei Sans" panose="020C0503030203020204" pitchFamily="34" charset="0"/>
              </a:rPr>
              <a:t> specifies the maximum interval at which LSPs are flooded. The value is an integer ranging from 10 to 50000, in milliseconds. The default value is 10.</a:t>
            </a:r>
          </a:p>
          <a:p>
            <a:pPr lvl="1"/>
            <a:r>
              <a:rPr lang="en-US" b="1" dirty="0">
                <a:latin typeface="Huawei Sans" panose="020C0503030203020204" pitchFamily="34" charset="0"/>
              </a:rPr>
              <a:t>level-1</a:t>
            </a:r>
            <a:r>
              <a:rPr lang="en-US" dirty="0">
                <a:latin typeface="Huawei Sans" panose="020C0503030203020204" pitchFamily="34" charset="0"/>
              </a:rPr>
              <a:t>: enables the LSP flash-flood function in the Level-1 area. If no level is specified in the command, this function is enabled in both Level-1 and Level-2 areas.</a:t>
            </a:r>
          </a:p>
          <a:p>
            <a:pPr lvl="1"/>
            <a:r>
              <a:rPr lang="en-US" b="1" dirty="0">
                <a:latin typeface="Huawei Sans" panose="020C0503030203020204" pitchFamily="34" charset="0"/>
              </a:rPr>
              <a:t>level-2</a:t>
            </a:r>
            <a:r>
              <a:rPr lang="en-US" dirty="0">
                <a:latin typeface="Huawei Sans" panose="020C0503030203020204" pitchFamily="34" charset="0"/>
              </a:rPr>
              <a:t>: enables the LSP flash-flood function in the Level-2 area. If no level is specified in the command, this function is enabled in both Level-1 and Level-2 areas.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9504548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This course involves only equal-cost and default routes. For details about other control methods, see </a:t>
            </a:r>
            <a:r>
              <a:rPr lang="en-US" i="1" dirty="0">
                <a:latin typeface="Huawei Sans" panose="020C0503030203020204" pitchFamily="34" charset="0"/>
              </a:rPr>
              <a:t>HCIP-Datacom-Core Technology</a:t>
            </a:r>
            <a:r>
              <a:rPr lang="en-US" dirty="0">
                <a:latin typeface="Huawei Sans" panose="020C0503030203020204" pitchFamily="34" charset="0"/>
              </a:rPr>
              <a:t>.</a:t>
            </a:r>
          </a:p>
        </p:txBody>
      </p:sp>
    </p:spTree>
    <p:extLst>
      <p:ext uri="{BB962C8B-B14F-4D97-AF65-F5344CB8AC3E}">
        <p14:creationId xmlns:p14="http://schemas.microsoft.com/office/powerpoint/2010/main" val="293306522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36481407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Command: </a:t>
            </a:r>
            <a:r>
              <a:rPr lang="en-US" sz="1100" dirty="0">
                <a:latin typeface="Huawei Sans" panose="020C0503030203020204" pitchFamily="34" charset="0"/>
                <a:cs typeface="Courier New" panose="02070309020205020404" pitchFamily="49" charset="0"/>
              </a:rPr>
              <a:t>[Huawei-isis-1] </a:t>
            </a:r>
            <a:r>
              <a:rPr lang="en-US" sz="1100" b="1" dirty="0">
                <a:latin typeface="Huawei Sans" panose="020C0503030203020204" pitchFamily="34" charset="0"/>
              </a:rPr>
              <a:t>maximum load-balancing </a:t>
            </a:r>
            <a:r>
              <a:rPr lang="en-US" sz="1100" i="1" dirty="0">
                <a:latin typeface="Huawei Sans" panose="020C0503030203020204" pitchFamily="34" charset="0"/>
              </a:rPr>
              <a:t>number</a:t>
            </a:r>
          </a:p>
          <a:p>
            <a:pPr lvl="1"/>
            <a:r>
              <a:rPr lang="en-US" i="1" dirty="0">
                <a:latin typeface="Huawei Sans" panose="020C0503030203020204" pitchFamily="34" charset="0"/>
              </a:rPr>
              <a:t>number</a:t>
            </a:r>
            <a:r>
              <a:rPr lang="en-US" dirty="0">
                <a:latin typeface="Huawei Sans" panose="020C0503030203020204" pitchFamily="34" charset="0"/>
              </a:rPr>
              <a:t>: specifies the maximum number of equal-cost routes that participate in load balancing. The value varies according to the device model.</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Command: </a:t>
            </a:r>
            <a:r>
              <a:rPr lang="en-US" sz="1100" dirty="0">
                <a:latin typeface="Huawei Sans" panose="020C0503030203020204" pitchFamily="34" charset="0"/>
                <a:cs typeface="Courier New" panose="02070309020205020404" pitchFamily="49" charset="0"/>
              </a:rPr>
              <a:t>[Huawei-isis-1] </a:t>
            </a:r>
            <a:r>
              <a:rPr lang="en-US" sz="1100" b="1" dirty="0">
                <a:latin typeface="Huawei Sans" panose="020C0503030203020204" pitchFamily="34" charset="0"/>
              </a:rPr>
              <a:t>nexthop </a:t>
            </a:r>
            <a:r>
              <a:rPr lang="en-US" sz="1100" i="1" dirty="0">
                <a:latin typeface="Huawei Sans" panose="020C0503030203020204" pitchFamily="34" charset="0"/>
              </a:rPr>
              <a:t>ip-address</a:t>
            </a:r>
            <a:r>
              <a:rPr lang="en-US" sz="1100" b="1" dirty="0">
                <a:latin typeface="Huawei Sans" panose="020C0503030203020204" pitchFamily="34" charset="0"/>
              </a:rPr>
              <a:t> weight </a:t>
            </a:r>
            <a:r>
              <a:rPr lang="en-US" sz="1100" i="1" dirty="0">
                <a:latin typeface="Huawei Sans" panose="020C0503030203020204" pitchFamily="34" charset="0"/>
              </a:rPr>
              <a:t>value</a:t>
            </a:r>
          </a:p>
          <a:p>
            <a:pPr lvl="1"/>
            <a:r>
              <a:rPr lang="en-US" i="1" dirty="0">
                <a:latin typeface="Huawei Sans" panose="020C0503030203020204" pitchFamily="34" charset="0"/>
              </a:rPr>
              <a:t>ip-address</a:t>
            </a:r>
            <a:r>
              <a:rPr lang="en-US" dirty="0">
                <a:latin typeface="Huawei Sans" panose="020C0503030203020204" pitchFamily="34" charset="0"/>
              </a:rPr>
              <a:t>: specifies the IP address of the next hop. The value is in dotted decimal notation.</a:t>
            </a:r>
          </a:p>
          <a:p>
            <a:pPr lvl="1"/>
            <a:r>
              <a:rPr lang="en-US" b="1" dirty="0">
                <a:latin typeface="Huawei Sans" panose="020C0503030203020204" pitchFamily="34" charset="0"/>
              </a:rPr>
              <a:t>weight </a:t>
            </a:r>
            <a:r>
              <a:rPr lang="en-US" i="1" dirty="0">
                <a:latin typeface="Huawei Sans" panose="020C0503030203020204" pitchFamily="34" charset="0"/>
              </a:rPr>
              <a:t>value</a:t>
            </a:r>
            <a:r>
              <a:rPr lang="en-US" dirty="0">
                <a:latin typeface="Huawei Sans" panose="020C0503030203020204" pitchFamily="34" charset="0"/>
              </a:rPr>
              <a:t>: specifies the weight of the next hop. A smaller value indicates a higher preference. The value is an integer ranging from 1 to 254.</a:t>
            </a:r>
          </a:p>
        </p:txBody>
      </p:sp>
    </p:spTree>
    <p:extLst>
      <p:ext uri="{BB962C8B-B14F-4D97-AF65-F5344CB8AC3E}">
        <p14:creationId xmlns:p14="http://schemas.microsoft.com/office/powerpoint/2010/main" val="361359897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2821840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418664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9219095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6370531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ltLang="zh-CN" sz="1100" kern="1200" dirty="0" smtClean="0">
                <a:solidFill>
                  <a:schemeClr val="tx1"/>
                </a:solidFill>
                <a:effectLst/>
                <a:latin typeface="Huawei Sans" panose="020C0503030203020204" pitchFamily="34" charset="0"/>
                <a:ea typeface="+mn-ea"/>
                <a:cs typeface="+mn-cs"/>
              </a:rPr>
              <a:t>Command: [Huawei-isis-1] </a:t>
            </a:r>
            <a:r>
              <a:rPr lang="en-US" altLang="zh-CN" sz="1100" b="1" kern="1200" dirty="0" smtClean="0">
                <a:solidFill>
                  <a:schemeClr val="tx1"/>
                </a:solidFill>
                <a:effectLst/>
                <a:latin typeface="Huawei Sans" panose="020C0503030203020204" pitchFamily="34" charset="0"/>
                <a:ea typeface="+mn-ea"/>
                <a:cs typeface="+mn-cs"/>
              </a:rPr>
              <a:t>attached-bit advertise</a:t>
            </a:r>
            <a:r>
              <a:rPr lang="en-US" altLang="zh-CN" sz="1100" kern="1200" dirty="0" smtClean="0">
                <a:solidFill>
                  <a:schemeClr val="tx1"/>
                </a:solidFill>
                <a:effectLst/>
                <a:latin typeface="Huawei Sans" panose="020C0503030203020204" pitchFamily="34" charset="0"/>
                <a:ea typeface="+mn-ea"/>
                <a:cs typeface="+mn-cs"/>
              </a:rPr>
              <a:t> { </a:t>
            </a:r>
            <a:r>
              <a:rPr lang="en-US" altLang="zh-CN" sz="1100" b="1" kern="1200" dirty="0" smtClean="0">
                <a:solidFill>
                  <a:schemeClr val="tx1"/>
                </a:solidFill>
                <a:effectLst/>
                <a:latin typeface="Huawei Sans" panose="020C0503030203020204" pitchFamily="34" charset="0"/>
                <a:ea typeface="+mn-ea"/>
                <a:cs typeface="+mn-cs"/>
              </a:rPr>
              <a:t>always</a:t>
            </a:r>
            <a:r>
              <a:rPr lang="en-US" altLang="zh-CN" sz="1100" kern="1200" dirty="0" smtClean="0">
                <a:solidFill>
                  <a:schemeClr val="tx1"/>
                </a:solidFill>
                <a:effectLst/>
                <a:latin typeface="Huawei Sans" panose="020C0503030203020204" pitchFamily="34" charset="0"/>
                <a:ea typeface="+mn-ea"/>
                <a:cs typeface="+mn-cs"/>
              </a:rPr>
              <a:t> | </a:t>
            </a:r>
            <a:r>
              <a:rPr lang="en-US" altLang="zh-CN" sz="1100" b="1" kern="1200" dirty="0" smtClean="0">
                <a:solidFill>
                  <a:schemeClr val="tx1"/>
                </a:solidFill>
                <a:effectLst/>
                <a:latin typeface="Huawei Sans" panose="020C0503030203020204" pitchFamily="34" charset="0"/>
                <a:ea typeface="+mn-ea"/>
                <a:cs typeface="+mn-cs"/>
              </a:rPr>
              <a:t>never</a:t>
            </a:r>
            <a:r>
              <a:rPr lang="en-US" altLang="zh-CN" sz="1100" kern="1200" dirty="0" smtClean="0">
                <a:solidFill>
                  <a:schemeClr val="tx1"/>
                </a:solidFill>
                <a:effectLst/>
                <a:latin typeface="Huawei Sans" panose="020C0503030203020204" pitchFamily="34" charset="0"/>
                <a:ea typeface="+mn-ea"/>
                <a:cs typeface="+mn-cs"/>
              </a:rPr>
              <a:t> }</a:t>
            </a:r>
            <a:endParaRPr lang="zh-CN" altLang="zh-CN" sz="1200" kern="1200" dirty="0" smtClean="0">
              <a:solidFill>
                <a:schemeClr val="tx1"/>
              </a:solidFill>
              <a:effectLst/>
              <a:latin typeface="Huawei Sans" panose="020C0503030203020204" pitchFamily="34" charset="0"/>
              <a:ea typeface="+mn-ea"/>
              <a:cs typeface="+mn-cs"/>
            </a:endParaRPr>
          </a:p>
          <a:p>
            <a:pPr lvl="1"/>
            <a:r>
              <a:rPr lang="en-US" altLang="zh-CN" sz="1100" b="1" kern="1200" dirty="0" smtClean="0">
                <a:solidFill>
                  <a:schemeClr val="tx1"/>
                </a:solidFill>
                <a:effectLst/>
                <a:latin typeface="Huawei Sans" panose="020C0503030203020204" pitchFamily="34" charset="0"/>
                <a:ea typeface="+mn-ea"/>
                <a:cs typeface="+mn-cs"/>
              </a:rPr>
              <a:t>always</a:t>
            </a:r>
            <a:r>
              <a:rPr lang="en-US" altLang="zh-CN" sz="1100" kern="1200" dirty="0" smtClean="0">
                <a:solidFill>
                  <a:schemeClr val="tx1"/>
                </a:solidFill>
                <a:effectLst/>
                <a:latin typeface="Huawei Sans" panose="020C0503030203020204" pitchFamily="34" charset="0"/>
                <a:ea typeface="+mn-ea"/>
                <a:cs typeface="+mn-cs"/>
              </a:rPr>
              <a:t>: indicates that the ATT bit is set to 1. After receiving an LSP with ATT bit 1, a Level-1 device generates a default route.</a:t>
            </a:r>
            <a:endParaRPr lang="zh-CN" altLang="zh-CN" sz="1200" kern="1200" dirty="0" smtClean="0">
              <a:solidFill>
                <a:schemeClr val="tx1"/>
              </a:solidFill>
              <a:effectLst/>
              <a:latin typeface="Huawei Sans" panose="020C0503030203020204" pitchFamily="34" charset="0"/>
              <a:ea typeface="+mn-ea"/>
              <a:cs typeface="+mn-cs"/>
            </a:endParaRPr>
          </a:p>
          <a:p>
            <a:pPr lvl="1"/>
            <a:r>
              <a:rPr lang="en-US" altLang="zh-CN" sz="1100" b="1" kern="1200" dirty="0" smtClean="0">
                <a:solidFill>
                  <a:schemeClr val="tx1"/>
                </a:solidFill>
                <a:effectLst/>
                <a:latin typeface="Huawei Sans" panose="020C0503030203020204" pitchFamily="34" charset="0"/>
                <a:ea typeface="+mn-ea"/>
                <a:cs typeface="+mn-cs"/>
              </a:rPr>
              <a:t>never</a:t>
            </a:r>
            <a:r>
              <a:rPr lang="en-US" altLang="zh-CN" sz="1100" kern="1200" dirty="0" smtClean="0">
                <a:solidFill>
                  <a:schemeClr val="tx1"/>
                </a:solidFill>
                <a:effectLst/>
                <a:latin typeface="Huawei Sans" panose="020C0503030203020204" pitchFamily="34" charset="0"/>
                <a:ea typeface="+mn-ea"/>
                <a:cs typeface="+mn-cs"/>
              </a:rPr>
              <a:t>: indicates that the ATT bit is set to 0. This prevents the Level-1 device from generating default routes and reduces the size of the routing table.</a:t>
            </a:r>
            <a:endParaRPr lang="zh-CN" altLang="zh-CN" sz="1200" kern="1200" dirty="0" smtClean="0">
              <a:solidFill>
                <a:schemeClr val="tx1"/>
              </a:solidFill>
              <a:effectLst/>
              <a:latin typeface="Huawei Sans" panose="020C0503030203020204" pitchFamily="34" charset="0"/>
              <a:ea typeface="+mn-ea"/>
              <a:cs typeface="+mn-cs"/>
            </a:endParaRPr>
          </a:p>
          <a:p>
            <a:pPr lvl="0"/>
            <a:r>
              <a:rPr lang="en-US" altLang="zh-CN" sz="1100" kern="1200" dirty="0" smtClean="0">
                <a:solidFill>
                  <a:schemeClr val="tx1"/>
                </a:solidFill>
                <a:effectLst/>
                <a:latin typeface="Huawei Sans" panose="020C0503030203020204" pitchFamily="34" charset="0"/>
                <a:ea typeface="+mn-ea"/>
                <a:cs typeface="+mn-cs"/>
              </a:rPr>
              <a:t>Although the ATT bit is defined in both Level-1 and Level-2 LSPs, it is set to 1 only in Level-1 LSPs advertised by Level-1-2 devices. Therefore, this command takes effect only on Level-1-2 devices.</a:t>
            </a:r>
            <a:endParaRPr lang="zh-CN" altLang="zh-CN" sz="1200" kern="1200" dirty="0" smtClean="0">
              <a:solidFill>
                <a:schemeClr val="tx1"/>
              </a:solidFill>
              <a:effectLst/>
              <a:latin typeface="Huawei Sans" panose="020C0503030203020204" pitchFamily="34" charset="0"/>
              <a:ea typeface="+mn-ea"/>
              <a:cs typeface="+mn-cs"/>
            </a:endParaRPr>
          </a:p>
          <a:p>
            <a:pPr lvl="0"/>
            <a:r>
              <a:rPr lang="en-US" altLang="zh-CN" sz="1100" kern="1200" dirty="0" smtClean="0">
                <a:solidFill>
                  <a:schemeClr val="tx1"/>
                </a:solidFill>
                <a:effectLst/>
                <a:latin typeface="Huawei Sans" panose="020C0503030203020204" pitchFamily="34" charset="0"/>
                <a:ea typeface="+mn-ea"/>
                <a:cs typeface="+mn-cs"/>
              </a:rPr>
              <a:t>To prevent Level-1 devices from advertising default routes to their routing tables, perform either of the following operations:</a:t>
            </a:r>
            <a:endParaRPr lang="zh-CN" altLang="zh-CN" sz="1200" kern="1200" dirty="0" smtClean="0">
              <a:solidFill>
                <a:schemeClr val="tx1"/>
              </a:solidFill>
              <a:effectLst/>
              <a:latin typeface="Huawei Sans" panose="020C0503030203020204" pitchFamily="34" charset="0"/>
              <a:ea typeface="+mn-ea"/>
              <a:cs typeface="+mn-cs"/>
            </a:endParaRPr>
          </a:p>
          <a:p>
            <a:pPr lvl="1"/>
            <a:r>
              <a:rPr lang="en-US" altLang="zh-CN" sz="1100" kern="1200" dirty="0" smtClean="0">
                <a:solidFill>
                  <a:schemeClr val="tx1"/>
                </a:solidFill>
                <a:effectLst/>
                <a:latin typeface="Huawei Sans" panose="020C0503030203020204" pitchFamily="34" charset="0"/>
                <a:ea typeface="+mn-ea"/>
                <a:cs typeface="+mn-cs"/>
              </a:rPr>
              <a:t>Run the </a:t>
            </a:r>
            <a:r>
              <a:rPr lang="en-US" altLang="zh-CN" sz="1100" b="1" kern="1200" dirty="0" smtClean="0">
                <a:solidFill>
                  <a:schemeClr val="tx1"/>
                </a:solidFill>
                <a:effectLst/>
                <a:latin typeface="Huawei Sans" panose="020C0503030203020204" pitchFamily="34" charset="0"/>
                <a:ea typeface="+mn-ea"/>
                <a:cs typeface="+mn-cs"/>
              </a:rPr>
              <a:t>attached-bit advertise never</a:t>
            </a:r>
            <a:r>
              <a:rPr lang="en-US" altLang="zh-CN" sz="1100" kern="1200" dirty="0" smtClean="0">
                <a:solidFill>
                  <a:schemeClr val="tx1"/>
                </a:solidFill>
                <a:effectLst/>
                <a:latin typeface="Huawei Sans" panose="020C0503030203020204" pitchFamily="34" charset="0"/>
                <a:ea typeface="+mn-ea"/>
                <a:cs typeface="+mn-cs"/>
              </a:rPr>
              <a:t> command on Level-1-2 devices to disable them from advertising LSPs with ATT bit 1.</a:t>
            </a:r>
            <a:endParaRPr lang="zh-CN" altLang="zh-CN" sz="1200" kern="1200" dirty="0" smtClean="0">
              <a:solidFill>
                <a:schemeClr val="tx1"/>
              </a:solidFill>
              <a:effectLst/>
              <a:latin typeface="Huawei Sans" panose="020C0503030203020204" pitchFamily="34" charset="0"/>
              <a:ea typeface="+mn-ea"/>
              <a:cs typeface="+mn-cs"/>
            </a:endParaRPr>
          </a:p>
          <a:p>
            <a:pPr lvl="1"/>
            <a:r>
              <a:rPr lang="en-US" altLang="zh-CN" sz="1100" kern="1200" dirty="0" smtClean="0">
                <a:solidFill>
                  <a:schemeClr val="tx1"/>
                </a:solidFill>
                <a:effectLst/>
                <a:latin typeface="Huawei Sans" panose="020C0503030203020204" pitchFamily="34" charset="0"/>
                <a:ea typeface="+mn-ea"/>
                <a:cs typeface="+mn-cs"/>
              </a:rPr>
              <a:t>Run the </a:t>
            </a:r>
            <a:r>
              <a:rPr lang="en-US" altLang="zh-CN" sz="1100" b="1" kern="1200" dirty="0" smtClean="0">
                <a:solidFill>
                  <a:schemeClr val="tx1"/>
                </a:solidFill>
                <a:effectLst/>
                <a:latin typeface="Huawei Sans" panose="020C0503030203020204" pitchFamily="34" charset="0"/>
                <a:ea typeface="+mn-ea"/>
                <a:cs typeface="+mn-cs"/>
              </a:rPr>
              <a:t>attached-bit avoid-learning</a:t>
            </a:r>
            <a:r>
              <a:rPr lang="en-US" altLang="zh-CN" sz="1100" kern="1200" dirty="0" smtClean="0">
                <a:solidFill>
                  <a:schemeClr val="tx1"/>
                </a:solidFill>
                <a:effectLst/>
                <a:latin typeface="Huawei Sans" panose="020C0503030203020204" pitchFamily="34" charset="0"/>
                <a:ea typeface="+mn-ea"/>
                <a:cs typeface="+mn-cs"/>
              </a:rPr>
              <a:t> command on Level-1 devices that connect to Level-1-2 devices.</a:t>
            </a:r>
            <a:endParaRPr lang="zh-CN" altLang="zh-CN" sz="1200" kern="1200" dirty="0" smtClean="0">
              <a:solidFill>
                <a:schemeClr val="tx1"/>
              </a:solidFill>
              <a:effectLst/>
              <a:latin typeface="Huawei Sans" panose="020C0503030203020204" pitchFamily="34" charset="0"/>
              <a:ea typeface="+mn-ea"/>
              <a:cs typeface="+mn-cs"/>
            </a:endParaRPr>
          </a:p>
          <a:p>
            <a:r>
              <a:rPr lang="en-US" altLang="zh-CN" sz="1100" kern="1200" dirty="0" smtClean="0">
                <a:solidFill>
                  <a:schemeClr val="tx1"/>
                </a:solidFill>
                <a:effectLst/>
                <a:latin typeface="Huawei Sans" panose="020C0503030203020204" pitchFamily="34" charset="0"/>
                <a:ea typeface="+mn-ea"/>
                <a:cs typeface="+mn-cs"/>
              </a:rPr>
              <a:t>The difference between the preceding commands lies in that the </a:t>
            </a:r>
            <a:r>
              <a:rPr lang="en-US" altLang="zh-CN" sz="1100" b="1" kern="1200" dirty="0" smtClean="0">
                <a:solidFill>
                  <a:schemeClr val="tx1"/>
                </a:solidFill>
                <a:effectLst/>
                <a:latin typeface="Huawei Sans" panose="020C0503030203020204" pitchFamily="34" charset="0"/>
                <a:ea typeface="+mn-ea"/>
                <a:cs typeface="+mn-cs"/>
              </a:rPr>
              <a:t>attached-bit avoid-learning</a:t>
            </a:r>
            <a:r>
              <a:rPr lang="en-US" altLang="zh-CN" sz="1100" kern="1200" dirty="0" smtClean="0">
                <a:solidFill>
                  <a:schemeClr val="tx1"/>
                </a:solidFill>
                <a:effectLst/>
                <a:latin typeface="Huawei Sans" panose="020C0503030203020204" pitchFamily="34" charset="0"/>
                <a:ea typeface="+mn-ea"/>
                <a:cs typeface="+mn-cs"/>
              </a:rPr>
              <a:t> command applies to specified Level-1 devices.</a:t>
            </a:r>
            <a:endParaRPr lang="zh-CN" altLang="en-US" dirty="0">
              <a:latin typeface="Huawei Sans" panose="020C0503030203020204" pitchFamily="34" charset="0"/>
            </a:endParaRPr>
          </a:p>
        </p:txBody>
      </p:sp>
    </p:spTree>
    <p:extLst>
      <p:ext uri="{BB962C8B-B14F-4D97-AF65-F5344CB8AC3E}">
        <p14:creationId xmlns:p14="http://schemas.microsoft.com/office/powerpoint/2010/main" val="36791545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fontAlgn="base">
              <a:lnSpc>
                <a:spcPct val="120000"/>
              </a:lnSpc>
            </a:pPr>
            <a:r>
              <a:rPr lang="en-US" altLang="zh-CN" sz="1100" kern="1200" dirty="0" smtClean="0">
                <a:solidFill>
                  <a:schemeClr val="tx1"/>
                </a:solidFill>
                <a:effectLst/>
                <a:latin typeface="Huawei Sans" panose="020C0503030203020204" pitchFamily="34" charset="0"/>
                <a:ea typeface="+mn-ea"/>
                <a:cs typeface="+mn-cs"/>
              </a:rPr>
              <a:t>Command: [Huawei-isis-1] </a:t>
            </a:r>
            <a:r>
              <a:rPr lang="en-US" altLang="zh-CN" sz="1100" b="1" kern="1200" dirty="0" smtClean="0">
                <a:solidFill>
                  <a:schemeClr val="tx1"/>
                </a:solidFill>
                <a:effectLst/>
                <a:latin typeface="Huawei Sans" panose="020C0503030203020204" pitchFamily="34" charset="0"/>
                <a:ea typeface="+mn-ea"/>
                <a:cs typeface="+mn-cs"/>
              </a:rPr>
              <a:t>default-route-advertise</a:t>
            </a:r>
            <a:r>
              <a:rPr lang="en-US" altLang="zh-CN" sz="1100" kern="1200" dirty="0" smtClean="0">
                <a:solidFill>
                  <a:schemeClr val="tx1"/>
                </a:solidFill>
                <a:effectLst/>
                <a:latin typeface="Huawei Sans" panose="020C0503030203020204" pitchFamily="34" charset="0"/>
                <a:ea typeface="+mn-ea"/>
                <a:cs typeface="+mn-cs"/>
              </a:rPr>
              <a:t> [ </a:t>
            </a:r>
            <a:r>
              <a:rPr lang="en-US" altLang="zh-CN" sz="1100" b="1" kern="1200" dirty="0" smtClean="0">
                <a:solidFill>
                  <a:schemeClr val="tx1"/>
                </a:solidFill>
                <a:effectLst/>
                <a:latin typeface="Huawei Sans" panose="020C0503030203020204" pitchFamily="34" charset="0"/>
                <a:ea typeface="+mn-ea"/>
                <a:cs typeface="+mn-cs"/>
              </a:rPr>
              <a:t>always</a:t>
            </a:r>
            <a:r>
              <a:rPr lang="en-US" altLang="zh-CN" sz="1100" kern="1200" dirty="0" smtClean="0">
                <a:solidFill>
                  <a:schemeClr val="tx1"/>
                </a:solidFill>
                <a:effectLst/>
                <a:latin typeface="Huawei Sans" panose="020C0503030203020204" pitchFamily="34" charset="0"/>
                <a:ea typeface="+mn-ea"/>
                <a:cs typeface="+mn-cs"/>
              </a:rPr>
              <a:t> | </a:t>
            </a:r>
            <a:r>
              <a:rPr lang="en-US" altLang="zh-CN" sz="1100" b="1" kern="1200" dirty="0" smtClean="0">
                <a:solidFill>
                  <a:schemeClr val="tx1"/>
                </a:solidFill>
                <a:effectLst/>
                <a:latin typeface="Huawei Sans" panose="020C0503030203020204" pitchFamily="34" charset="0"/>
                <a:ea typeface="+mn-ea"/>
                <a:cs typeface="+mn-cs"/>
              </a:rPr>
              <a:t>match default</a:t>
            </a:r>
            <a:r>
              <a:rPr lang="en-US" altLang="zh-CN" sz="1100" kern="1200" dirty="0" smtClean="0">
                <a:solidFill>
                  <a:schemeClr val="tx1"/>
                </a:solidFill>
                <a:effectLst/>
                <a:latin typeface="Huawei Sans" panose="020C0503030203020204" pitchFamily="34" charset="0"/>
                <a:ea typeface="+mn-ea"/>
                <a:cs typeface="+mn-cs"/>
              </a:rPr>
              <a:t> | </a:t>
            </a:r>
            <a:r>
              <a:rPr lang="en-US" altLang="zh-CN" sz="1100" b="1" kern="1200" dirty="0" smtClean="0">
                <a:solidFill>
                  <a:schemeClr val="tx1"/>
                </a:solidFill>
                <a:effectLst/>
                <a:latin typeface="Huawei Sans" panose="020C0503030203020204" pitchFamily="34" charset="0"/>
                <a:ea typeface="+mn-ea"/>
                <a:cs typeface="+mn-cs"/>
              </a:rPr>
              <a:t>route-policy</a:t>
            </a:r>
            <a:r>
              <a:rPr lang="en-US" altLang="zh-CN" sz="1100" kern="1200" dirty="0" smtClean="0">
                <a:solidFill>
                  <a:schemeClr val="tx1"/>
                </a:solidFill>
                <a:effectLst/>
                <a:latin typeface="Huawei Sans" panose="020C0503030203020204" pitchFamily="34" charset="0"/>
                <a:ea typeface="+mn-ea"/>
                <a:cs typeface="+mn-cs"/>
              </a:rPr>
              <a:t> </a:t>
            </a:r>
            <a:r>
              <a:rPr lang="en-US" altLang="zh-CN" sz="1100" i="1" kern="1200" dirty="0" smtClean="0">
                <a:solidFill>
                  <a:schemeClr val="tx1"/>
                </a:solidFill>
                <a:effectLst/>
                <a:latin typeface="Huawei Sans" panose="020C0503030203020204" pitchFamily="34" charset="0"/>
                <a:ea typeface="+mn-ea"/>
                <a:cs typeface="+mn-cs"/>
              </a:rPr>
              <a:t>route-policy-name</a:t>
            </a:r>
            <a:r>
              <a:rPr lang="en-US" altLang="zh-CN" sz="1100" kern="1200" dirty="0" smtClean="0">
                <a:solidFill>
                  <a:schemeClr val="tx1"/>
                </a:solidFill>
                <a:effectLst/>
                <a:latin typeface="Huawei Sans" panose="020C0503030203020204" pitchFamily="34" charset="0"/>
                <a:ea typeface="+mn-ea"/>
                <a:cs typeface="+mn-cs"/>
              </a:rPr>
              <a:t> ] [ </a:t>
            </a:r>
            <a:r>
              <a:rPr lang="en-US" altLang="zh-CN" sz="1100" b="1" kern="1200" dirty="0" smtClean="0">
                <a:solidFill>
                  <a:schemeClr val="tx1"/>
                </a:solidFill>
                <a:effectLst/>
                <a:latin typeface="Huawei Sans" panose="020C0503030203020204" pitchFamily="34" charset="0"/>
                <a:ea typeface="+mn-ea"/>
                <a:cs typeface="+mn-cs"/>
              </a:rPr>
              <a:t>cost</a:t>
            </a:r>
            <a:r>
              <a:rPr lang="en-US" altLang="zh-CN" sz="1100" kern="1200" dirty="0" smtClean="0">
                <a:solidFill>
                  <a:schemeClr val="tx1"/>
                </a:solidFill>
                <a:effectLst/>
                <a:latin typeface="Huawei Sans" panose="020C0503030203020204" pitchFamily="34" charset="0"/>
                <a:ea typeface="+mn-ea"/>
                <a:cs typeface="+mn-cs"/>
              </a:rPr>
              <a:t> </a:t>
            </a:r>
            <a:r>
              <a:rPr lang="en-US" altLang="zh-CN" sz="1100" i="1" kern="1200" dirty="0" err="1" smtClean="0">
                <a:solidFill>
                  <a:schemeClr val="tx1"/>
                </a:solidFill>
                <a:effectLst/>
                <a:latin typeface="Huawei Sans" panose="020C0503030203020204" pitchFamily="34" charset="0"/>
                <a:ea typeface="+mn-ea"/>
                <a:cs typeface="+mn-cs"/>
              </a:rPr>
              <a:t>cost</a:t>
            </a:r>
            <a:r>
              <a:rPr lang="en-US" altLang="zh-CN" sz="1100" kern="1200" dirty="0" smtClean="0">
                <a:solidFill>
                  <a:schemeClr val="tx1"/>
                </a:solidFill>
                <a:effectLst/>
                <a:latin typeface="Huawei Sans" panose="020C0503030203020204" pitchFamily="34" charset="0"/>
                <a:ea typeface="+mn-ea"/>
                <a:cs typeface="+mn-cs"/>
              </a:rPr>
              <a:t> | </a:t>
            </a:r>
            <a:r>
              <a:rPr lang="en-US" altLang="zh-CN" sz="1100" b="1" kern="1200" dirty="0" smtClean="0">
                <a:solidFill>
                  <a:schemeClr val="tx1"/>
                </a:solidFill>
                <a:effectLst/>
                <a:latin typeface="Huawei Sans" panose="020C0503030203020204" pitchFamily="34" charset="0"/>
                <a:ea typeface="+mn-ea"/>
                <a:cs typeface="+mn-cs"/>
              </a:rPr>
              <a:t>tag</a:t>
            </a:r>
            <a:r>
              <a:rPr lang="en-US" altLang="zh-CN" sz="1100" kern="1200" dirty="0" smtClean="0">
                <a:solidFill>
                  <a:schemeClr val="tx1"/>
                </a:solidFill>
                <a:effectLst/>
                <a:latin typeface="Huawei Sans" panose="020C0503030203020204" pitchFamily="34" charset="0"/>
                <a:ea typeface="+mn-ea"/>
                <a:cs typeface="+mn-cs"/>
              </a:rPr>
              <a:t> </a:t>
            </a:r>
            <a:r>
              <a:rPr lang="en-US" altLang="zh-CN" sz="1100" i="1" kern="1200" dirty="0" err="1" smtClean="0">
                <a:solidFill>
                  <a:schemeClr val="tx1"/>
                </a:solidFill>
                <a:effectLst/>
                <a:latin typeface="Huawei Sans" panose="020C0503030203020204" pitchFamily="34" charset="0"/>
                <a:ea typeface="+mn-ea"/>
                <a:cs typeface="+mn-cs"/>
              </a:rPr>
              <a:t>tag</a:t>
            </a:r>
            <a:r>
              <a:rPr lang="en-US" altLang="zh-CN" sz="1100" kern="1200" dirty="0" smtClean="0">
                <a:solidFill>
                  <a:schemeClr val="tx1"/>
                </a:solidFill>
                <a:effectLst/>
                <a:latin typeface="Huawei Sans" panose="020C0503030203020204" pitchFamily="34" charset="0"/>
                <a:ea typeface="+mn-ea"/>
                <a:cs typeface="+mn-cs"/>
              </a:rPr>
              <a:t> | [ </a:t>
            </a:r>
            <a:r>
              <a:rPr lang="en-US" altLang="zh-CN" sz="1100" b="1" kern="1200" dirty="0" smtClean="0">
                <a:solidFill>
                  <a:schemeClr val="tx1"/>
                </a:solidFill>
                <a:effectLst/>
                <a:latin typeface="Huawei Sans" panose="020C0503030203020204" pitchFamily="34" charset="0"/>
                <a:ea typeface="+mn-ea"/>
                <a:cs typeface="+mn-cs"/>
              </a:rPr>
              <a:t>level-1</a:t>
            </a:r>
            <a:r>
              <a:rPr lang="en-US" altLang="zh-CN" sz="1100" kern="1200" dirty="0" smtClean="0">
                <a:solidFill>
                  <a:schemeClr val="tx1"/>
                </a:solidFill>
                <a:effectLst/>
                <a:latin typeface="Huawei Sans" panose="020C0503030203020204" pitchFamily="34" charset="0"/>
                <a:ea typeface="+mn-ea"/>
                <a:cs typeface="+mn-cs"/>
              </a:rPr>
              <a:t> | </a:t>
            </a:r>
            <a:r>
              <a:rPr lang="en-US" altLang="zh-CN" sz="1100" b="1" kern="1200" dirty="0" smtClean="0">
                <a:solidFill>
                  <a:schemeClr val="tx1"/>
                </a:solidFill>
                <a:effectLst/>
                <a:latin typeface="Huawei Sans" panose="020C0503030203020204" pitchFamily="34" charset="0"/>
                <a:ea typeface="+mn-ea"/>
                <a:cs typeface="+mn-cs"/>
              </a:rPr>
              <a:t>level-1-2</a:t>
            </a:r>
            <a:r>
              <a:rPr lang="en-US" altLang="zh-CN" sz="1100" kern="1200" dirty="0" smtClean="0">
                <a:solidFill>
                  <a:schemeClr val="tx1"/>
                </a:solidFill>
                <a:effectLst/>
                <a:latin typeface="Huawei Sans" panose="020C0503030203020204" pitchFamily="34" charset="0"/>
                <a:ea typeface="+mn-ea"/>
                <a:cs typeface="+mn-cs"/>
              </a:rPr>
              <a:t> | </a:t>
            </a:r>
            <a:r>
              <a:rPr lang="en-US" altLang="zh-CN" sz="1100" b="1" kern="1200" dirty="0" smtClean="0">
                <a:solidFill>
                  <a:schemeClr val="tx1"/>
                </a:solidFill>
                <a:effectLst/>
                <a:latin typeface="Huawei Sans" panose="020C0503030203020204" pitchFamily="34" charset="0"/>
                <a:ea typeface="+mn-ea"/>
                <a:cs typeface="+mn-cs"/>
              </a:rPr>
              <a:t>level-2</a:t>
            </a:r>
            <a:r>
              <a:rPr lang="en-US" altLang="zh-CN" sz="1100" kern="1200" dirty="0" smtClean="0">
                <a:solidFill>
                  <a:schemeClr val="tx1"/>
                </a:solidFill>
                <a:effectLst/>
                <a:latin typeface="Huawei Sans" panose="020C0503030203020204" pitchFamily="34" charset="0"/>
                <a:ea typeface="+mn-ea"/>
                <a:cs typeface="+mn-cs"/>
              </a:rPr>
              <a:t> ] ] [ </a:t>
            </a:r>
            <a:r>
              <a:rPr lang="en-US" altLang="zh-CN" sz="1100" b="1" kern="1200" dirty="0" smtClean="0">
                <a:solidFill>
                  <a:schemeClr val="tx1"/>
                </a:solidFill>
                <a:effectLst/>
                <a:latin typeface="Huawei Sans" panose="020C0503030203020204" pitchFamily="34" charset="0"/>
                <a:ea typeface="+mn-ea"/>
                <a:cs typeface="+mn-cs"/>
              </a:rPr>
              <a:t>avoid-learning</a:t>
            </a:r>
            <a:r>
              <a:rPr lang="en-US" altLang="zh-CN" sz="1100" kern="1200" dirty="0" smtClean="0">
                <a:solidFill>
                  <a:schemeClr val="tx1"/>
                </a:solidFill>
                <a:effectLst/>
                <a:latin typeface="Huawei Sans" panose="020C0503030203020204" pitchFamily="34" charset="0"/>
                <a:ea typeface="+mn-ea"/>
                <a:cs typeface="+mn-cs"/>
              </a:rPr>
              <a:t> ]</a:t>
            </a:r>
            <a:endParaRPr lang="zh-CN" altLang="zh-CN" sz="1200" kern="1200" dirty="0" smtClean="0">
              <a:solidFill>
                <a:schemeClr val="tx1"/>
              </a:solidFill>
              <a:effectLst/>
              <a:latin typeface="Huawei Sans" panose="020C0503030203020204" pitchFamily="34" charset="0"/>
              <a:ea typeface="+mn-ea"/>
              <a:cs typeface="+mn-cs"/>
            </a:endParaRPr>
          </a:p>
          <a:p>
            <a:pPr lvl="1">
              <a:lnSpc>
                <a:spcPct val="120000"/>
              </a:lnSpc>
            </a:pPr>
            <a:r>
              <a:rPr lang="en-US" altLang="zh-CN" sz="1100" b="1" kern="1200" dirty="0" smtClean="0">
                <a:solidFill>
                  <a:schemeClr val="tx1"/>
                </a:solidFill>
                <a:effectLst/>
                <a:latin typeface="Huawei Sans" panose="020C0503030203020204" pitchFamily="34" charset="0"/>
                <a:ea typeface="+mn-ea"/>
                <a:cs typeface="+mn-cs"/>
              </a:rPr>
              <a:t>always</a:t>
            </a:r>
            <a:r>
              <a:rPr lang="en-US" altLang="zh-CN" sz="1100" kern="1200" dirty="0" smtClean="0">
                <a:solidFill>
                  <a:schemeClr val="tx1"/>
                </a:solidFill>
                <a:effectLst/>
                <a:latin typeface="Huawei Sans" panose="020C0503030203020204" pitchFamily="34" charset="0"/>
                <a:ea typeface="+mn-ea"/>
                <a:cs typeface="+mn-cs"/>
              </a:rPr>
              <a:t>: configures an IS-IS device to unconditionally advertise the default route and set itself as the next hop in the route.</a:t>
            </a:r>
            <a:endParaRPr lang="zh-CN" altLang="zh-CN" sz="1200" kern="1200" dirty="0" smtClean="0">
              <a:solidFill>
                <a:schemeClr val="tx1"/>
              </a:solidFill>
              <a:effectLst/>
              <a:latin typeface="Huawei Sans" panose="020C0503030203020204" pitchFamily="34" charset="0"/>
              <a:ea typeface="+mn-ea"/>
              <a:cs typeface="+mn-cs"/>
            </a:endParaRPr>
          </a:p>
          <a:p>
            <a:pPr lvl="1">
              <a:lnSpc>
                <a:spcPct val="120000"/>
              </a:lnSpc>
            </a:pPr>
            <a:r>
              <a:rPr lang="en-US" altLang="zh-CN" sz="1100" b="1" kern="1200" dirty="0" smtClean="0">
                <a:solidFill>
                  <a:schemeClr val="tx1"/>
                </a:solidFill>
                <a:effectLst/>
                <a:latin typeface="Huawei Sans" panose="020C0503030203020204" pitchFamily="34" charset="0"/>
                <a:ea typeface="+mn-ea"/>
                <a:cs typeface="+mn-cs"/>
              </a:rPr>
              <a:t>match default</a:t>
            </a:r>
            <a:r>
              <a:rPr lang="en-US" altLang="zh-CN" sz="1100" kern="1200" dirty="0" smtClean="0">
                <a:solidFill>
                  <a:schemeClr val="tx1"/>
                </a:solidFill>
                <a:effectLst/>
                <a:latin typeface="Huawei Sans" panose="020C0503030203020204" pitchFamily="34" charset="0"/>
                <a:ea typeface="+mn-ea"/>
                <a:cs typeface="+mn-cs"/>
              </a:rPr>
              <a:t>: advertises the default route generated by another routing protocol or IS-IS process through LSPs if such a route already exists in the routing table.</a:t>
            </a:r>
            <a:endParaRPr lang="zh-CN" altLang="zh-CN" sz="1200" kern="1200" dirty="0" smtClean="0">
              <a:solidFill>
                <a:schemeClr val="tx1"/>
              </a:solidFill>
              <a:effectLst/>
              <a:latin typeface="Huawei Sans" panose="020C0503030203020204" pitchFamily="34" charset="0"/>
              <a:ea typeface="+mn-ea"/>
              <a:cs typeface="+mn-cs"/>
            </a:endParaRPr>
          </a:p>
          <a:p>
            <a:pPr lvl="1">
              <a:lnSpc>
                <a:spcPct val="120000"/>
              </a:lnSpc>
            </a:pPr>
            <a:r>
              <a:rPr lang="en-US" altLang="zh-CN" sz="1100" b="1" kern="1200" dirty="0" smtClean="0">
                <a:solidFill>
                  <a:schemeClr val="tx1"/>
                </a:solidFill>
                <a:effectLst/>
                <a:latin typeface="Huawei Sans" panose="020C0503030203020204" pitchFamily="34" charset="0"/>
                <a:ea typeface="+mn-ea"/>
                <a:cs typeface="+mn-cs"/>
              </a:rPr>
              <a:t>route-policy</a:t>
            </a:r>
            <a:r>
              <a:rPr lang="en-US" altLang="zh-CN" sz="1100" kern="1200" dirty="0" smtClean="0">
                <a:solidFill>
                  <a:schemeClr val="tx1"/>
                </a:solidFill>
                <a:effectLst/>
                <a:latin typeface="Huawei Sans" panose="020C0503030203020204" pitchFamily="34" charset="0"/>
                <a:ea typeface="+mn-ea"/>
                <a:cs typeface="+mn-cs"/>
              </a:rPr>
              <a:t> </a:t>
            </a:r>
            <a:r>
              <a:rPr lang="en-US" altLang="zh-CN" sz="1100" i="1" kern="1200" dirty="0" smtClean="0">
                <a:solidFill>
                  <a:schemeClr val="tx1"/>
                </a:solidFill>
                <a:effectLst/>
                <a:latin typeface="Huawei Sans" panose="020C0503030203020204" pitchFamily="34" charset="0"/>
                <a:ea typeface="+mn-ea"/>
                <a:cs typeface="+mn-cs"/>
              </a:rPr>
              <a:t>route-policy-name</a:t>
            </a:r>
            <a:r>
              <a:rPr lang="en-US" altLang="zh-CN" sz="1100" kern="1200" dirty="0" smtClean="0">
                <a:solidFill>
                  <a:schemeClr val="tx1"/>
                </a:solidFill>
                <a:effectLst/>
                <a:latin typeface="Huawei Sans" panose="020C0503030203020204" pitchFamily="34" charset="0"/>
                <a:ea typeface="+mn-ea"/>
                <a:cs typeface="+mn-cs"/>
              </a:rPr>
              <a:t>: specifies the name of the route-policy. A Level-1-2 device advertises the default route to the IS-IS routing domain only when external routes matching the route-policy exist in the routing table of the device. This prevents routing </a:t>
            </a:r>
            <a:r>
              <a:rPr lang="en-US" altLang="zh-CN" sz="1100" kern="1200" dirty="0" err="1" smtClean="0">
                <a:solidFill>
                  <a:schemeClr val="tx1"/>
                </a:solidFill>
                <a:effectLst/>
                <a:latin typeface="Huawei Sans" panose="020C0503030203020204" pitchFamily="34" charset="0"/>
                <a:ea typeface="+mn-ea"/>
                <a:cs typeface="+mn-cs"/>
              </a:rPr>
              <a:t>blackholes</a:t>
            </a:r>
            <a:r>
              <a:rPr lang="en-US" altLang="zh-CN" sz="1100" kern="1200" dirty="0" smtClean="0">
                <a:solidFill>
                  <a:schemeClr val="tx1"/>
                </a:solidFill>
                <a:effectLst/>
                <a:latin typeface="Huawei Sans" panose="020C0503030203020204" pitchFamily="34" charset="0"/>
                <a:ea typeface="+mn-ea"/>
                <a:cs typeface="+mn-cs"/>
              </a:rPr>
              <a:t> caused by the advertisement of the default route when link faults make some important external routes unavailable. This route-policy does not affect the import of external routes into IS-IS. The value is a string of 1 to 40 case-sensitive characters, spaces not supported. If spaces are used, the string must start and end with double quotation marks (").</a:t>
            </a:r>
            <a:endParaRPr lang="zh-CN" altLang="zh-CN" sz="1200" kern="1200" dirty="0" smtClean="0">
              <a:solidFill>
                <a:schemeClr val="tx1"/>
              </a:solidFill>
              <a:effectLst/>
              <a:latin typeface="Huawei Sans" panose="020C0503030203020204" pitchFamily="34" charset="0"/>
              <a:ea typeface="+mn-ea"/>
              <a:cs typeface="+mn-cs"/>
            </a:endParaRPr>
          </a:p>
          <a:p>
            <a:pPr lvl="1">
              <a:lnSpc>
                <a:spcPct val="120000"/>
              </a:lnSpc>
            </a:pPr>
            <a:r>
              <a:rPr lang="en-US" altLang="zh-CN" sz="1100" b="1" kern="1200" dirty="0" smtClean="0">
                <a:solidFill>
                  <a:schemeClr val="tx1"/>
                </a:solidFill>
                <a:effectLst/>
                <a:latin typeface="Huawei Sans" panose="020C0503030203020204" pitchFamily="34" charset="0"/>
                <a:ea typeface="+mn-ea"/>
                <a:cs typeface="+mn-cs"/>
              </a:rPr>
              <a:t>cost</a:t>
            </a:r>
            <a:r>
              <a:rPr lang="en-US" altLang="zh-CN" sz="1100" kern="1200" dirty="0" smtClean="0">
                <a:solidFill>
                  <a:schemeClr val="tx1"/>
                </a:solidFill>
                <a:effectLst/>
                <a:latin typeface="Huawei Sans" panose="020C0503030203020204" pitchFamily="34" charset="0"/>
                <a:ea typeface="+mn-ea"/>
                <a:cs typeface="+mn-cs"/>
              </a:rPr>
              <a:t> </a:t>
            </a:r>
            <a:r>
              <a:rPr lang="en-US" altLang="zh-CN" sz="1100" i="1" kern="1200" dirty="0" err="1" smtClean="0">
                <a:solidFill>
                  <a:schemeClr val="tx1"/>
                </a:solidFill>
                <a:effectLst/>
                <a:latin typeface="Huawei Sans" panose="020C0503030203020204" pitchFamily="34" charset="0"/>
                <a:ea typeface="+mn-ea"/>
                <a:cs typeface="+mn-cs"/>
              </a:rPr>
              <a:t>cost</a:t>
            </a:r>
            <a:r>
              <a:rPr lang="en-US" altLang="zh-CN" sz="1100" kern="1200" dirty="0" smtClean="0">
                <a:solidFill>
                  <a:schemeClr val="tx1"/>
                </a:solidFill>
                <a:effectLst/>
                <a:latin typeface="Huawei Sans" panose="020C0503030203020204" pitchFamily="34" charset="0"/>
                <a:ea typeface="+mn-ea"/>
                <a:cs typeface="+mn-cs"/>
              </a:rPr>
              <a:t>: specifies the cost of the default route. The value is an integer. The value range depends on </a:t>
            </a:r>
            <a:r>
              <a:rPr lang="en-US" altLang="zh-CN" sz="1100" b="1" kern="1200" dirty="0" smtClean="0">
                <a:solidFill>
                  <a:schemeClr val="tx1"/>
                </a:solidFill>
                <a:effectLst/>
                <a:latin typeface="Huawei Sans" panose="020C0503030203020204" pitchFamily="34" charset="0"/>
                <a:ea typeface="+mn-ea"/>
                <a:cs typeface="+mn-cs"/>
              </a:rPr>
              <a:t>cost-style</a:t>
            </a:r>
            <a:r>
              <a:rPr lang="en-US" altLang="zh-CN" sz="1100" kern="1200" dirty="0" smtClean="0">
                <a:solidFill>
                  <a:schemeClr val="tx1"/>
                </a:solidFill>
                <a:effectLst/>
                <a:latin typeface="Huawei Sans" panose="020C0503030203020204" pitchFamily="34" charset="0"/>
                <a:ea typeface="+mn-ea"/>
                <a:cs typeface="+mn-cs"/>
              </a:rPr>
              <a:t>. When </a:t>
            </a:r>
            <a:r>
              <a:rPr lang="en-US" altLang="zh-CN" sz="1100" b="1" kern="1200" dirty="0" smtClean="0">
                <a:solidFill>
                  <a:schemeClr val="tx1"/>
                </a:solidFill>
                <a:effectLst/>
                <a:latin typeface="Huawei Sans" panose="020C0503030203020204" pitchFamily="34" charset="0"/>
                <a:ea typeface="+mn-ea"/>
                <a:cs typeface="+mn-cs"/>
              </a:rPr>
              <a:t>cost-style</a:t>
            </a:r>
            <a:r>
              <a:rPr lang="en-US" altLang="zh-CN" sz="1100" kern="1200" dirty="0" smtClean="0">
                <a:solidFill>
                  <a:schemeClr val="tx1"/>
                </a:solidFill>
                <a:effectLst/>
                <a:latin typeface="Huawei Sans" panose="020C0503030203020204" pitchFamily="34" charset="0"/>
                <a:ea typeface="+mn-ea"/>
                <a:cs typeface="+mn-cs"/>
              </a:rPr>
              <a:t> is </a:t>
            </a:r>
            <a:r>
              <a:rPr lang="en-US" altLang="zh-CN" sz="1100" b="1" kern="1200" dirty="0" smtClean="0">
                <a:solidFill>
                  <a:schemeClr val="tx1"/>
                </a:solidFill>
                <a:effectLst/>
                <a:latin typeface="Huawei Sans" panose="020C0503030203020204" pitchFamily="34" charset="0"/>
                <a:ea typeface="+mn-ea"/>
                <a:cs typeface="+mn-cs"/>
              </a:rPr>
              <a:t>narrow</a:t>
            </a:r>
            <a:r>
              <a:rPr lang="en-US" altLang="zh-CN" sz="1100" kern="1200" dirty="0" smtClean="0">
                <a:solidFill>
                  <a:schemeClr val="tx1"/>
                </a:solidFill>
                <a:effectLst/>
                <a:latin typeface="Huawei Sans" panose="020C0503030203020204" pitchFamily="34" charset="0"/>
                <a:ea typeface="+mn-ea"/>
                <a:cs typeface="+mn-cs"/>
              </a:rPr>
              <a:t>, </a:t>
            </a:r>
            <a:r>
              <a:rPr lang="en-US" altLang="zh-CN" sz="1100" b="1" kern="1200" dirty="0" smtClean="0">
                <a:solidFill>
                  <a:schemeClr val="tx1"/>
                </a:solidFill>
                <a:effectLst/>
                <a:latin typeface="Huawei Sans" panose="020C0503030203020204" pitchFamily="34" charset="0"/>
                <a:ea typeface="+mn-ea"/>
                <a:cs typeface="+mn-cs"/>
              </a:rPr>
              <a:t>narrow-compatible</a:t>
            </a:r>
            <a:r>
              <a:rPr lang="en-US" altLang="zh-CN" sz="1100" kern="1200" dirty="0" smtClean="0">
                <a:solidFill>
                  <a:schemeClr val="tx1"/>
                </a:solidFill>
                <a:effectLst/>
                <a:latin typeface="Huawei Sans" panose="020C0503030203020204" pitchFamily="34" charset="0"/>
                <a:ea typeface="+mn-ea"/>
                <a:cs typeface="+mn-cs"/>
              </a:rPr>
              <a:t>, or </a:t>
            </a:r>
            <a:r>
              <a:rPr lang="en-US" altLang="zh-CN" sz="1100" b="1" kern="1200" dirty="0" smtClean="0">
                <a:solidFill>
                  <a:schemeClr val="tx1"/>
                </a:solidFill>
                <a:effectLst/>
                <a:latin typeface="Huawei Sans" panose="020C0503030203020204" pitchFamily="34" charset="0"/>
                <a:ea typeface="+mn-ea"/>
                <a:cs typeface="+mn-cs"/>
              </a:rPr>
              <a:t>compatible</a:t>
            </a:r>
            <a:r>
              <a:rPr lang="en-US" altLang="zh-CN" sz="1100" kern="1200" dirty="0" smtClean="0">
                <a:solidFill>
                  <a:schemeClr val="tx1"/>
                </a:solidFill>
                <a:effectLst/>
                <a:latin typeface="Huawei Sans" panose="020C0503030203020204" pitchFamily="34" charset="0"/>
                <a:ea typeface="+mn-ea"/>
                <a:cs typeface="+mn-cs"/>
              </a:rPr>
              <a:t>, the value ranges from 0 to 63. When </a:t>
            </a:r>
            <a:r>
              <a:rPr lang="en-US" altLang="zh-CN" sz="1100" b="1" kern="1200" dirty="0" smtClean="0">
                <a:solidFill>
                  <a:schemeClr val="tx1"/>
                </a:solidFill>
                <a:effectLst/>
                <a:latin typeface="Huawei Sans" panose="020C0503030203020204" pitchFamily="34" charset="0"/>
                <a:ea typeface="+mn-ea"/>
                <a:cs typeface="+mn-cs"/>
              </a:rPr>
              <a:t>cost-style</a:t>
            </a:r>
            <a:r>
              <a:rPr lang="en-US" altLang="zh-CN" sz="1100" kern="1200" dirty="0" smtClean="0">
                <a:solidFill>
                  <a:schemeClr val="tx1"/>
                </a:solidFill>
                <a:effectLst/>
                <a:latin typeface="Huawei Sans" panose="020C0503030203020204" pitchFamily="34" charset="0"/>
                <a:ea typeface="+mn-ea"/>
                <a:cs typeface="+mn-cs"/>
              </a:rPr>
              <a:t> is </a:t>
            </a:r>
            <a:r>
              <a:rPr lang="en-US" altLang="zh-CN" sz="1100" b="1" kern="1200" dirty="0" smtClean="0">
                <a:solidFill>
                  <a:schemeClr val="tx1"/>
                </a:solidFill>
                <a:effectLst/>
                <a:latin typeface="Huawei Sans" panose="020C0503030203020204" pitchFamily="34" charset="0"/>
                <a:ea typeface="+mn-ea"/>
                <a:cs typeface="+mn-cs"/>
              </a:rPr>
              <a:t>wide</a:t>
            </a:r>
            <a:r>
              <a:rPr lang="en-US" altLang="zh-CN" sz="1100" kern="1200" dirty="0" smtClean="0">
                <a:solidFill>
                  <a:schemeClr val="tx1"/>
                </a:solidFill>
                <a:effectLst/>
                <a:latin typeface="Huawei Sans" panose="020C0503030203020204" pitchFamily="34" charset="0"/>
                <a:ea typeface="+mn-ea"/>
                <a:cs typeface="+mn-cs"/>
              </a:rPr>
              <a:t> or </a:t>
            </a:r>
            <a:r>
              <a:rPr lang="en-US" altLang="zh-CN" sz="1100" b="1" kern="1200" dirty="0" smtClean="0">
                <a:solidFill>
                  <a:schemeClr val="tx1"/>
                </a:solidFill>
                <a:effectLst/>
                <a:latin typeface="Huawei Sans" panose="020C0503030203020204" pitchFamily="34" charset="0"/>
                <a:ea typeface="+mn-ea"/>
                <a:cs typeface="+mn-cs"/>
              </a:rPr>
              <a:t>wide-compatible</a:t>
            </a:r>
            <a:r>
              <a:rPr lang="en-US" altLang="zh-CN" sz="1100" kern="1200" dirty="0" smtClean="0">
                <a:solidFill>
                  <a:schemeClr val="tx1"/>
                </a:solidFill>
                <a:effectLst/>
                <a:latin typeface="Huawei Sans" panose="020C0503030203020204" pitchFamily="34" charset="0"/>
                <a:ea typeface="+mn-ea"/>
                <a:cs typeface="+mn-cs"/>
              </a:rPr>
              <a:t>, the value ranges from 0 to 4261412864.</a:t>
            </a:r>
            <a:endParaRPr lang="zh-CN" altLang="zh-CN" sz="1200" kern="1200" dirty="0" smtClean="0">
              <a:solidFill>
                <a:schemeClr val="tx1"/>
              </a:solidFill>
              <a:effectLst/>
              <a:latin typeface="Huawei Sans" panose="020C0503030203020204" pitchFamily="34" charset="0"/>
              <a:ea typeface="+mn-ea"/>
              <a:cs typeface="+mn-cs"/>
            </a:endParaRPr>
          </a:p>
        </p:txBody>
      </p:sp>
    </p:spTree>
    <p:extLst>
      <p:ext uri="{BB962C8B-B14F-4D97-AF65-F5344CB8AC3E}">
        <p14:creationId xmlns:p14="http://schemas.microsoft.com/office/powerpoint/2010/main" val="408417289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32437" y="773696"/>
            <a:ext cx="5932800" cy="5555851"/>
          </a:xfrm>
        </p:spPr>
        <p:txBody>
          <a:bodyPr/>
          <a:lstStyle/>
          <a:p>
            <a:pPr lvl="1"/>
            <a:r>
              <a:rPr lang="en-US" altLang="zh-CN" b="1" dirty="0">
                <a:latin typeface="Huawei Sans" panose="020C0503030203020204" pitchFamily="34" charset="0"/>
              </a:rPr>
              <a:t>tag</a:t>
            </a:r>
            <a:r>
              <a:rPr lang="en-US" altLang="zh-CN" dirty="0">
                <a:latin typeface="Huawei Sans" panose="020C0503030203020204" pitchFamily="34" charset="0"/>
              </a:rPr>
              <a:t> </a:t>
            </a:r>
            <a:r>
              <a:rPr lang="en-US" altLang="zh-CN" i="1" dirty="0" err="1">
                <a:latin typeface="Huawei Sans" panose="020C0503030203020204" pitchFamily="34" charset="0"/>
              </a:rPr>
              <a:t>tag</a:t>
            </a:r>
            <a:r>
              <a:rPr lang="en-US" altLang="zh-CN" dirty="0">
                <a:latin typeface="Huawei Sans" panose="020C0503030203020204" pitchFamily="34" charset="0"/>
              </a:rPr>
              <a:t>: specifies the tag value of the default route to be advertised. The advertised LSPs carry the tag value only when the IS-IS cost type is </a:t>
            </a:r>
            <a:r>
              <a:rPr lang="en-US" altLang="zh-CN" b="1" dirty="0">
                <a:latin typeface="Huawei Sans" panose="020C0503030203020204" pitchFamily="34" charset="0"/>
              </a:rPr>
              <a:t>wide</a:t>
            </a:r>
            <a:r>
              <a:rPr lang="en-US" altLang="zh-CN" dirty="0">
                <a:latin typeface="Huawei Sans" panose="020C0503030203020204" pitchFamily="34" charset="0"/>
              </a:rPr>
              <a:t>, </a:t>
            </a:r>
            <a:r>
              <a:rPr lang="en-US" altLang="zh-CN" b="1" dirty="0">
                <a:latin typeface="Huawei Sans" panose="020C0503030203020204" pitchFamily="34" charset="0"/>
              </a:rPr>
              <a:t>wide-compatible</a:t>
            </a:r>
            <a:r>
              <a:rPr lang="en-US" altLang="zh-CN" dirty="0">
                <a:latin typeface="Huawei Sans" panose="020C0503030203020204" pitchFamily="34" charset="0"/>
              </a:rPr>
              <a:t>, or </a:t>
            </a:r>
            <a:r>
              <a:rPr lang="en-US" altLang="zh-CN" b="1" dirty="0">
                <a:latin typeface="Huawei Sans" panose="020C0503030203020204" pitchFamily="34" charset="0"/>
              </a:rPr>
              <a:t>compatible</a:t>
            </a:r>
            <a:r>
              <a:rPr lang="en-US" altLang="zh-CN" dirty="0">
                <a:latin typeface="Huawei Sans" panose="020C0503030203020204" pitchFamily="34" charset="0"/>
              </a:rPr>
              <a:t>. The value is an integer ranging from 1 to 4294967295</a:t>
            </a:r>
            <a:r>
              <a:rPr lang="en-US" altLang="zh-CN" dirty="0" smtClean="0">
                <a:latin typeface="Huawei Sans" panose="020C0503030203020204" pitchFamily="34" charset="0"/>
              </a:rPr>
              <a:t>.</a:t>
            </a:r>
            <a:endParaRPr lang="en-US" altLang="zh-CN" sz="1100" b="1" kern="1200" dirty="0" smtClean="0">
              <a:solidFill>
                <a:schemeClr val="tx1"/>
              </a:solidFill>
              <a:effectLst/>
              <a:latin typeface="Huawei Sans" panose="020C0503030203020204" pitchFamily="34" charset="0"/>
              <a:ea typeface="+mn-ea"/>
              <a:cs typeface="+mn-cs"/>
            </a:endParaRPr>
          </a:p>
          <a:p>
            <a:pPr lvl="1"/>
            <a:r>
              <a:rPr lang="en-US" altLang="zh-CN" sz="1100" b="1" kern="1200" dirty="0" smtClean="0">
                <a:solidFill>
                  <a:schemeClr val="tx1"/>
                </a:solidFill>
                <a:effectLst/>
                <a:latin typeface="Huawei Sans" panose="020C0503030203020204" pitchFamily="34" charset="0"/>
                <a:ea typeface="+mn-ea"/>
                <a:cs typeface="+mn-cs"/>
              </a:rPr>
              <a:t>level-1</a:t>
            </a:r>
            <a:r>
              <a:rPr lang="en-US" altLang="zh-CN" sz="1100" kern="1200" dirty="0" smtClean="0">
                <a:solidFill>
                  <a:schemeClr val="tx1"/>
                </a:solidFill>
                <a:effectLst/>
                <a:latin typeface="Huawei Sans" panose="020C0503030203020204" pitchFamily="34" charset="0"/>
                <a:ea typeface="+mn-ea"/>
                <a:cs typeface="+mn-cs"/>
              </a:rPr>
              <a:t>: sets the level of the default route to be advertised to Level-1. If the level is not specified, a Level-2 default route is generated by default.</a:t>
            </a:r>
            <a:endParaRPr lang="zh-CN" altLang="zh-CN" sz="1200" kern="1200" dirty="0" smtClean="0">
              <a:solidFill>
                <a:schemeClr val="tx1"/>
              </a:solidFill>
              <a:effectLst/>
              <a:latin typeface="Huawei Sans" panose="020C0503030203020204" pitchFamily="34" charset="0"/>
              <a:ea typeface="+mn-ea"/>
              <a:cs typeface="+mn-cs"/>
            </a:endParaRPr>
          </a:p>
          <a:p>
            <a:pPr lvl="1"/>
            <a:r>
              <a:rPr lang="en-US" altLang="zh-CN" sz="1100" b="1" kern="1200" dirty="0" smtClean="0">
                <a:solidFill>
                  <a:schemeClr val="tx1"/>
                </a:solidFill>
                <a:effectLst/>
                <a:latin typeface="Huawei Sans" panose="020C0503030203020204" pitchFamily="34" charset="0"/>
                <a:ea typeface="+mn-ea"/>
                <a:cs typeface="+mn-cs"/>
              </a:rPr>
              <a:t>level-2</a:t>
            </a:r>
            <a:r>
              <a:rPr lang="en-US" altLang="zh-CN" sz="1100" kern="1200" dirty="0" smtClean="0">
                <a:solidFill>
                  <a:schemeClr val="tx1"/>
                </a:solidFill>
                <a:effectLst/>
                <a:latin typeface="Huawei Sans" panose="020C0503030203020204" pitchFamily="34" charset="0"/>
                <a:ea typeface="+mn-ea"/>
                <a:cs typeface="+mn-cs"/>
              </a:rPr>
              <a:t>: sets the level of the default route to be advertised to Level-2. If the level is not specified, a Level-2 default route is generated by default.</a:t>
            </a:r>
            <a:endParaRPr lang="zh-CN" altLang="zh-CN" sz="1200" kern="1200" dirty="0" smtClean="0">
              <a:solidFill>
                <a:schemeClr val="tx1"/>
              </a:solidFill>
              <a:effectLst/>
              <a:latin typeface="Huawei Sans" panose="020C0503030203020204" pitchFamily="34" charset="0"/>
              <a:ea typeface="+mn-ea"/>
              <a:cs typeface="+mn-cs"/>
            </a:endParaRPr>
          </a:p>
          <a:p>
            <a:pPr lvl="1"/>
            <a:r>
              <a:rPr lang="en-US" altLang="zh-CN" sz="1100" b="1" kern="1200" dirty="0" smtClean="0">
                <a:solidFill>
                  <a:schemeClr val="tx1"/>
                </a:solidFill>
                <a:effectLst/>
                <a:latin typeface="Huawei Sans" panose="020C0503030203020204" pitchFamily="34" charset="0"/>
                <a:ea typeface="+mn-ea"/>
                <a:cs typeface="+mn-cs"/>
              </a:rPr>
              <a:t>level-1-2</a:t>
            </a:r>
            <a:r>
              <a:rPr lang="en-US" altLang="zh-CN" sz="1100" kern="1200" dirty="0" smtClean="0">
                <a:solidFill>
                  <a:schemeClr val="tx1"/>
                </a:solidFill>
                <a:effectLst/>
                <a:latin typeface="Huawei Sans" panose="020C0503030203020204" pitchFamily="34" charset="0"/>
                <a:ea typeface="+mn-ea"/>
                <a:cs typeface="+mn-cs"/>
              </a:rPr>
              <a:t>: sets the level of the default route to be advertised to Level-1-2. If the level is not specified, a Level-2 default route is generated by default.</a:t>
            </a:r>
            <a:endParaRPr lang="zh-CN" altLang="zh-CN" sz="1200" kern="1200" dirty="0" smtClean="0">
              <a:solidFill>
                <a:schemeClr val="tx1"/>
              </a:solidFill>
              <a:effectLst/>
              <a:latin typeface="Huawei Sans" panose="020C0503030203020204" pitchFamily="34" charset="0"/>
              <a:ea typeface="+mn-ea"/>
              <a:cs typeface="+mn-cs"/>
            </a:endParaRPr>
          </a:p>
          <a:p>
            <a:pPr lvl="1"/>
            <a:r>
              <a:rPr lang="en-US" altLang="zh-CN" sz="1100" b="1" kern="1200" dirty="0" smtClean="0">
                <a:solidFill>
                  <a:schemeClr val="tx1"/>
                </a:solidFill>
                <a:effectLst/>
                <a:latin typeface="Huawei Sans" panose="020C0503030203020204" pitchFamily="34" charset="0"/>
                <a:ea typeface="+mn-ea"/>
                <a:cs typeface="+mn-cs"/>
              </a:rPr>
              <a:t>avoid-learning:</a:t>
            </a:r>
            <a:r>
              <a:rPr lang="en-US" altLang="zh-CN" sz="1100" kern="1200" dirty="0" smtClean="0">
                <a:solidFill>
                  <a:schemeClr val="tx1"/>
                </a:solidFill>
                <a:effectLst/>
                <a:latin typeface="Huawei Sans" panose="020C0503030203020204" pitchFamily="34" charset="0"/>
                <a:ea typeface="+mn-ea"/>
                <a:cs typeface="+mn-cs"/>
              </a:rPr>
              <a:t> prevents an IS-IS process from learning default routes or adding them to the routing table. If a default route exists in the routing table and is in the active state, set the route to inactive.</a:t>
            </a:r>
            <a:endParaRPr lang="zh-CN" altLang="zh-CN" sz="1200" kern="1200" dirty="0" smtClean="0">
              <a:solidFill>
                <a:schemeClr val="tx1"/>
              </a:solidFill>
              <a:effectLst/>
              <a:latin typeface="Huawei Sans" panose="020C0503030203020204" pitchFamily="34" charset="0"/>
              <a:ea typeface="+mn-ea"/>
              <a:cs typeface="+mn-cs"/>
            </a:endParaRPr>
          </a:p>
          <a:p>
            <a:pPr lvl="0"/>
            <a:r>
              <a:rPr lang="en-US" altLang="zh-CN" sz="1100" kern="1200" dirty="0" smtClean="0">
                <a:solidFill>
                  <a:schemeClr val="tx1"/>
                </a:solidFill>
                <a:effectLst/>
                <a:latin typeface="Huawei Sans" panose="020C0503030203020204" pitchFamily="34" charset="0"/>
                <a:ea typeface="+mn-ea"/>
                <a:cs typeface="+mn-cs"/>
              </a:rPr>
              <a:t>After this command is run on a device, all traffic in the IS-IS routing domain will be forwarded by this device to a destination outside the domain. Compared with configuring a static default route on each router in an IS-IS routing domain, running this command simplifies configurations, because this command only needs to be run on boundary routers in the IS-IS routing domain. In addition, the </a:t>
            </a:r>
            <a:r>
              <a:rPr lang="en-US" altLang="zh-CN" sz="1100" b="1" kern="1200" dirty="0" smtClean="0">
                <a:solidFill>
                  <a:schemeClr val="tx1"/>
                </a:solidFill>
                <a:effectLst/>
                <a:latin typeface="Huawei Sans" panose="020C0503030203020204" pitchFamily="34" charset="0"/>
                <a:ea typeface="+mn-ea"/>
                <a:cs typeface="+mn-cs"/>
              </a:rPr>
              <a:t>default-route-advertise</a:t>
            </a:r>
            <a:r>
              <a:rPr lang="en-US" altLang="zh-CN" sz="1100" kern="1200" dirty="0" smtClean="0">
                <a:solidFill>
                  <a:schemeClr val="tx1"/>
                </a:solidFill>
                <a:effectLst/>
                <a:latin typeface="Huawei Sans" panose="020C0503030203020204" pitchFamily="34" charset="0"/>
                <a:ea typeface="+mn-ea"/>
                <a:cs typeface="+mn-cs"/>
              </a:rPr>
              <a:t> command enables dynamic default route advertisement, and you can specify different parameters to allow the default route to be advertised in different ways.</a:t>
            </a:r>
            <a:endParaRPr lang="zh-CN" altLang="zh-CN" sz="1200" kern="1200" dirty="0" smtClean="0">
              <a:solidFill>
                <a:schemeClr val="tx1"/>
              </a:solidFill>
              <a:effectLst/>
              <a:latin typeface="Huawei Sans" panose="020C0503030203020204" pitchFamily="34" charset="0"/>
              <a:ea typeface="+mn-ea"/>
              <a:cs typeface="+mn-cs"/>
            </a:endParaRPr>
          </a:p>
          <a:p>
            <a:pPr lvl="0"/>
            <a:r>
              <a:rPr lang="en-US" altLang="zh-CN" sz="1100" kern="1200" dirty="0" smtClean="0">
                <a:solidFill>
                  <a:schemeClr val="tx1"/>
                </a:solidFill>
                <a:effectLst/>
                <a:latin typeface="Huawei Sans" panose="020C0503030203020204" pitchFamily="34" charset="0"/>
                <a:ea typeface="+mn-ea"/>
                <a:cs typeface="+mn-cs"/>
              </a:rPr>
              <a:t>If this command is run on a Level-1 device, the device advertises the default route only to the Level-1 area.</a:t>
            </a:r>
            <a:endParaRPr lang="zh-CN" altLang="zh-CN" sz="1200" kern="1200" dirty="0" smtClean="0">
              <a:solidFill>
                <a:schemeClr val="tx1"/>
              </a:solidFill>
              <a:effectLst/>
              <a:latin typeface="Huawei Sans" panose="020C0503030203020204" pitchFamily="34" charset="0"/>
              <a:ea typeface="+mn-ea"/>
              <a:cs typeface="+mn-cs"/>
            </a:endParaRPr>
          </a:p>
          <a:p>
            <a:pPr lvl="0"/>
            <a:endParaRPr lang="zh-CN" altLang="en-US" dirty="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18580526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2889795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IS-IS multi-process and multi-instance have the following characteristics:</a:t>
            </a:r>
          </a:p>
          <a:p>
            <a:pPr lvl="1"/>
            <a:r>
              <a:rPr lang="en-US" dirty="0">
                <a:latin typeface="Huawei Sans" panose="020C0503030203020204" pitchFamily="34" charset="0"/>
              </a:rPr>
              <a:t>In IS-IS multi-process, processes share the same </a:t>
            </a:r>
            <a:r>
              <a:rPr lang="en-US" dirty="0" smtClean="0">
                <a:latin typeface="Huawei Sans" panose="020C0503030203020204" pitchFamily="34" charset="0"/>
              </a:rPr>
              <a:t>global</a:t>
            </a:r>
            <a:r>
              <a:rPr lang="en-US" baseline="0" dirty="0" smtClean="0">
                <a:latin typeface="Huawei Sans" panose="020C0503030203020204" pitchFamily="34" charset="0"/>
              </a:rPr>
              <a:t> </a:t>
            </a:r>
            <a:r>
              <a:rPr lang="en-US" dirty="0" smtClean="0">
                <a:latin typeface="Huawei Sans" panose="020C0503030203020204" pitchFamily="34" charset="0"/>
              </a:rPr>
              <a:t>routing </a:t>
            </a:r>
            <a:r>
              <a:rPr lang="en-US" dirty="0">
                <a:latin typeface="Huawei Sans" panose="020C0503030203020204" pitchFamily="34" charset="0"/>
              </a:rPr>
              <a:t>table. </a:t>
            </a:r>
            <a:r>
              <a:rPr lang="en-US" dirty="0" smtClean="0">
                <a:latin typeface="Huawei Sans" panose="020C0503030203020204" pitchFamily="34" charset="0"/>
              </a:rPr>
              <a:t>IS-IS </a:t>
            </a:r>
            <a:r>
              <a:rPr lang="en-US" dirty="0">
                <a:latin typeface="Huawei Sans" panose="020C0503030203020204" pitchFamily="34" charset="0"/>
              </a:rPr>
              <a:t>multi-instance, </a:t>
            </a:r>
            <a:r>
              <a:rPr lang="en-US" dirty="0" smtClean="0">
                <a:latin typeface="Huawei Sans" panose="020C0503030203020204" pitchFamily="34" charset="0"/>
              </a:rPr>
              <a:t>however,</a:t>
            </a:r>
            <a:r>
              <a:rPr lang="en-US" baseline="0" dirty="0" smtClean="0">
                <a:latin typeface="Huawei Sans" panose="020C0503030203020204" pitchFamily="34" charset="0"/>
              </a:rPr>
              <a:t> </a:t>
            </a:r>
            <a:r>
              <a:rPr lang="en-US" dirty="0" smtClean="0">
                <a:latin typeface="Huawei Sans" panose="020C0503030203020204" pitchFamily="34" charset="0"/>
              </a:rPr>
              <a:t>uses </a:t>
            </a:r>
            <a:r>
              <a:rPr lang="en-US" dirty="0">
                <a:latin typeface="Huawei Sans" panose="020C0503030203020204" pitchFamily="34" charset="0"/>
              </a:rPr>
              <a:t>the routing tables of VPNs, with each VPN having a separate routing table.</a:t>
            </a:r>
          </a:p>
          <a:p>
            <a:pPr lvl="1"/>
            <a:r>
              <a:rPr lang="en-US" dirty="0">
                <a:latin typeface="Huawei Sans" panose="020C0503030203020204" pitchFamily="34" charset="0"/>
              </a:rPr>
              <a:t>IS-IS multi-process allows a set of interfaces to be associated with a specified IS-IS process. This ensures that the protocol operations in the specified IS-IS process are confined only to this set of interfaces. In this way, multiple IS-IS processes can work on a single router, with each process responsible for a unique set of interfaces.</a:t>
            </a:r>
          </a:p>
          <a:p>
            <a:pPr lvl="1"/>
            <a:r>
              <a:rPr lang="en-US" dirty="0">
                <a:latin typeface="Huawei Sans" panose="020C0503030203020204" pitchFamily="34" charset="0"/>
              </a:rPr>
              <a:t>When creating an IS-IS process, you can bind it to a VPN instance. The IS-IS process then accepts and processes only the events related to the VPN instance. When the bound VPN instance is deleted, the IS-IS process is also deleted.</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Command: [Huawei] </a:t>
            </a:r>
            <a:r>
              <a:rPr lang="en-US" b="1" dirty="0" err="1">
                <a:latin typeface="Huawei Sans" panose="020C0503030203020204" pitchFamily="34" charset="0"/>
              </a:rPr>
              <a:t>isis</a:t>
            </a:r>
            <a:r>
              <a:rPr lang="en-US" dirty="0">
                <a:latin typeface="Huawei Sans" panose="020C0503030203020204" pitchFamily="34" charset="0"/>
              </a:rPr>
              <a:t> [ </a:t>
            </a:r>
            <a:r>
              <a:rPr lang="en-US" i="1" dirty="0">
                <a:latin typeface="Huawei Sans" panose="020C0503030203020204" pitchFamily="34" charset="0"/>
              </a:rPr>
              <a:t>process-id</a:t>
            </a:r>
            <a:r>
              <a:rPr lang="en-US" dirty="0">
                <a:latin typeface="Huawei Sans" panose="020C0503030203020204" pitchFamily="34" charset="0"/>
              </a:rPr>
              <a:t> ] [ </a:t>
            </a:r>
            <a:r>
              <a:rPr lang="en-US" b="1" dirty="0" err="1">
                <a:latin typeface="Huawei Sans" panose="020C0503030203020204" pitchFamily="34" charset="0"/>
              </a:rPr>
              <a:t>vpn</a:t>
            </a:r>
            <a:r>
              <a:rPr lang="en-US" b="1" dirty="0">
                <a:latin typeface="Huawei Sans" panose="020C0503030203020204" pitchFamily="34" charset="0"/>
              </a:rPr>
              <a:t>-instance</a:t>
            </a:r>
            <a:r>
              <a:rPr lang="en-US" dirty="0">
                <a:latin typeface="Huawei Sans" panose="020C0503030203020204" pitchFamily="34" charset="0"/>
              </a:rPr>
              <a:t> </a:t>
            </a:r>
            <a:r>
              <a:rPr lang="en-US" i="1" dirty="0" err="1">
                <a:latin typeface="Huawei Sans" panose="020C0503030203020204" pitchFamily="34" charset="0"/>
              </a:rPr>
              <a:t>vpn</a:t>
            </a:r>
            <a:r>
              <a:rPr lang="en-US" i="1" dirty="0">
                <a:latin typeface="Huawei Sans" panose="020C0503030203020204" pitchFamily="34" charset="0"/>
              </a:rPr>
              <a:t>-instance-name</a:t>
            </a:r>
            <a:r>
              <a:rPr lang="en-US" dirty="0">
                <a:latin typeface="Huawei Sans" panose="020C0503030203020204" pitchFamily="34" charset="0"/>
              </a:rPr>
              <a:t> ]</a:t>
            </a:r>
          </a:p>
          <a:p>
            <a:pPr lvl="1"/>
            <a:r>
              <a:rPr lang="en-US" i="1" dirty="0">
                <a:latin typeface="Huawei Sans" panose="020C0503030203020204" pitchFamily="34" charset="0"/>
              </a:rPr>
              <a:t>process-id</a:t>
            </a:r>
            <a:r>
              <a:rPr lang="en-US" dirty="0">
                <a:latin typeface="Huawei Sans" panose="020C0503030203020204" pitchFamily="34" charset="0"/>
              </a:rPr>
              <a:t>: specifies the ID of an IS-IS process. If no IS-IS process is specified, IS-IS process 1 is started. The value is an integer ranging from 1 to 65535. The default value is 1.</a:t>
            </a:r>
          </a:p>
          <a:p>
            <a:pPr lvl="1"/>
            <a:r>
              <a:rPr lang="en-US" b="1" dirty="0" err="1">
                <a:latin typeface="Huawei Sans" panose="020C0503030203020204" pitchFamily="34" charset="0"/>
              </a:rPr>
              <a:t>vpn</a:t>
            </a:r>
            <a:r>
              <a:rPr lang="en-US" b="1" dirty="0">
                <a:latin typeface="Huawei Sans" panose="020C0503030203020204" pitchFamily="34" charset="0"/>
              </a:rPr>
              <a:t>-instance </a:t>
            </a:r>
            <a:r>
              <a:rPr lang="en-US" i="1" dirty="0" err="1">
                <a:latin typeface="Huawei Sans" panose="020C0503030203020204" pitchFamily="34" charset="0"/>
              </a:rPr>
              <a:t>vpn</a:t>
            </a:r>
            <a:r>
              <a:rPr lang="en-US" i="1" dirty="0">
                <a:latin typeface="Huawei Sans" panose="020C0503030203020204" pitchFamily="34" charset="0"/>
              </a:rPr>
              <a:t>-instance-name</a:t>
            </a:r>
            <a:r>
              <a:rPr lang="en-US" dirty="0">
                <a:latin typeface="Huawei Sans" panose="020C0503030203020204" pitchFamily="34" charset="0"/>
              </a:rPr>
              <a:t>: specifies the name of a VPN instance. If this parameter is not specified, no VPN instance is associated with the IS-IS process. The value is a string of 1 to 31 case-sensitive characters. If spaces are used, the string must start and end with double quotation marks (").</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8311996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05095881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dirty="0">
                <a:latin typeface="Huawei Sans" panose="020C0503030203020204" pitchFamily="34" charset="0"/>
              </a:rPr>
              <a:t>The additional and normal system IDs must be unique throughout a routing domain.</a:t>
            </a:r>
          </a:p>
        </p:txBody>
      </p:sp>
    </p:spTree>
    <p:extLst>
      <p:ext uri="{BB962C8B-B14F-4D97-AF65-F5344CB8AC3E}">
        <p14:creationId xmlns:p14="http://schemas.microsoft.com/office/powerpoint/2010/main" val="202789525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a:lnSpc>
                <a:spcPct val="100000"/>
              </a:lnSpc>
              <a:spcAft>
                <a:spcPts val="300"/>
              </a:spcAft>
            </a:pPr>
            <a:r>
              <a:rPr lang="en-US" dirty="0">
                <a:latin typeface="Huawei Sans" panose="020C0503030203020204" pitchFamily="34" charset="0"/>
              </a:rPr>
              <a:t>Mode-1 implementation:</a:t>
            </a:r>
          </a:p>
          <a:p>
            <a:pPr lvl="1">
              <a:lnSpc>
                <a:spcPct val="100000"/>
              </a:lnSpc>
              <a:spcAft>
                <a:spcPts val="300"/>
              </a:spcAft>
            </a:pPr>
            <a:r>
              <a:rPr lang="en-US" dirty="0">
                <a:latin typeface="Huawei Sans" panose="020C0503030203020204" pitchFamily="34" charset="0"/>
              </a:rPr>
              <a:t>Virtual systems participate in SPF calculation. The LSPs advertised by the originating system contain information about links to each virtual system. Similarly, the LSPs advertised by each virtual system contain information about links to the originating system. In this way, virtual systems function like physical routers that connect to the originating system.</a:t>
            </a:r>
          </a:p>
          <a:p>
            <a:pPr lvl="1">
              <a:lnSpc>
                <a:spcPct val="100000"/>
              </a:lnSpc>
              <a:spcAft>
                <a:spcPts val="300"/>
              </a:spcAft>
            </a:pPr>
            <a:r>
              <a:rPr lang="en-US" dirty="0">
                <a:latin typeface="Huawei Sans" panose="020C0503030203020204" pitchFamily="34" charset="0"/>
              </a:rPr>
              <a:t>Mode-1 is a transitional mode used to support earlier versions that are incapable of LSP fragment extension. In these earlier versions, IS-IS cannot identify TLV 24. As a result, the LSPs sent by a virtual system must look like LSPs sent by an originating system.</a:t>
            </a:r>
          </a:p>
          <a:p>
            <a:pPr lvl="1">
              <a:lnSpc>
                <a:spcPct val="100000"/>
              </a:lnSpc>
              <a:spcAft>
                <a:spcPts val="300"/>
              </a:spcAft>
            </a:pPr>
            <a:r>
              <a:rPr lang="en-US" dirty="0">
                <a:latin typeface="Huawei Sans" panose="020C0503030203020204" pitchFamily="34" charset="0"/>
              </a:rPr>
              <a:t>Precautions:</a:t>
            </a:r>
          </a:p>
          <a:p>
            <a:pPr lvl="2">
              <a:lnSpc>
                <a:spcPct val="100000"/>
              </a:lnSpc>
              <a:spcAft>
                <a:spcPts val="300"/>
              </a:spcAft>
            </a:pPr>
            <a:r>
              <a:rPr lang="en-US" dirty="0">
                <a:latin typeface="Huawei Sans" panose="020C0503030203020204" pitchFamily="34" charset="0"/>
              </a:rPr>
              <a:t>The LSPs sent by a virtual system must contain the same area address and overload bit as those in LSPs sent by an originating system. Other TLVs must also be the same.</a:t>
            </a:r>
          </a:p>
          <a:p>
            <a:pPr lvl="2">
              <a:lnSpc>
                <a:spcPct val="100000"/>
              </a:lnSpc>
              <a:spcAft>
                <a:spcPts val="300"/>
              </a:spcAft>
            </a:pPr>
            <a:r>
              <a:rPr lang="en-US" dirty="0">
                <a:latin typeface="Huawei Sans" panose="020C0503030203020204" pitchFamily="34" charset="0"/>
              </a:rPr>
              <a:t>The neighbor of a virtual system must point to an originating system, and the metric is the maximum value minus 1. The neighbor of the originating system must point to the virtual system, and the metric must be 0. This ensures that the virtual system is the downstream node of the originating system when other routers calculate routes</a:t>
            </a:r>
            <a:r>
              <a:rPr lang="en-US" dirty="0" smtClean="0">
                <a:latin typeface="Huawei Sans" panose="020C0503030203020204" pitchFamily="34" charset="0"/>
              </a:rPr>
              <a:t>.</a:t>
            </a:r>
            <a:endParaRPr lang="en-US" dirty="0">
              <a:latin typeface="Huawei Sans" panose="020C0503030203020204" pitchFamily="34" charset="0"/>
            </a:endParaRPr>
          </a:p>
        </p:txBody>
      </p:sp>
    </p:spTree>
    <p:extLst>
      <p:ext uri="{BB962C8B-B14F-4D97-AF65-F5344CB8AC3E}">
        <p14:creationId xmlns:p14="http://schemas.microsoft.com/office/powerpoint/2010/main" val="93150319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a:lnSpc>
                <a:spcPct val="100000"/>
              </a:lnSpc>
              <a:spcAft>
                <a:spcPts val="300"/>
              </a:spcAft>
            </a:pPr>
            <a:r>
              <a:rPr lang="en-US" altLang="zh-CN" dirty="0" smtClean="0">
                <a:latin typeface="Huawei Sans" panose="020C0503030203020204" pitchFamily="34" charset="0"/>
              </a:rPr>
              <a:t>Mode-2 implementation:</a:t>
            </a:r>
          </a:p>
          <a:p>
            <a:pPr lvl="1">
              <a:lnSpc>
                <a:spcPct val="100000"/>
              </a:lnSpc>
              <a:spcAft>
                <a:spcPts val="300"/>
              </a:spcAft>
            </a:pPr>
            <a:r>
              <a:rPr lang="en-US" altLang="zh-CN" dirty="0" smtClean="0">
                <a:latin typeface="Huawei Sans" panose="020C0503030203020204" pitchFamily="34" charset="0"/>
              </a:rPr>
              <a:t>Virtual systems do not participate in SPF calculation. All the routers on the network know that the LSPs generated by the virtual systems actually belong to the originating system.</a:t>
            </a:r>
          </a:p>
          <a:p>
            <a:pPr lvl="1">
              <a:lnSpc>
                <a:spcPct val="100000"/>
              </a:lnSpc>
              <a:spcAft>
                <a:spcPts val="300"/>
              </a:spcAft>
            </a:pPr>
            <a:r>
              <a:rPr lang="en-US" altLang="zh-CN" dirty="0" smtClean="0">
                <a:latin typeface="Huawei Sans" panose="020C0503030203020204" pitchFamily="34" charset="0"/>
              </a:rPr>
              <a:t>IS-IS working in mode-2 can identify TLV 24, which is used as the basis for calculating an SPT and routes.</a:t>
            </a:r>
          </a:p>
          <a:p>
            <a:pPr lvl="0">
              <a:lnSpc>
                <a:spcPct val="100000"/>
              </a:lnSpc>
              <a:spcAft>
                <a:spcPts val="300"/>
              </a:spcAft>
            </a:pPr>
            <a:r>
              <a:rPr lang="en-US" altLang="zh-CN" dirty="0" smtClean="0">
                <a:latin typeface="Huawei Sans" panose="020C0503030203020204" pitchFamily="34" charset="0"/>
              </a:rPr>
              <a:t>Note: In both modes, the originating system and virtual systems must include TLV 24 in their LSPs whose LSP Number is 0 to indicate which is the originating system.</a:t>
            </a:r>
          </a:p>
          <a:p>
            <a:endParaRPr lang="zh-CN" altLang="en-US" dirty="0"/>
          </a:p>
        </p:txBody>
      </p:sp>
    </p:spTree>
    <p:extLst>
      <p:ext uri="{BB962C8B-B14F-4D97-AF65-F5344CB8AC3E}">
        <p14:creationId xmlns:p14="http://schemas.microsoft.com/office/powerpoint/2010/main" val="982173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lvl="0"/>
            <a:r>
              <a:rPr lang="en-US"/>
              <a:t>Note: On Huawei devices, OSPF PRC is enabled by default.</a:t>
            </a:r>
          </a:p>
        </p:txBody>
      </p:sp>
    </p:spTree>
    <p:extLst>
      <p:ext uri="{BB962C8B-B14F-4D97-AF65-F5344CB8AC3E}">
        <p14:creationId xmlns:p14="http://schemas.microsoft.com/office/powerpoint/2010/main" val="186247760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Command: </a:t>
            </a:r>
            <a:r>
              <a:rPr lang="en-US" sz="1100" dirty="0">
                <a:latin typeface="Huawei Sans" panose="020C0503030203020204" pitchFamily="34" charset="0"/>
                <a:cs typeface="Courier New" panose="02070309020205020404" pitchFamily="49" charset="0"/>
              </a:rPr>
              <a:t>[Huawei-isis-1] </a:t>
            </a:r>
            <a:r>
              <a:rPr lang="en-US" sz="1100" b="1" dirty="0" err="1">
                <a:latin typeface="Huawei Sans" panose="020C0503030203020204" pitchFamily="34" charset="0"/>
              </a:rPr>
              <a:t>lsp</a:t>
            </a:r>
            <a:r>
              <a:rPr lang="en-US" sz="1100" b="1" dirty="0">
                <a:latin typeface="Huawei Sans" panose="020C0503030203020204" pitchFamily="34" charset="0"/>
              </a:rPr>
              <a:t>-fragments-extend</a:t>
            </a:r>
            <a:r>
              <a:rPr lang="en-US" sz="1100" dirty="0">
                <a:latin typeface="Huawei Sans" panose="020C0503030203020204" pitchFamily="34" charset="0"/>
              </a:rPr>
              <a:t> [ [ </a:t>
            </a:r>
            <a:r>
              <a:rPr lang="en-US" sz="1100" b="1" dirty="0">
                <a:latin typeface="Huawei Sans" panose="020C0503030203020204" pitchFamily="34" charset="0"/>
              </a:rPr>
              <a:t>level-1</a:t>
            </a:r>
            <a:r>
              <a:rPr lang="en-US" sz="1100" dirty="0">
                <a:latin typeface="Huawei Sans" panose="020C0503030203020204" pitchFamily="34" charset="0"/>
              </a:rPr>
              <a:t> | </a:t>
            </a:r>
            <a:r>
              <a:rPr lang="en-US" sz="1100" b="1" dirty="0">
                <a:latin typeface="Huawei Sans" panose="020C0503030203020204" pitchFamily="34" charset="0"/>
              </a:rPr>
              <a:t>level-2</a:t>
            </a:r>
            <a:r>
              <a:rPr lang="en-US" sz="1100" dirty="0">
                <a:latin typeface="Huawei Sans" panose="020C0503030203020204" pitchFamily="34" charset="0"/>
              </a:rPr>
              <a:t> | </a:t>
            </a:r>
            <a:r>
              <a:rPr lang="en-US" sz="1100" b="1" dirty="0">
                <a:latin typeface="Huawei Sans" panose="020C0503030203020204" pitchFamily="34" charset="0"/>
              </a:rPr>
              <a:t>level-1-2</a:t>
            </a:r>
            <a:r>
              <a:rPr lang="en-US" sz="1100" dirty="0">
                <a:latin typeface="Huawei Sans" panose="020C0503030203020204" pitchFamily="34" charset="0"/>
              </a:rPr>
              <a:t> ] | [ </a:t>
            </a:r>
            <a:r>
              <a:rPr lang="en-US" sz="1100" b="1" dirty="0">
                <a:latin typeface="Huawei Sans" panose="020C0503030203020204" pitchFamily="34" charset="0"/>
              </a:rPr>
              <a:t>mode-1</a:t>
            </a:r>
            <a:r>
              <a:rPr lang="en-US" sz="1100" dirty="0">
                <a:latin typeface="Huawei Sans" panose="020C0503030203020204" pitchFamily="34" charset="0"/>
              </a:rPr>
              <a:t> | </a:t>
            </a:r>
            <a:r>
              <a:rPr lang="en-US" sz="1100" b="1" dirty="0">
                <a:latin typeface="Huawei Sans" panose="020C0503030203020204" pitchFamily="34" charset="0"/>
              </a:rPr>
              <a:t>mode-2</a:t>
            </a:r>
            <a:r>
              <a:rPr lang="en-US" sz="1100" dirty="0">
                <a:latin typeface="Huawei Sans" panose="020C0503030203020204" pitchFamily="34" charset="0"/>
              </a:rPr>
              <a:t> ] ] </a:t>
            </a:r>
          </a:p>
          <a:p>
            <a:pPr lvl="1"/>
            <a:r>
              <a:rPr lang="en-US" b="1" dirty="0">
                <a:latin typeface="Huawei Sans" panose="020C0503030203020204" pitchFamily="34" charset="0"/>
              </a:rPr>
              <a:t>level-1</a:t>
            </a:r>
            <a:r>
              <a:rPr lang="en-US" dirty="0">
                <a:latin typeface="Huawei Sans" panose="020C0503030203020204" pitchFamily="34" charset="0"/>
              </a:rPr>
              <a:t>: enables LSP fragment extension in Level-1.</a:t>
            </a:r>
          </a:p>
          <a:p>
            <a:pPr lvl="1"/>
            <a:r>
              <a:rPr lang="en-US" b="1" dirty="0">
                <a:latin typeface="Huawei Sans" panose="020C0503030203020204" pitchFamily="34" charset="0"/>
              </a:rPr>
              <a:t>level-2</a:t>
            </a:r>
            <a:r>
              <a:rPr lang="en-US" dirty="0">
                <a:latin typeface="Huawei Sans" panose="020C0503030203020204" pitchFamily="34" charset="0"/>
              </a:rPr>
              <a:t>: enables LSP fragment extension in Level-2.</a:t>
            </a:r>
          </a:p>
          <a:p>
            <a:pPr lvl="1"/>
            <a:r>
              <a:rPr lang="en-US" b="1" dirty="0">
                <a:latin typeface="Huawei Sans" panose="020C0503030203020204" pitchFamily="34" charset="0"/>
              </a:rPr>
              <a:t>level-1-2</a:t>
            </a:r>
            <a:r>
              <a:rPr lang="en-US" dirty="0">
                <a:latin typeface="Huawei Sans" panose="020C0503030203020204" pitchFamily="34" charset="0"/>
              </a:rPr>
              <a:t>: enables LSP fragment extension in Level-1-2.</a:t>
            </a:r>
          </a:p>
          <a:p>
            <a:pPr lvl="1"/>
            <a:r>
              <a:rPr lang="en-US" b="1" dirty="0">
                <a:latin typeface="Huawei Sans" panose="020C0503030203020204" pitchFamily="34" charset="0"/>
              </a:rPr>
              <a:t>mode-1</a:t>
            </a:r>
            <a:r>
              <a:rPr lang="en-US" dirty="0">
                <a:latin typeface="Huawei Sans" panose="020C0503030203020204" pitchFamily="34" charset="0"/>
              </a:rPr>
              <a:t>: allows routers to be compatible with other routers running earlier versions that are incapable of LSP fragment extension.</a:t>
            </a:r>
          </a:p>
          <a:p>
            <a:pPr lvl="1"/>
            <a:r>
              <a:rPr lang="en-US" b="1" dirty="0">
                <a:latin typeface="Huawei Sans" panose="020C0503030203020204" pitchFamily="34" charset="0"/>
              </a:rPr>
              <a:t>mode-2</a:t>
            </a:r>
            <a:r>
              <a:rPr lang="en-US" dirty="0">
                <a:latin typeface="Huawei Sans" panose="020C0503030203020204" pitchFamily="34" charset="0"/>
              </a:rPr>
              <a:t>: requires all routers to support LSP fragment extension.</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dirty="0">
                <a:latin typeface="Huawei Sans" panose="020C0503030203020204" pitchFamily="34" charset="0"/>
              </a:rPr>
              <a:t>Command: </a:t>
            </a:r>
            <a:r>
              <a:rPr lang="en-US" sz="1100" dirty="0">
                <a:latin typeface="Huawei Sans" panose="020C0503030203020204" pitchFamily="34" charset="0"/>
                <a:cs typeface="Courier New" panose="02070309020205020404" pitchFamily="49" charset="0"/>
              </a:rPr>
              <a:t>[Huawei-isis-1] </a:t>
            </a:r>
            <a:r>
              <a:rPr lang="en-US" sz="1100" b="1" dirty="0">
                <a:latin typeface="Huawei Sans" panose="020C0503030203020204" pitchFamily="34" charset="0"/>
              </a:rPr>
              <a:t>virtual-system</a:t>
            </a:r>
            <a:r>
              <a:rPr lang="en-US" sz="1100" dirty="0">
                <a:latin typeface="Huawei Sans" panose="020C0503030203020204" pitchFamily="34" charset="0"/>
              </a:rPr>
              <a:t> </a:t>
            </a:r>
            <a:r>
              <a:rPr lang="en-US" sz="1100" i="1" dirty="0">
                <a:latin typeface="Huawei Sans" panose="020C0503030203020204" pitchFamily="34" charset="0"/>
              </a:rPr>
              <a:t>virtual-system-id</a:t>
            </a:r>
            <a:r>
              <a:rPr lang="en-US" sz="1100" dirty="0">
                <a:latin typeface="Huawei Sans" panose="020C0503030203020204" pitchFamily="34" charset="0"/>
              </a:rPr>
              <a:t> </a:t>
            </a:r>
          </a:p>
          <a:p>
            <a:pPr lvl="1"/>
            <a:r>
              <a:rPr lang="en-US" i="1" dirty="0">
                <a:latin typeface="Huawei Sans" panose="020C0503030203020204" pitchFamily="34" charset="0"/>
              </a:rPr>
              <a:t>virtual-system-id</a:t>
            </a:r>
            <a:r>
              <a:rPr lang="en-US" dirty="0">
                <a:latin typeface="Huawei Sans" panose="020C0503030203020204" pitchFamily="34" charset="0"/>
              </a:rPr>
              <a:t>: specifies a virtual system ID of an IS-IS process. The length is 6 bytes (48 bits), and the format is XXXX.XXXX.XXXX.</a:t>
            </a:r>
          </a:p>
        </p:txBody>
      </p:sp>
    </p:spTree>
    <p:extLst>
      <p:ext uri="{BB962C8B-B14F-4D97-AF65-F5344CB8AC3E}">
        <p14:creationId xmlns:p14="http://schemas.microsoft.com/office/powerpoint/2010/main" val="1171925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pPr marL="228600" lvl="0" indent="-228600">
              <a:buFont typeface="+mj-lt"/>
              <a:buAutoNum type="arabicPeriod"/>
            </a:pPr>
            <a:r>
              <a:rPr lang="en-US" dirty="0" smtClean="0">
                <a:latin typeface="Huawei Sans" panose="020C0503030203020204" pitchFamily="34" charset="0"/>
              </a:rPr>
              <a:t>CD</a:t>
            </a:r>
            <a:endParaRPr lang="en-US" dirty="0">
              <a:latin typeface="Huawei Sans" panose="020C0503030203020204" pitchFamily="34" charset="0"/>
            </a:endParaRPr>
          </a:p>
          <a:p>
            <a:pPr marL="228600" lvl="0" indent="-228600">
              <a:buFont typeface="+mj-lt"/>
              <a:buAutoNum type="arabicPeriod"/>
            </a:pPr>
            <a:r>
              <a:rPr lang="en-US" dirty="0">
                <a:latin typeface="Huawei Sans" panose="020C0503030203020204" pitchFamily="34" charset="0"/>
              </a:rPr>
              <a:t>B</a:t>
            </a:r>
          </a:p>
          <a:p>
            <a:pPr marL="228600" lvl="0" indent="-228600">
              <a:buFont typeface="+mj-lt"/>
              <a:buAutoNum type="arabicPeriod"/>
            </a:pPr>
            <a:r>
              <a:rPr lang="en-US" dirty="0">
                <a:latin typeface="Huawei Sans" panose="020C0503030203020204" pitchFamily="34" charset="0"/>
              </a:rPr>
              <a:t>A</a:t>
            </a:r>
          </a:p>
        </p:txBody>
      </p:sp>
    </p:spTree>
    <p:extLst>
      <p:ext uri="{BB962C8B-B14F-4D97-AF65-F5344CB8AC3E}">
        <p14:creationId xmlns:p14="http://schemas.microsoft.com/office/powerpoint/2010/main" val="190858926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07265938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550214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r>
              <a:rPr lang="en-US"/>
              <a:t>If the interval for triggering route calculation is long, the network convergence speed is affected.</a:t>
            </a:r>
          </a:p>
          <a:p>
            <a:pPr marL="180000" marR="0" lvl="0" indent="-180000" algn="l" defTabSz="1219304" rtl="0" eaLnBrk="1" fontAlgn="auto" latinLnBrk="0" hangingPunct="1">
              <a:lnSpc>
                <a:spcPct val="125000"/>
              </a:lnSpc>
              <a:spcBef>
                <a:spcPts val="0"/>
              </a:spcBef>
              <a:spcAft>
                <a:spcPts val="600"/>
              </a:spcAft>
              <a:buClrTx/>
              <a:buSzTx/>
              <a:buFont typeface="Huawei Sans" panose="020C0503030203020204" pitchFamily="34" charset="0"/>
              <a:buChar char="•"/>
              <a:tabLst/>
              <a:defRPr/>
            </a:pPr>
            <a:r>
              <a:rPr lang="en-US"/>
              <a:t>The first timeout period of the intelligent timer is fixed. Before the intelligent timer expires, if an event that triggers the timer occurs, the next timeout period of the intelligent timer becomes longer.</a:t>
            </a:r>
          </a:p>
          <a:p>
            <a:endParaRPr lang="zh-CN" altLang="en-US" dirty="0" smtClean="0"/>
          </a:p>
        </p:txBody>
      </p:sp>
    </p:spTree>
    <p:extLst>
      <p:ext uri="{BB962C8B-B14F-4D97-AF65-F5344CB8AC3E}">
        <p14:creationId xmlns:p14="http://schemas.microsoft.com/office/powerpoint/2010/main" val="351420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180000" marR="0" lvl="0" indent="-180000" algn="l" defTabSz="1219304" rtl="0" eaLnBrk="1" fontAlgn="base" latinLnBrk="0" hangingPunct="1">
              <a:lnSpc>
                <a:spcPct val="125000"/>
              </a:lnSpc>
              <a:spcBef>
                <a:spcPts val="0"/>
              </a:spcBef>
              <a:spcAft>
                <a:spcPts val="600"/>
              </a:spcAft>
              <a:buClrTx/>
              <a:buSzTx/>
              <a:buFont typeface="Huawei Sans" panose="020C0503030203020204" pitchFamily="34" charset="0"/>
              <a:buChar char="•"/>
              <a:tabLst/>
              <a:defRPr/>
            </a:pPr>
            <a:r>
              <a:rPr lang="en-US" dirty="0"/>
              <a:t>Command: </a:t>
            </a:r>
            <a:r>
              <a:rPr lang="en-US" dirty="0">
                <a:cs typeface="Courier New" panose="02070309020205020404" pitchFamily="49" charset="0"/>
              </a:rPr>
              <a:t>[Huawei-</a:t>
            </a:r>
            <a:r>
              <a:rPr lang="en-US" dirty="0" err="1">
                <a:cs typeface="Courier New" panose="02070309020205020404" pitchFamily="49" charset="0"/>
              </a:rPr>
              <a:t>ospf</a:t>
            </a:r>
            <a:r>
              <a:rPr lang="en-US" dirty="0">
                <a:cs typeface="Courier New" panose="02070309020205020404" pitchFamily="49" charset="0"/>
              </a:rPr>
              <a:t>] </a:t>
            </a:r>
            <a:r>
              <a:rPr lang="en-US" b="1" dirty="0" err="1"/>
              <a:t>lsa</a:t>
            </a:r>
            <a:r>
              <a:rPr lang="en-US" b="1" dirty="0"/>
              <a:t>-originate-interval</a:t>
            </a:r>
            <a:r>
              <a:rPr lang="en-US" dirty="0"/>
              <a:t> { </a:t>
            </a:r>
            <a:r>
              <a:rPr lang="en-US" b="1" dirty="0"/>
              <a:t>0</a:t>
            </a:r>
            <a:r>
              <a:rPr lang="en-US" dirty="0"/>
              <a:t> | { </a:t>
            </a:r>
            <a:r>
              <a:rPr lang="en-US" b="1" dirty="0"/>
              <a:t>intelligent-timer</a:t>
            </a:r>
            <a:r>
              <a:rPr lang="en-US" dirty="0"/>
              <a:t> </a:t>
            </a:r>
            <a:r>
              <a:rPr lang="en-US" i="1" dirty="0"/>
              <a:t>max-interval</a:t>
            </a:r>
            <a:r>
              <a:rPr lang="en-US" dirty="0"/>
              <a:t> </a:t>
            </a:r>
            <a:r>
              <a:rPr lang="en-US" i="1" dirty="0"/>
              <a:t>start-interval</a:t>
            </a:r>
            <a:r>
              <a:rPr lang="en-US" dirty="0"/>
              <a:t> </a:t>
            </a:r>
            <a:r>
              <a:rPr lang="en-US" i="1" dirty="0"/>
              <a:t>hold-interval</a:t>
            </a:r>
            <a:r>
              <a:rPr lang="en-US" dirty="0"/>
              <a:t> | </a:t>
            </a:r>
            <a:r>
              <a:rPr lang="en-US" b="1" dirty="0"/>
              <a:t>other-type</a:t>
            </a:r>
            <a:r>
              <a:rPr lang="en-US" dirty="0"/>
              <a:t> </a:t>
            </a:r>
            <a:r>
              <a:rPr lang="en-US" i="1" dirty="0"/>
              <a:t>interval</a:t>
            </a:r>
            <a:r>
              <a:rPr lang="en-US" dirty="0"/>
              <a:t> } }</a:t>
            </a:r>
          </a:p>
          <a:p>
            <a:pPr lvl="1"/>
            <a:r>
              <a:rPr lang="en-US" b="1" i="0" dirty="0"/>
              <a:t>0</a:t>
            </a:r>
            <a:r>
              <a:rPr lang="en-US" i="0" dirty="0"/>
              <a:t>: sets the interval for updating LSAs to </a:t>
            </a:r>
            <a:r>
              <a:rPr lang="en-US" i="0" dirty="0" smtClean="0"/>
              <a:t>0s</a:t>
            </a:r>
            <a:r>
              <a:rPr lang="en-US" i="0" dirty="0"/>
              <a:t>, that is, cancels the interval of 5s for updating LSAs.</a:t>
            </a:r>
          </a:p>
          <a:p>
            <a:pPr lvl="1"/>
            <a:r>
              <a:rPr lang="en-US" b="1" i="0" dirty="0"/>
              <a:t>intelligent-timer</a:t>
            </a:r>
            <a:r>
              <a:rPr lang="en-US" i="0" dirty="0"/>
              <a:t>: uses the intelligent timer to set the update interval for router-LSAs and network-LSAs.</a:t>
            </a:r>
          </a:p>
          <a:p>
            <a:pPr lvl="1"/>
            <a:r>
              <a:rPr lang="en-US" b="0" i="1" dirty="0"/>
              <a:t>max-interval</a:t>
            </a:r>
            <a:r>
              <a:rPr lang="en-US" b="0" dirty="0"/>
              <a:t>: specifies the maximum interval for updating OSPF LSAs. </a:t>
            </a:r>
            <a:r>
              <a:rPr lang="en-US" b="0" i="0" dirty="0"/>
              <a:t>The value is an integer ranging from 1 to 120000, in milliseconds. The default value is 5000.</a:t>
            </a:r>
          </a:p>
          <a:p>
            <a:pPr lvl="1"/>
            <a:r>
              <a:rPr lang="en-US" b="0" i="1" dirty="0"/>
              <a:t>start-interval</a:t>
            </a:r>
            <a:r>
              <a:rPr lang="en-US" b="0" dirty="0"/>
              <a:t>: specifies the initial interval for updating OSPF LSAs. </a:t>
            </a:r>
            <a:r>
              <a:rPr lang="en-US" b="0" i="0" dirty="0"/>
              <a:t>The value is an integer ranging from 0 to 60000, in milliseconds. The default value is 500.</a:t>
            </a:r>
          </a:p>
          <a:p>
            <a:pPr lvl="1"/>
            <a:r>
              <a:rPr lang="en-US" b="0" i="1" dirty="0"/>
              <a:t>hold-interval</a:t>
            </a:r>
            <a:r>
              <a:rPr lang="en-US" b="0" dirty="0"/>
              <a:t>: specifies the hold interval for updating OSPF LSAs. </a:t>
            </a:r>
            <a:r>
              <a:rPr lang="en-US" b="0" i="0" dirty="0"/>
              <a:t>The value is an integer ranging from 1 to 60000, in milliseconds. The default value is 1000.</a:t>
            </a:r>
          </a:p>
          <a:p>
            <a:pPr lvl="1"/>
            <a:r>
              <a:rPr lang="en-US" b="1" i="0" dirty="0"/>
              <a:t>other-type</a:t>
            </a:r>
            <a:r>
              <a:rPr lang="en-US" i="0" dirty="0"/>
              <a:t>: sets an update interval for OSPF LSAs except router-LSAs and network-LSAs.</a:t>
            </a:r>
          </a:p>
          <a:p>
            <a:pPr lvl="1"/>
            <a:r>
              <a:rPr lang="en-US" b="0" i="1" dirty="0"/>
              <a:t>interval</a:t>
            </a:r>
            <a:r>
              <a:rPr lang="en-US" b="0" dirty="0"/>
              <a:t>: specifies the interval for updating LSAs. </a:t>
            </a:r>
            <a:r>
              <a:rPr lang="en-US" b="0" i="0" dirty="0"/>
              <a:t>The value is an integer ranging from 0 to 10, in seconds. The default value is 5.</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404112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defTabSz="1001624" eaLnBrk="0" fontAlgn="ctr" hangingPunct="0">
              <a:spcBef>
                <a:spcPct val="0"/>
              </a:spcBef>
              <a:spcAft>
                <a:spcPct val="0"/>
              </a:spcAft>
              <a:defRPr/>
            </a:pPr>
            <a:r>
              <a:rPr lang="en-US" altLang="zh-CN" sz="3500" b="1" dirty="0" smtClean="0">
                <a:solidFill>
                  <a:prstClr val="black">
                    <a:lumMod val="75000"/>
                    <a:lumOff val="25000"/>
                  </a:prstClr>
                </a:solidFill>
              </a:rPr>
              <a:t>Revision Record</a:t>
            </a:r>
            <a:endParaRPr lang="zh-CN" altLang="en-US" sz="3500" b="1" dirty="0" smtClean="0">
              <a:solidFill>
                <a:prstClr val="black">
                  <a:lumMod val="75000"/>
                  <a:lumOff val="25000"/>
                </a:prstClr>
              </a:solidFill>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dirty="0" smtClean="0">
                <a:solidFill>
                  <a:srgbClr val="4D4D4D"/>
                </a:solidFill>
              </a:rPr>
              <a:t>Do Not Print this Page</a:t>
            </a:r>
            <a:endParaRPr lang="zh-CN" altLang="en-US" sz="2800" dirty="0">
              <a:solidFill>
                <a:srgbClr val="4D4D4D"/>
              </a:solidFill>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9006056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Quiz</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Tree>
    <p:extLst>
      <p:ext uri="{BB962C8B-B14F-4D97-AF65-F5344CB8AC3E}">
        <p14:creationId xmlns:p14="http://schemas.microsoft.com/office/powerpoint/2010/main" val="85111284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Section Summary</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401033767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cs typeface="Huawei Sans" panose="020C0503030203020204" pitchFamily="34" charset="0"/>
              </a:rPr>
              <a:t>Summary</a:t>
            </a:r>
            <a:endParaRPr lang="en-US" altLang="zh-CN" sz="3500" b="1" dirty="0">
              <a:solidFill>
                <a:prstClr val="black">
                  <a:lumMod val="75000"/>
                  <a:lumOff val="25000"/>
                </a:prstClr>
              </a:solidFill>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42426949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cs typeface="Huawei Sans" panose="020C0503030203020204" pitchFamily="34" charset="0"/>
              </a:rPr>
              <a:t>More Information</a:t>
            </a:r>
            <a:endParaRPr lang="en-US" altLang="zh-CN" sz="3500" b="1" dirty="0">
              <a:solidFill>
                <a:prstClr val="black">
                  <a:lumMod val="75000"/>
                  <a:lumOff val="25000"/>
                </a:prstClr>
              </a:solidFill>
              <a:cs typeface="Huawei Sans" panose="020C0503030203020204" pitchFamily="34" charset="0"/>
            </a:endParaRP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49451956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spcBef>
                <a:spcPct val="0"/>
              </a:spcBef>
              <a:spcAft>
                <a:spcPct val="0"/>
              </a:spcAft>
            </a:pPr>
            <a:r>
              <a:rPr lang="en-US" altLang="zh-CN" sz="3500" b="1" dirty="0" smtClean="0">
                <a:solidFill>
                  <a:prstClr val="black">
                    <a:lumMod val="75000"/>
                    <a:lumOff val="25000"/>
                  </a:prstClr>
                </a:solidFill>
                <a:cs typeface="Huawei Sans" panose="020C0503030203020204" pitchFamily="34" charset="0"/>
              </a:rPr>
              <a:t>Recommendations</a:t>
            </a:r>
            <a:endParaRPr lang="en-US" altLang="zh-CN" sz="3500" b="1" dirty="0">
              <a:solidFill>
                <a:prstClr val="black">
                  <a:lumMod val="75000"/>
                  <a:lumOff val="25000"/>
                </a:prstClr>
              </a:solidFill>
              <a:cs typeface="Huawei Sans" panose="020C0503030203020204" pitchFamily="34" charset="0"/>
            </a:endParaRP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400964647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defTabSz="914034" fontAlgn="ctr">
              <a:spcBef>
                <a:spcPct val="0"/>
              </a:spcBef>
              <a:spcAft>
                <a:spcPct val="0"/>
              </a:spcAft>
            </a:pPr>
            <a:endParaRPr lang="zh-CN" altLang="en-US" sz="1000">
              <a:solidFill>
                <a:prstClr val="black"/>
              </a:solidFill>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dirty="0" smtClean="0">
                  <a:ln w="0"/>
                  <a:solidFill>
                    <a:prstClr val="white"/>
                  </a:solidFill>
                  <a:effectLst>
                    <a:outerShdw blurRad="38100" dist="19050" dir="2700000" algn="tl" rotWithShape="0">
                      <a:prstClr val="black">
                        <a:alpha val="40000"/>
                      </a:prstClr>
                    </a:outerShdw>
                  </a:effectLst>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dirty="0" smtClean="0">
                  <a:ln w="0"/>
                  <a:solidFill>
                    <a:prstClr val="white"/>
                  </a:solidFill>
                  <a:effectLst>
                    <a:outerShdw blurRad="38100" dist="19050" dir="2700000" algn="tl" rotWithShape="0">
                      <a:prstClr val="black">
                        <a:alpha val="40000"/>
                      </a:prstClr>
                    </a:outerShdw>
                  </a:effectLst>
                </a:rPr>
                <a:t>www.huawei.com</a:t>
              </a:r>
              <a:endParaRPr lang="zh-CN" altLang="en-US" sz="3599" dirty="0">
                <a:ln w="0"/>
                <a:solidFill>
                  <a:prstClr val="white"/>
                </a:solidFill>
                <a:effectLst>
                  <a:outerShdw blurRad="38100" dist="19050" dir="2700000" algn="tl" rotWithShape="0">
                    <a:prstClr val="black">
                      <a:alpha val="40000"/>
                    </a:prstClr>
                  </a:outerShdw>
                </a:effectLst>
              </a:endParaRPr>
            </a:p>
          </p:txBody>
        </p:sp>
      </p:grpSp>
    </p:spTree>
    <p:extLst>
      <p:ext uri="{BB962C8B-B14F-4D97-AF65-F5344CB8AC3E}">
        <p14:creationId xmlns:p14="http://schemas.microsoft.com/office/powerpoint/2010/main" val="3681100204"/>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prstGeom prst="rect">
            <a:avLst/>
          </a:prstGeom>
          <a:noFill/>
          <a:ln w="9525">
            <a:noFill/>
            <a:miter lim="800000"/>
            <a:headEnd/>
            <a:tailEnd/>
          </a:ln>
        </p:spPr>
        <p:txBody>
          <a:bodyPr vert="horz" wrap="square" lIns="100800" tIns="50400" rIns="100800" bIns="50400" numCol="1" anchor="t" anchorCtr="0" compatLnSpc="1">
            <a:prstTxWarp prst="textNoShape">
              <a:avLst/>
            </a:prstTxWarp>
          </a:bodyPr>
          <a:lstStyle>
            <a:lvl1pP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30621107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cs typeface="Huawei Sans" panose="020C0503030203020204" pitchFamily="34" charset="0"/>
              </a:rPr>
              <a:t>Copyright © </a:t>
            </a:r>
            <a:r>
              <a:rPr lang="en-US" altLang="zh-CN" sz="1200" dirty="0" smtClean="0">
                <a:solidFill>
                  <a:prstClr val="black"/>
                </a:solidFill>
                <a:cs typeface="Huawei Sans" panose="020C0503030203020204" pitchFamily="34" charset="0"/>
              </a:rPr>
              <a:t>2020 </a:t>
            </a:r>
            <a:r>
              <a:rPr lang="en-US" altLang="zh-CN" sz="1200" dirty="0">
                <a:solidFill>
                  <a:prstClr val="black"/>
                </a:solidFill>
                <a:cs typeface="Huawei Sans" panose="020C0503030203020204" pitchFamily="34" charset="0"/>
              </a:rPr>
              <a:t>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63142567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Foreword</a:t>
            </a:r>
            <a:endParaRPr lang="zh-CN" altLang="en-US"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Tree>
    <p:extLst>
      <p:ext uri="{BB962C8B-B14F-4D97-AF65-F5344CB8AC3E}">
        <p14:creationId xmlns:p14="http://schemas.microsoft.com/office/powerpoint/2010/main" val="399000867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Objectives</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0258136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defTabSz="1001624" eaLnBrk="0" fontAlgn="ctr" hangingPunct="0"/>
            <a:r>
              <a:rPr lang="en-US" altLang="zh-CN" sz="3500" b="1" dirty="0" smtClean="0">
                <a:solidFill>
                  <a:prstClr val="black">
                    <a:lumMod val="75000"/>
                    <a:lumOff val="25000"/>
                  </a:prstClr>
                </a:solidFill>
                <a:cs typeface="Huawei Sans" panose="020C0503030203020204" pitchFamily="34" charset="0"/>
              </a:rPr>
              <a:t>Contents</a:t>
            </a:r>
            <a:endParaRPr lang="en-US" altLang="zh-CN" sz="3500" b="1" dirty="0">
              <a:solidFill>
                <a:prstClr val="black">
                  <a:lumMod val="75000"/>
                  <a:lumOff val="25000"/>
                </a:prstClr>
              </a:solidFill>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49099166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fontAlgn="ctr"/>
            <a:r>
              <a:rPr lang="en-US" altLang="zh-CN" dirty="0" smtClean="0">
                <a:solidFill>
                  <a:prstClr val="black">
                    <a:lumMod val="75000"/>
                    <a:lumOff val="25000"/>
                  </a:prstClr>
                </a:solidFill>
                <a:latin typeface="Huawei Sans" panose="020C0503030203020204" pitchFamily="34" charset="0"/>
                <a:cs typeface="Huawei Sans" panose="020C0503030203020204" pitchFamily="34" charset="0"/>
              </a:rPr>
              <a:t>Overview and Objectives</a:t>
            </a:r>
            <a:endParaRPr lang="en-US" altLang="zh-CN" dirty="0">
              <a:solidFill>
                <a:prstClr val="black">
                  <a:lumMod val="75000"/>
                  <a:lumOff val="25000"/>
                </a:prstClr>
              </a:solidFill>
              <a:latin typeface="Huawei Sans" panose="020C0503030203020204" pitchFamily="34" charset="0"/>
              <a:cs typeface="Huawei Sans" panose="020C0503030203020204" pitchFamily="34" charset="0"/>
            </a:endParaRP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Tree>
    <p:extLst>
      <p:ext uri="{BB962C8B-B14F-4D97-AF65-F5344CB8AC3E}">
        <p14:creationId xmlns:p14="http://schemas.microsoft.com/office/powerpoint/2010/main" val="284170243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19846486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prstClr val="black"/>
              </a:solidFill>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t" anchorCtr="0" compatLnSpc="1">
            <a:prstTxWarp prst="textNoShape">
              <a:avLst/>
            </a:prstTxWarp>
          </a:bodyPr>
          <a:lstStyle>
            <a:lvl1pPr fontAlgn="auto">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317785214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4" name="矩形 3">
              <a:extLst>
                <a:ext uri="{FF2B5EF4-FFF2-40B4-BE49-F238E27FC236}">
                  <a16:creationId xmlns:a16="http://schemas.microsoft.com/office/drawing/2014/main" xmlns=""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5" name="矩形 4">
              <a:extLst>
                <a:ext uri="{FF2B5EF4-FFF2-40B4-BE49-F238E27FC236}">
                  <a16:creationId xmlns:a16="http://schemas.microsoft.com/office/drawing/2014/main" xmlns=""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6" name="矩形 5">
              <a:extLst>
                <a:ext uri="{FF2B5EF4-FFF2-40B4-BE49-F238E27FC236}">
                  <a16:creationId xmlns:a16="http://schemas.microsoft.com/office/drawing/2014/main" xmlns=""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7" name="矩形 6">
              <a:extLst>
                <a:ext uri="{FF2B5EF4-FFF2-40B4-BE49-F238E27FC236}">
                  <a16:creationId xmlns:a16="http://schemas.microsoft.com/office/drawing/2014/main" xmlns=""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8" name="矩形 7">
              <a:extLst>
                <a:ext uri="{FF2B5EF4-FFF2-40B4-BE49-F238E27FC236}">
                  <a16:creationId xmlns:a16="http://schemas.microsoft.com/office/drawing/2014/main" xmlns=""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a:buFont typeface="+mj-lt"/>
                <a:buAutoNum type="arabicPeriod"/>
              </a:pPr>
              <a:endParaRPr lang="zh-CN" altLang="en-US" sz="900" dirty="0">
                <a:solidFill>
                  <a:prstClr val="black"/>
                </a:solidFill>
                <a:cs typeface="Huawei Sans" panose="020C0503030203020204" pitchFamily="34" charset="0"/>
              </a:endParaRPr>
            </a:p>
          </p:txBody>
        </p:sp>
        <p:sp>
          <p:nvSpPr>
            <p:cNvPr id="9" name="文本框 8">
              <a:extLst>
                <a:ext uri="{FF2B5EF4-FFF2-40B4-BE49-F238E27FC236}">
                  <a16:creationId xmlns:a16="http://schemas.microsoft.com/office/drawing/2014/main" xmlns=""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white"/>
                  </a:solidFill>
                </a:rPr>
                <a:t>华为红</a:t>
              </a:r>
            </a:p>
          </p:txBody>
        </p:sp>
        <p:sp>
          <p:nvSpPr>
            <p:cNvPr id="13" name="文本框 12">
              <a:extLst>
                <a:ext uri="{FF2B5EF4-FFF2-40B4-BE49-F238E27FC236}">
                  <a16:creationId xmlns:a16="http://schemas.microsoft.com/office/drawing/2014/main" xmlns=""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a:r>
                <a:rPr lang="zh-CN" altLang="en-US" sz="900" dirty="0">
                  <a:solidFill>
                    <a:prstClr val="black"/>
                  </a:solidFill>
                </a:rPr>
                <a:t>文字边框</a:t>
              </a:r>
            </a:p>
          </p:txBody>
        </p:sp>
      </p:grpSp>
    </p:spTree>
    <p:extLst>
      <p:ext uri="{BB962C8B-B14F-4D97-AF65-F5344CB8AC3E}">
        <p14:creationId xmlns:p14="http://schemas.microsoft.com/office/powerpoint/2010/main" val="290938587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a:t>
            </a:r>
            <a:r>
              <a:rPr lang="zh-CN" altLang="en-US" dirty="0" smtClean="0"/>
              <a:t>级</a:t>
            </a:r>
            <a:r>
              <a:rPr lang="en-US" altLang="zh-CN" dirty="0" smtClean="0"/>
              <a:t>0</a:t>
            </a:r>
            <a:endParaRPr lang="zh-CN" altLang="en-US" dirty="0"/>
          </a:p>
        </p:txBody>
      </p:sp>
      <p:pic>
        <p:nvPicPr>
          <p:cNvPr id="24" name="图片 23"/>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cs typeface="Huawei Sans" panose="020C0503030203020204" pitchFamily="34" charset="0"/>
              </a:rPr>
              <a:t>Page </a:t>
            </a:r>
            <a:fld id="{2F2CF7F5-F178-4429-B6CA-28062DF31937}" type="slidenum">
              <a:rPr lang="en-US" altLang="zh-CN" sz="1200" smtClean="0">
                <a:solidFill>
                  <a:prstClr val="black"/>
                </a:solidFill>
                <a:cs typeface="Huawei Sans" panose="020C0503030203020204" pitchFamily="34" charset="0"/>
              </a:rPr>
              <a:pPr defTabSz="801668" eaLnBrk="0" fontAlgn="base" hangingPunct="0">
                <a:defRPr/>
              </a:pPr>
              <a:t>‹#›</a:t>
            </a:fld>
            <a:endParaRPr lang="en-US" altLang="zh-CN" sz="1200" dirty="0">
              <a:solidFill>
                <a:prstClr val="black"/>
              </a:solidFill>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solidFill>
                  <a:prstClr val="black"/>
                </a:solidFill>
                <a:cs typeface="Huawei Sans" panose="020C0503030203020204" pitchFamily="34" charset="0"/>
              </a:rPr>
              <a:t>Copyright © </a:t>
            </a:r>
            <a:r>
              <a:rPr lang="en-US" altLang="zh-CN" sz="1200" dirty="0" smtClean="0">
                <a:solidFill>
                  <a:prstClr val="black"/>
                </a:solidFill>
                <a:cs typeface="Huawei Sans" panose="020C0503030203020204" pitchFamily="34" charset="0"/>
              </a:rPr>
              <a:t>2020 </a:t>
            </a:r>
            <a:r>
              <a:rPr lang="en-US" altLang="zh-CN" sz="1200" dirty="0">
                <a:solidFill>
                  <a:prstClr val="black"/>
                </a:solidFill>
                <a:cs typeface="Huawei Sans" panose="020C0503030203020204" pitchFamily="34" charset="0"/>
              </a:rPr>
              <a:t>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xmlns=""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xmlns=""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xmlns=""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xmlns=""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indent="-342763" algn="ctr" defTabSz="914400">
                <a:buFont typeface="+mj-lt"/>
                <a:buAutoNum type="arabicPeriod"/>
                <a:defRPr/>
              </a:pPr>
              <a:endParaRPr lang="zh-CN" altLang="en-US" sz="900" kern="0" smtClean="0">
                <a:solidFill>
                  <a:prstClr val="black"/>
                </a:solidFill>
                <a:cs typeface="Courier New" panose="02070309020205020404" pitchFamily="49" charset="0"/>
              </a:endParaRPr>
            </a:p>
          </p:txBody>
        </p:sp>
        <p:sp>
          <p:nvSpPr>
            <p:cNvPr id="59" name="矩形 58">
              <a:extLst>
                <a:ext uri="{FF2B5EF4-FFF2-40B4-BE49-F238E27FC236}">
                  <a16:creationId xmlns:a16="http://schemas.microsoft.com/office/drawing/2014/main" xmlns=""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xmlns=""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rPr>
                <a:t>表格表头</a:t>
              </a:r>
            </a:p>
          </p:txBody>
        </p:sp>
        <p:sp>
          <p:nvSpPr>
            <p:cNvPr id="61" name="文本框 60">
              <a:extLst>
                <a:ext uri="{FF2B5EF4-FFF2-40B4-BE49-F238E27FC236}">
                  <a16:creationId xmlns:a16="http://schemas.microsoft.com/office/drawing/2014/main" xmlns=""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rPr>
                <a:t>表格</a:t>
              </a:r>
              <a:r>
                <a:rPr lang="en-US" altLang="zh-CN" sz="900" kern="0" dirty="0" smtClean="0">
                  <a:solidFill>
                    <a:prstClr val="black"/>
                  </a:solidFill>
                </a:rPr>
                <a:t>/</a:t>
              </a:r>
              <a:r>
                <a:rPr lang="zh-CN" altLang="en-US" sz="900" kern="0" dirty="0" smtClean="0">
                  <a:solidFill>
                    <a:prstClr val="black"/>
                  </a:solidFill>
                </a:rPr>
                <a:t>文字边框</a:t>
              </a:r>
            </a:p>
          </p:txBody>
        </p:sp>
        <p:sp>
          <p:nvSpPr>
            <p:cNvPr id="62" name="文本框 61">
              <a:extLst>
                <a:ext uri="{FF2B5EF4-FFF2-40B4-BE49-F238E27FC236}">
                  <a16:creationId xmlns:a16="http://schemas.microsoft.com/office/drawing/2014/main" xmlns=""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rPr>
                <a:t>导航灰底</a:t>
              </a:r>
            </a:p>
          </p:txBody>
        </p:sp>
        <p:sp>
          <p:nvSpPr>
            <p:cNvPr id="63" name="文本框 62">
              <a:extLst>
                <a:ext uri="{FF2B5EF4-FFF2-40B4-BE49-F238E27FC236}">
                  <a16:creationId xmlns:a16="http://schemas.microsoft.com/office/drawing/2014/main" xmlns=""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rPr>
                <a:t>红</a:t>
              </a:r>
            </a:p>
          </p:txBody>
        </p:sp>
        <p:sp>
          <p:nvSpPr>
            <p:cNvPr id="64" name="文本框 63">
              <a:extLst>
                <a:ext uri="{FF2B5EF4-FFF2-40B4-BE49-F238E27FC236}">
                  <a16:creationId xmlns:a16="http://schemas.microsoft.com/office/drawing/2014/main" xmlns=""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rPr>
                <a:t>表格</a:t>
              </a:r>
              <a:r>
                <a:rPr lang="en-US" altLang="zh-CN" sz="900" kern="0" dirty="0" smtClean="0">
                  <a:solidFill>
                    <a:prstClr val="black"/>
                  </a:solidFill>
                </a:rPr>
                <a:t>/</a:t>
              </a:r>
              <a:r>
                <a:rPr lang="zh-CN" altLang="en-US" sz="900" kern="0" dirty="0" smtClean="0">
                  <a:solidFill>
                    <a:prstClr val="black"/>
                  </a:solidFill>
                </a:rPr>
                <a:t>文字底色</a:t>
              </a:r>
            </a:p>
          </p:txBody>
        </p:sp>
        <p:sp>
          <p:nvSpPr>
            <p:cNvPr id="65" name="矩形 64">
              <a:extLst>
                <a:ext uri="{FF2B5EF4-FFF2-40B4-BE49-F238E27FC236}">
                  <a16:creationId xmlns:a16="http://schemas.microsoft.com/office/drawing/2014/main" xmlns=""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xmlns=""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xmlns=""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black"/>
                  </a:solidFill>
                </a:rPr>
                <a:t>备用</a:t>
              </a:r>
            </a:p>
          </p:txBody>
        </p:sp>
        <p:sp>
          <p:nvSpPr>
            <p:cNvPr id="68" name="矩形 67">
              <a:extLst>
                <a:ext uri="{FF2B5EF4-FFF2-40B4-BE49-F238E27FC236}">
                  <a16:creationId xmlns:a16="http://schemas.microsoft.com/office/drawing/2014/main" xmlns=""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indent="-342763" algn="ctr" defTabSz="914400">
                <a:buFont typeface="+mj-lt"/>
                <a:buAutoNum type="arabicPeriod"/>
                <a:defRPr/>
              </a:pPr>
              <a:endParaRPr lang="zh-CN" altLang="en-US" sz="900" kern="0" smtClean="0">
                <a:solidFill>
                  <a:prstClr val="black"/>
                </a:solidFill>
                <a:cs typeface="Courier New" panose="02070309020205020404" pitchFamily="49" charset="0"/>
              </a:endParaRPr>
            </a:p>
          </p:txBody>
        </p:sp>
        <p:sp>
          <p:nvSpPr>
            <p:cNvPr id="69" name="文本框 68">
              <a:extLst>
                <a:ext uri="{FF2B5EF4-FFF2-40B4-BE49-F238E27FC236}">
                  <a16:creationId xmlns:a16="http://schemas.microsoft.com/office/drawing/2014/main" xmlns=""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defTabSz="914400">
                <a:defRPr/>
              </a:pPr>
              <a:r>
                <a:rPr lang="zh-CN" altLang="en-US" sz="900" kern="0" dirty="0" smtClean="0">
                  <a:solidFill>
                    <a:prstClr val="white"/>
                  </a:solidFill>
                </a:rPr>
                <a:t>绿</a:t>
              </a:r>
            </a:p>
          </p:txBody>
        </p:sp>
      </p:grpSp>
    </p:spTree>
    <p:extLst>
      <p:ext uri="{BB962C8B-B14F-4D97-AF65-F5344CB8AC3E}">
        <p14:creationId xmlns:p14="http://schemas.microsoft.com/office/powerpoint/2010/main" val="1016782838"/>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 id="2147483954" r:id="rId12"/>
    <p:sldLayoutId id="2147483955" r:id="rId13"/>
    <p:sldLayoutId id="2147483956" r:id="rId14"/>
    <p:sldLayoutId id="2147483957" r:id="rId15"/>
    <p:sldLayoutId id="2147483958" r:id="rId16"/>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pos="279">
          <p15:clr>
            <a:srgbClr val="F26B43"/>
          </p15:clr>
        </p15:guide>
        <p15:guide id="4294967295" pos="7401">
          <p15:clr>
            <a:srgbClr val="F26B43"/>
          </p15:clr>
        </p15:guide>
        <p15:guide id="4294967295" orient="horz" pos="2341">
          <p15:clr>
            <a:srgbClr val="F26B43"/>
          </p15:clr>
        </p15:guide>
        <p15:guide id="4294967295" orient="horz" pos="4020">
          <p15:clr>
            <a:srgbClr val="F26B43"/>
          </p15:clr>
        </p15:guide>
        <p15:guide id="4294967295" orient="horz" pos="777">
          <p15:clr>
            <a:srgbClr val="F26B43"/>
          </p15:clr>
        </p15:guide>
        <p15:guide id="4294967295" pos="3840">
          <p15:clr>
            <a:srgbClr val="F26B43"/>
          </p15:clr>
        </p15:guide>
        <p15:guide id="4294967295"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41.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7" name="文本占位符 46"/>
          <p:cNvSpPr>
            <a:spLocks noGrp="1"/>
          </p:cNvSpPr>
          <p:nvPr>
            <p:ph type="body" sz="quarter" idx="17"/>
          </p:nvPr>
        </p:nvSpPr>
        <p:spPr/>
        <p:txBody>
          <a:bodyPr/>
          <a:lstStyle/>
          <a:p>
            <a:endParaRPr lang="zh-CN" altLang="en-US">
              <a:latin typeface="+mn-lt"/>
            </a:endParaRPr>
          </a:p>
        </p:txBody>
      </p:sp>
      <p:sp>
        <p:nvSpPr>
          <p:cNvPr id="48" name="文本占位符 47"/>
          <p:cNvSpPr>
            <a:spLocks noGrp="1"/>
          </p:cNvSpPr>
          <p:nvPr>
            <p:ph type="body" sz="quarter" idx="18"/>
          </p:nvPr>
        </p:nvSpPr>
        <p:spPr/>
        <p:txBody>
          <a:bodyPr/>
          <a:lstStyle/>
          <a:p>
            <a:endParaRPr lang="zh-CN" altLang="en-US">
              <a:latin typeface="+mn-lt"/>
            </a:endParaRPr>
          </a:p>
        </p:txBody>
      </p:sp>
      <p:sp>
        <p:nvSpPr>
          <p:cNvPr id="56" name="文本占位符 3"/>
          <p:cNvSpPr>
            <a:spLocks noGrp="1"/>
          </p:cNvSpPr>
          <p:nvPr>
            <p:ph type="body" sz="quarter" idx="19"/>
          </p:nvPr>
        </p:nvSpPr>
        <p:spPr>
          <a:xfrm>
            <a:off x="6228196" y="1825692"/>
            <a:ext cx="2888578" cy="504887"/>
          </a:xfrm>
        </p:spPr>
        <p:txBody>
          <a:bodyPr/>
          <a:lstStyle/>
          <a:p>
            <a:endParaRPr lang="zh-CN" altLang="en-US" dirty="0">
              <a:latin typeface="+mn-lt"/>
            </a:endParaRPr>
          </a:p>
        </p:txBody>
      </p:sp>
      <p:sp>
        <p:nvSpPr>
          <p:cNvPr id="57" name="文本占位符 4"/>
          <p:cNvSpPr>
            <a:spLocks noGrp="1"/>
          </p:cNvSpPr>
          <p:nvPr>
            <p:ph type="body" sz="quarter" idx="20"/>
          </p:nvPr>
        </p:nvSpPr>
        <p:spPr>
          <a:xfrm>
            <a:off x="9116775" y="1825692"/>
            <a:ext cx="2351079" cy="504887"/>
          </a:xfrm>
        </p:spPr>
        <p:txBody>
          <a:bodyPr/>
          <a:lstStyle/>
          <a:p>
            <a:endParaRPr lang="zh-CN" altLang="en-US">
              <a:latin typeface="+mn-lt"/>
            </a:endParaRPr>
          </a:p>
        </p:txBody>
      </p:sp>
      <p:sp>
        <p:nvSpPr>
          <p:cNvPr id="58" name="文本占位符 5"/>
          <p:cNvSpPr>
            <a:spLocks noGrp="1"/>
          </p:cNvSpPr>
          <p:nvPr>
            <p:ph type="body" sz="quarter" idx="13"/>
          </p:nvPr>
        </p:nvSpPr>
        <p:spPr>
          <a:xfrm>
            <a:off x="1007042" y="3125860"/>
            <a:ext cx="3119128" cy="468052"/>
          </a:xfrm>
        </p:spPr>
        <p:txBody>
          <a:bodyPr/>
          <a:lstStyle/>
          <a:p>
            <a:r>
              <a:rPr lang="en-US" altLang="zh-CN" dirty="0">
                <a:latin typeface="+mn-lt"/>
              </a:rPr>
              <a:t>He </a:t>
            </a:r>
            <a:r>
              <a:rPr lang="en-US" altLang="zh-CN" dirty="0" err="1">
                <a:latin typeface="+mn-lt"/>
              </a:rPr>
              <a:t>Junjian</a:t>
            </a:r>
            <a:r>
              <a:rPr lang="en-US" altLang="zh-CN" dirty="0">
                <a:latin typeface="+mn-lt"/>
              </a:rPr>
              <a:t>/WX580230</a:t>
            </a:r>
            <a:endParaRPr lang="zh-CN" altLang="en-US" dirty="0">
              <a:latin typeface="+mn-lt"/>
            </a:endParaRPr>
          </a:p>
        </p:txBody>
      </p:sp>
      <p:sp>
        <p:nvSpPr>
          <p:cNvPr id="59" name="文本占位符 6"/>
          <p:cNvSpPr>
            <a:spLocks noGrp="1"/>
          </p:cNvSpPr>
          <p:nvPr>
            <p:ph type="body" sz="quarter" idx="14"/>
          </p:nvPr>
        </p:nvSpPr>
        <p:spPr>
          <a:xfrm>
            <a:off x="4126170" y="3125860"/>
            <a:ext cx="2063614" cy="468052"/>
          </a:xfrm>
        </p:spPr>
        <p:txBody>
          <a:bodyPr/>
          <a:lstStyle/>
          <a:p>
            <a:endParaRPr lang="zh-CN" altLang="en-US" dirty="0">
              <a:latin typeface="+mn-lt"/>
            </a:endParaRPr>
          </a:p>
        </p:txBody>
      </p:sp>
      <p:sp>
        <p:nvSpPr>
          <p:cNvPr id="52" name="文本占位符 51"/>
          <p:cNvSpPr>
            <a:spLocks noGrp="1"/>
          </p:cNvSpPr>
          <p:nvPr>
            <p:ph type="body" sz="quarter" idx="15"/>
          </p:nvPr>
        </p:nvSpPr>
        <p:spPr/>
        <p:txBody>
          <a:bodyPr/>
          <a:lstStyle/>
          <a:p>
            <a:endParaRPr lang="zh-CN" altLang="en-US">
              <a:latin typeface="+mn-lt"/>
            </a:endParaRPr>
          </a:p>
        </p:txBody>
      </p:sp>
      <p:sp>
        <p:nvSpPr>
          <p:cNvPr id="53" name="文本占位符 52"/>
          <p:cNvSpPr>
            <a:spLocks noGrp="1"/>
          </p:cNvSpPr>
          <p:nvPr>
            <p:ph type="body" sz="quarter" idx="16"/>
          </p:nvPr>
        </p:nvSpPr>
        <p:spPr/>
        <p:txBody>
          <a:bodyPr/>
          <a:lstStyle/>
          <a:p>
            <a:r>
              <a:rPr lang="en-US" altLang="zh-CN" dirty="0" smtClean="0">
                <a:latin typeface="+mn-lt"/>
              </a:rPr>
              <a:t>New</a:t>
            </a:r>
            <a:endParaRPr lang="zh-CN" altLang="en-US" dirty="0">
              <a:latin typeface="+mn-lt"/>
            </a:endParaRPr>
          </a:p>
        </p:txBody>
      </p:sp>
      <p:sp>
        <p:nvSpPr>
          <p:cNvPr id="60" name="文本占位符 9"/>
          <p:cNvSpPr>
            <a:spLocks noGrp="1"/>
          </p:cNvSpPr>
          <p:nvPr>
            <p:ph type="body" sz="quarter" idx="21"/>
          </p:nvPr>
        </p:nvSpPr>
        <p:spPr>
          <a:xfrm>
            <a:off x="1007042" y="3629916"/>
            <a:ext cx="3119128" cy="468052"/>
          </a:xfrm>
        </p:spPr>
        <p:txBody>
          <a:bodyPr/>
          <a:lstStyle/>
          <a:p>
            <a:r>
              <a:rPr lang="en-US" altLang="zh-CN" dirty="0">
                <a:latin typeface="+mn-lt"/>
              </a:rPr>
              <a:t>Ren </a:t>
            </a:r>
            <a:r>
              <a:rPr lang="en-US" altLang="zh-CN" dirty="0" err="1" smtClean="0">
                <a:latin typeface="+mn-lt"/>
              </a:rPr>
              <a:t>Jie</a:t>
            </a:r>
            <a:r>
              <a:rPr lang="en-US" altLang="zh-CN" dirty="0" smtClean="0">
                <a:latin typeface="+mn-lt"/>
              </a:rPr>
              <a:t>/WX504966</a:t>
            </a:r>
            <a:endParaRPr lang="en-US" altLang="zh-CN" dirty="0">
              <a:latin typeface="+mn-lt"/>
            </a:endParaRPr>
          </a:p>
        </p:txBody>
      </p:sp>
      <p:sp>
        <p:nvSpPr>
          <p:cNvPr id="61" name="文本占位符 10"/>
          <p:cNvSpPr>
            <a:spLocks noGrp="1"/>
          </p:cNvSpPr>
          <p:nvPr>
            <p:ph type="body" sz="quarter" idx="22"/>
          </p:nvPr>
        </p:nvSpPr>
        <p:spPr>
          <a:xfrm>
            <a:off x="4126170" y="3629916"/>
            <a:ext cx="2063614" cy="468052"/>
          </a:xfrm>
        </p:spPr>
        <p:txBody>
          <a:bodyPr/>
          <a:lstStyle/>
          <a:p>
            <a:endParaRPr lang="zh-CN" altLang="en-US">
              <a:latin typeface="+mn-lt"/>
            </a:endParaRPr>
          </a:p>
        </p:txBody>
      </p:sp>
      <p:sp>
        <p:nvSpPr>
          <p:cNvPr id="29" name="文本占位符 28"/>
          <p:cNvSpPr>
            <a:spLocks noGrp="1"/>
          </p:cNvSpPr>
          <p:nvPr>
            <p:ph type="body" sz="quarter" idx="23"/>
          </p:nvPr>
        </p:nvSpPr>
        <p:spPr/>
        <p:txBody>
          <a:bodyPr/>
          <a:lstStyle/>
          <a:p>
            <a:endParaRPr lang="zh-CN" altLang="en-US">
              <a:latin typeface="+mn-lt"/>
            </a:endParaRPr>
          </a:p>
        </p:txBody>
      </p:sp>
      <p:sp>
        <p:nvSpPr>
          <p:cNvPr id="30" name="文本占位符 29"/>
          <p:cNvSpPr>
            <a:spLocks noGrp="1"/>
          </p:cNvSpPr>
          <p:nvPr>
            <p:ph type="body" sz="quarter" idx="24"/>
          </p:nvPr>
        </p:nvSpPr>
        <p:spPr/>
        <p:txBody>
          <a:bodyPr/>
          <a:lstStyle/>
          <a:p>
            <a:r>
              <a:rPr lang="en-US" altLang="zh-CN" dirty="0" smtClean="0">
                <a:latin typeface="+mn-lt"/>
              </a:rPr>
              <a:t>New</a:t>
            </a:r>
            <a:endParaRPr lang="zh-CN" altLang="en-US" dirty="0">
              <a:latin typeface="+mn-lt"/>
            </a:endParaRPr>
          </a:p>
        </p:txBody>
      </p:sp>
      <p:sp>
        <p:nvSpPr>
          <p:cNvPr id="62" name="文本占位符 13"/>
          <p:cNvSpPr>
            <a:spLocks noGrp="1"/>
          </p:cNvSpPr>
          <p:nvPr>
            <p:ph type="body" sz="quarter" idx="25"/>
          </p:nvPr>
        </p:nvSpPr>
        <p:spPr>
          <a:xfrm>
            <a:off x="1007042" y="4097968"/>
            <a:ext cx="3119128" cy="468052"/>
          </a:xfrm>
        </p:spPr>
        <p:txBody>
          <a:bodyPr/>
          <a:lstStyle/>
          <a:p>
            <a:r>
              <a:rPr lang="en-US" altLang="zh-CN" dirty="0">
                <a:latin typeface="+mn-lt"/>
              </a:rPr>
              <a:t>Lu </a:t>
            </a:r>
            <a:r>
              <a:rPr lang="en-US" altLang="zh-CN" dirty="0" err="1">
                <a:latin typeface="+mn-lt"/>
              </a:rPr>
              <a:t>Yueyue</a:t>
            </a:r>
            <a:r>
              <a:rPr lang="en-US" altLang="zh-CN" dirty="0">
                <a:latin typeface="+mn-lt"/>
              </a:rPr>
              <a:t>/WX445705</a:t>
            </a:r>
            <a:endParaRPr lang="zh-CN" altLang="en-US" dirty="0">
              <a:latin typeface="+mn-lt"/>
            </a:endParaRPr>
          </a:p>
        </p:txBody>
      </p:sp>
      <p:sp>
        <p:nvSpPr>
          <p:cNvPr id="63" name="文本占位符 14"/>
          <p:cNvSpPr>
            <a:spLocks noGrp="1"/>
          </p:cNvSpPr>
          <p:nvPr>
            <p:ph type="body" sz="quarter" idx="26"/>
          </p:nvPr>
        </p:nvSpPr>
        <p:spPr>
          <a:xfrm>
            <a:off x="4126170" y="4097968"/>
            <a:ext cx="2063614" cy="468052"/>
          </a:xfrm>
        </p:spPr>
        <p:txBody>
          <a:bodyPr/>
          <a:lstStyle/>
          <a:p>
            <a:r>
              <a:rPr lang="en-US" altLang="zh-CN" dirty="0" smtClean="0">
                <a:latin typeface="+mn-lt"/>
              </a:rPr>
              <a:t>2020.6</a:t>
            </a:r>
            <a:endParaRPr lang="zh-CN" altLang="en-US" dirty="0">
              <a:latin typeface="+mn-lt"/>
            </a:endParaRPr>
          </a:p>
        </p:txBody>
      </p:sp>
      <p:sp>
        <p:nvSpPr>
          <p:cNvPr id="33" name="文本占位符 32"/>
          <p:cNvSpPr>
            <a:spLocks noGrp="1"/>
          </p:cNvSpPr>
          <p:nvPr>
            <p:ph type="body" sz="quarter" idx="27"/>
          </p:nvPr>
        </p:nvSpPr>
        <p:spPr/>
        <p:txBody>
          <a:bodyPr/>
          <a:lstStyle/>
          <a:p>
            <a:endParaRPr lang="zh-CN" altLang="en-US" dirty="0">
              <a:latin typeface="+mn-lt"/>
            </a:endParaRPr>
          </a:p>
        </p:txBody>
      </p:sp>
      <p:sp>
        <p:nvSpPr>
          <p:cNvPr id="34" name="文本占位符 33"/>
          <p:cNvSpPr>
            <a:spLocks noGrp="1"/>
          </p:cNvSpPr>
          <p:nvPr>
            <p:ph type="body" sz="quarter" idx="28"/>
          </p:nvPr>
        </p:nvSpPr>
        <p:spPr/>
        <p:txBody>
          <a:bodyPr/>
          <a:lstStyle/>
          <a:p>
            <a:r>
              <a:rPr lang="en-US" altLang="zh-CN" dirty="0" smtClean="0">
                <a:latin typeface="+mn-lt"/>
              </a:rPr>
              <a:t>Update</a:t>
            </a:r>
            <a:endParaRPr lang="zh-CN" altLang="en-US" dirty="0">
              <a:latin typeface="+mn-lt"/>
            </a:endParaRPr>
          </a:p>
        </p:txBody>
      </p:sp>
      <p:sp>
        <p:nvSpPr>
          <p:cNvPr id="35" name="文本占位符 34"/>
          <p:cNvSpPr>
            <a:spLocks noGrp="1"/>
          </p:cNvSpPr>
          <p:nvPr>
            <p:ph type="body" sz="quarter" idx="29"/>
          </p:nvPr>
        </p:nvSpPr>
        <p:spPr/>
        <p:txBody>
          <a:bodyPr/>
          <a:lstStyle/>
          <a:p>
            <a:endParaRPr lang="zh-CN" altLang="en-US">
              <a:latin typeface="+mn-lt"/>
            </a:endParaRPr>
          </a:p>
        </p:txBody>
      </p:sp>
      <p:sp>
        <p:nvSpPr>
          <p:cNvPr id="36" name="文本占位符 35"/>
          <p:cNvSpPr>
            <a:spLocks noGrp="1"/>
          </p:cNvSpPr>
          <p:nvPr>
            <p:ph type="body" sz="quarter" idx="30"/>
          </p:nvPr>
        </p:nvSpPr>
        <p:spPr/>
        <p:txBody>
          <a:bodyPr/>
          <a:lstStyle/>
          <a:p>
            <a:endParaRPr lang="zh-CN" altLang="en-US">
              <a:latin typeface="+mn-lt"/>
            </a:endParaRPr>
          </a:p>
        </p:txBody>
      </p:sp>
      <p:sp>
        <p:nvSpPr>
          <p:cNvPr id="37" name="文本占位符 36"/>
          <p:cNvSpPr>
            <a:spLocks noGrp="1"/>
          </p:cNvSpPr>
          <p:nvPr>
            <p:ph type="body" sz="quarter" idx="31"/>
          </p:nvPr>
        </p:nvSpPr>
        <p:spPr/>
        <p:txBody>
          <a:bodyPr/>
          <a:lstStyle/>
          <a:p>
            <a:endParaRPr lang="zh-CN" altLang="en-US">
              <a:latin typeface="+mn-lt"/>
            </a:endParaRPr>
          </a:p>
        </p:txBody>
      </p:sp>
      <p:sp>
        <p:nvSpPr>
          <p:cNvPr id="38" name="文本占位符 37"/>
          <p:cNvSpPr>
            <a:spLocks noGrp="1"/>
          </p:cNvSpPr>
          <p:nvPr>
            <p:ph type="body" sz="quarter" idx="32"/>
          </p:nvPr>
        </p:nvSpPr>
        <p:spPr/>
        <p:txBody>
          <a:bodyPr/>
          <a:lstStyle/>
          <a:p>
            <a:endParaRPr lang="zh-CN" altLang="en-US">
              <a:latin typeface="+mn-lt"/>
            </a:endParaRPr>
          </a:p>
        </p:txBody>
      </p:sp>
      <p:sp>
        <p:nvSpPr>
          <p:cNvPr id="39" name="文本占位符 38"/>
          <p:cNvSpPr>
            <a:spLocks noGrp="1"/>
          </p:cNvSpPr>
          <p:nvPr>
            <p:ph type="body" sz="quarter" idx="33"/>
          </p:nvPr>
        </p:nvSpPr>
        <p:spPr/>
        <p:txBody>
          <a:bodyPr/>
          <a:lstStyle/>
          <a:p>
            <a:endParaRPr lang="zh-CN" altLang="en-US">
              <a:latin typeface="+mn-lt"/>
            </a:endParaRPr>
          </a:p>
        </p:txBody>
      </p:sp>
      <p:sp>
        <p:nvSpPr>
          <p:cNvPr id="40" name="文本占位符 39"/>
          <p:cNvSpPr>
            <a:spLocks noGrp="1"/>
          </p:cNvSpPr>
          <p:nvPr>
            <p:ph type="body" sz="quarter" idx="34"/>
          </p:nvPr>
        </p:nvSpPr>
        <p:spPr/>
        <p:txBody>
          <a:bodyPr/>
          <a:lstStyle/>
          <a:p>
            <a:endParaRPr lang="zh-CN" altLang="en-US">
              <a:latin typeface="+mn-lt"/>
            </a:endParaRPr>
          </a:p>
        </p:txBody>
      </p:sp>
      <p:sp>
        <p:nvSpPr>
          <p:cNvPr id="41" name="文本占位符 40"/>
          <p:cNvSpPr>
            <a:spLocks noGrp="1"/>
          </p:cNvSpPr>
          <p:nvPr>
            <p:ph type="body" sz="quarter" idx="35"/>
          </p:nvPr>
        </p:nvSpPr>
        <p:spPr/>
        <p:txBody>
          <a:bodyPr/>
          <a:lstStyle/>
          <a:p>
            <a:endParaRPr lang="zh-CN" altLang="en-US">
              <a:latin typeface="+mn-lt"/>
            </a:endParaRPr>
          </a:p>
        </p:txBody>
      </p:sp>
      <p:sp>
        <p:nvSpPr>
          <p:cNvPr id="42" name="文本占位符 41"/>
          <p:cNvSpPr>
            <a:spLocks noGrp="1"/>
          </p:cNvSpPr>
          <p:nvPr>
            <p:ph type="body" sz="quarter" idx="36"/>
          </p:nvPr>
        </p:nvSpPr>
        <p:spPr/>
        <p:txBody>
          <a:bodyPr/>
          <a:lstStyle/>
          <a:p>
            <a:endParaRPr lang="zh-CN" altLang="en-US">
              <a:latin typeface="+mn-lt"/>
            </a:endParaRPr>
          </a:p>
        </p:txBody>
      </p:sp>
      <p:sp>
        <p:nvSpPr>
          <p:cNvPr id="43" name="文本占位符 42"/>
          <p:cNvSpPr>
            <a:spLocks noGrp="1"/>
          </p:cNvSpPr>
          <p:nvPr>
            <p:ph type="body" sz="quarter" idx="37"/>
          </p:nvPr>
        </p:nvSpPr>
        <p:spPr/>
        <p:txBody>
          <a:bodyPr/>
          <a:lstStyle/>
          <a:p>
            <a:endParaRPr lang="zh-CN" altLang="en-US">
              <a:latin typeface="+mn-lt"/>
            </a:endParaRPr>
          </a:p>
        </p:txBody>
      </p:sp>
      <p:sp>
        <p:nvSpPr>
          <p:cNvPr id="44" name="文本占位符 43"/>
          <p:cNvSpPr>
            <a:spLocks noGrp="1"/>
          </p:cNvSpPr>
          <p:nvPr>
            <p:ph type="body" sz="quarter" idx="38"/>
          </p:nvPr>
        </p:nvSpPr>
        <p:spPr/>
        <p:txBody>
          <a:bodyPr/>
          <a:lstStyle/>
          <a:p>
            <a:endParaRPr lang="zh-CN" altLang="en-US">
              <a:latin typeface="+mn-lt"/>
            </a:endParaRPr>
          </a:p>
        </p:txBody>
      </p:sp>
      <p:sp>
        <p:nvSpPr>
          <p:cNvPr id="45" name="文本占位符 44"/>
          <p:cNvSpPr>
            <a:spLocks noGrp="1"/>
          </p:cNvSpPr>
          <p:nvPr>
            <p:ph type="body" sz="quarter" idx="39"/>
          </p:nvPr>
        </p:nvSpPr>
        <p:spPr/>
        <p:txBody>
          <a:bodyPr/>
          <a:lstStyle/>
          <a:p>
            <a:endParaRPr lang="zh-CN" altLang="en-US">
              <a:latin typeface="+mn-lt"/>
            </a:endParaRPr>
          </a:p>
        </p:txBody>
      </p:sp>
      <p:sp>
        <p:nvSpPr>
          <p:cNvPr id="46" name="文本占位符 45"/>
          <p:cNvSpPr>
            <a:spLocks noGrp="1"/>
          </p:cNvSpPr>
          <p:nvPr>
            <p:ph type="body" sz="quarter" idx="40"/>
          </p:nvPr>
        </p:nvSpPr>
        <p:spPr/>
        <p:txBody>
          <a:bodyPr/>
          <a:lstStyle/>
          <a:p>
            <a:endParaRPr lang="zh-CN" altLang="en-US">
              <a:latin typeface="+mn-lt"/>
            </a:endParaRPr>
          </a:p>
        </p:txBody>
      </p:sp>
    </p:spTree>
    <p:extLst>
      <p:ext uri="{BB962C8B-B14F-4D97-AF65-F5344CB8AC3E}">
        <p14:creationId xmlns:p14="http://schemas.microsoft.com/office/powerpoint/2010/main" val="118394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3360315"/>
            <a:ext cx="11306175" cy="2488941"/>
          </a:xfrm>
        </p:spPr>
        <p:txBody>
          <a:bodyPr/>
          <a:lstStyle/>
          <a:p>
            <a:pPr marL="0" indent="0">
              <a:buNone/>
            </a:pPr>
            <a:r>
              <a:rPr lang="en-US" sz="1800" dirty="0" smtClean="0"/>
              <a:t>After </a:t>
            </a:r>
            <a:r>
              <a:rPr lang="en-US" sz="1800" dirty="0"/>
              <a:t>the intelligent timer is used:</a:t>
            </a:r>
          </a:p>
          <a:p>
            <a:pPr marL="342900" lvl="1" indent="-342900">
              <a:buSzPct val="100000"/>
              <a:buFont typeface="+mj-lt"/>
              <a:buAutoNum type="arabicPeriod"/>
            </a:pPr>
            <a:r>
              <a:rPr lang="en-US" sz="1600" dirty="0" smtClean="0"/>
              <a:t>The </a:t>
            </a:r>
            <a:r>
              <a:rPr lang="en-US" sz="1600" dirty="0"/>
              <a:t>initial interval for receiving LSAs is specified by </a:t>
            </a:r>
            <a:r>
              <a:rPr lang="en-US" sz="1600" i="1" dirty="0"/>
              <a:t>start-interval</a:t>
            </a:r>
            <a:r>
              <a:rPr lang="en-US" sz="1600" dirty="0"/>
              <a:t>.</a:t>
            </a:r>
          </a:p>
          <a:p>
            <a:pPr marL="342900" lvl="1" indent="-342900">
              <a:buSzPct val="100000"/>
              <a:buFont typeface="+mj-lt"/>
              <a:buAutoNum type="arabicPeriod"/>
            </a:pPr>
            <a:r>
              <a:rPr lang="en-US" sz="1600" dirty="0" smtClean="0"/>
              <a:t>The </a:t>
            </a:r>
            <a:r>
              <a:rPr lang="en-US" sz="1600" dirty="0"/>
              <a:t>interval at which LSAs are received for the </a:t>
            </a:r>
            <a:r>
              <a:rPr lang="en-US" sz="1600" i="1" dirty="0"/>
              <a:t>n</a:t>
            </a:r>
            <a:r>
              <a:rPr lang="en-US" sz="1600" dirty="0"/>
              <a:t>th (</a:t>
            </a:r>
            <a:r>
              <a:rPr lang="en-US" sz="1600" i="1" dirty="0"/>
              <a:t>n</a:t>
            </a:r>
            <a:r>
              <a:rPr lang="en-US" sz="1600" dirty="0"/>
              <a:t> ≥ 2) time equals </a:t>
            </a:r>
            <a:r>
              <a:rPr lang="en-US" sz="1600" i="1" dirty="0"/>
              <a:t>hold-interval</a:t>
            </a:r>
            <a:r>
              <a:rPr lang="en-US" sz="1600" dirty="0"/>
              <a:t> x 2</a:t>
            </a:r>
            <a:r>
              <a:rPr lang="en-US" sz="1600" baseline="30000" dirty="0"/>
              <a:t>(</a:t>
            </a:r>
            <a:r>
              <a:rPr lang="en-US" sz="1600" i="1" baseline="30000" dirty="0"/>
              <a:t>n</a:t>
            </a:r>
            <a:r>
              <a:rPr lang="en-US" sz="1600" baseline="30000" dirty="0"/>
              <a:t> </a:t>
            </a:r>
            <a:r>
              <a:rPr lang="en-US" sz="1600" baseline="30000" dirty="0" smtClean="0"/>
              <a:t>– </a:t>
            </a:r>
            <a:r>
              <a:rPr lang="en-US" sz="1600" baseline="30000" dirty="0"/>
              <a:t>2)</a:t>
            </a:r>
            <a:r>
              <a:rPr lang="en-US" sz="1600" dirty="0"/>
              <a:t>.</a:t>
            </a:r>
          </a:p>
          <a:p>
            <a:pPr marL="342900" lvl="1" indent="-342900">
              <a:buSzPct val="100000"/>
              <a:buFont typeface="+mj-lt"/>
              <a:buAutoNum type="arabicPeriod"/>
            </a:pPr>
            <a:r>
              <a:rPr lang="en-US" sz="1600" dirty="0" smtClean="0"/>
              <a:t>When </a:t>
            </a:r>
            <a:r>
              <a:rPr lang="en-US" sz="1600" dirty="0"/>
              <a:t>the interval specified by </a:t>
            </a:r>
            <a:r>
              <a:rPr lang="en-US" sz="1600" i="1" dirty="0"/>
              <a:t>hold-interval</a:t>
            </a:r>
            <a:r>
              <a:rPr lang="en-US" sz="1600" dirty="0"/>
              <a:t> x 2</a:t>
            </a:r>
            <a:r>
              <a:rPr lang="en-US" sz="1600" baseline="30000" dirty="0"/>
              <a:t>(</a:t>
            </a:r>
            <a:r>
              <a:rPr lang="en-US" sz="1600" i="1" baseline="30000" dirty="0"/>
              <a:t>n</a:t>
            </a:r>
            <a:r>
              <a:rPr lang="en-US" sz="1600" baseline="30000" dirty="0"/>
              <a:t> </a:t>
            </a:r>
            <a:r>
              <a:rPr lang="en-US" sz="1600" baseline="30000" dirty="0" smtClean="0"/>
              <a:t>– </a:t>
            </a:r>
            <a:r>
              <a:rPr lang="en-US" sz="1600" baseline="30000" dirty="0"/>
              <a:t>2)</a:t>
            </a:r>
            <a:r>
              <a:rPr lang="en-US" sz="1600" dirty="0"/>
              <a:t> reaches the maximum interval specified by </a:t>
            </a:r>
            <a:r>
              <a:rPr lang="en-US" sz="1600" i="1" dirty="0"/>
              <a:t>max-interval</a:t>
            </a:r>
            <a:r>
              <a:rPr lang="en-US" sz="1600" dirty="0"/>
              <a:t>, OSPF receives LSAs at the maximum interval for three consecutive times. Then, OSPF returns to the first step and receives LSAs at the initial interval specified by </a:t>
            </a:r>
            <a:r>
              <a:rPr lang="en-US" sz="1600" i="1" dirty="0"/>
              <a:t>start-interval</a:t>
            </a:r>
            <a:r>
              <a:rPr lang="en-US" sz="1600" dirty="0"/>
              <a:t>.</a:t>
            </a:r>
          </a:p>
        </p:txBody>
      </p:sp>
      <p:sp>
        <p:nvSpPr>
          <p:cNvPr id="20" name="标题 1"/>
          <p:cNvSpPr>
            <a:spLocks noGrp="1"/>
          </p:cNvSpPr>
          <p:nvPr>
            <p:ph type="title"/>
          </p:nvPr>
        </p:nvSpPr>
        <p:spPr>
          <a:xfrm>
            <a:off x="1594800" y="281091"/>
            <a:ext cx="6875432" cy="928873"/>
          </a:xfrm>
        </p:spPr>
        <p:txBody>
          <a:bodyPr/>
          <a:lstStyle/>
          <a:p>
            <a:pPr fontAlgn="ctr"/>
            <a:r>
              <a:rPr lang="en-US" sz="3200" dirty="0"/>
              <a:t>Basic Intelligent Timer Configuration Commands </a:t>
            </a:r>
            <a:r>
              <a:rPr lang="en-US" sz="3200" dirty="0" smtClean="0"/>
              <a:t>(2)</a:t>
            </a:r>
            <a:endParaRPr lang="en-US" sz="3200" dirty="0"/>
          </a:p>
        </p:txBody>
      </p:sp>
      <p:sp>
        <p:nvSpPr>
          <p:cNvPr id="4" name="矩形 3"/>
          <p:cNvSpPr/>
          <p:nvPr/>
        </p:nvSpPr>
        <p:spPr>
          <a:xfrm>
            <a:off x="894871" y="1797459"/>
            <a:ext cx="10608699" cy="338554"/>
          </a:xfrm>
          <a:prstGeom prst="rect">
            <a:avLst/>
          </a:prstGeom>
          <a:solidFill>
            <a:srgbClr val="F4FBFE"/>
          </a:solidFill>
          <a:ln>
            <a:solidFill>
              <a:srgbClr val="99DFF9"/>
            </a:solidFill>
          </a:ln>
        </p:spPr>
        <p:txBody>
          <a:bodyPr wrap="square">
            <a:spAutoFit/>
          </a:bodyPr>
          <a:lstStyle/>
          <a:p>
            <a:pPr fontAlgn="base"/>
            <a:r>
              <a:rPr lang="en-US" sz="1600">
                <a:solidFill>
                  <a:prstClr val="black"/>
                </a:solidFill>
                <a:cs typeface="Courier New" panose="02070309020205020404" pitchFamily="49" charset="0"/>
              </a:rPr>
              <a:t>[Huawei-ospf-1] </a:t>
            </a:r>
            <a:r>
              <a:rPr lang="en-US" sz="1600" b="1">
                <a:solidFill>
                  <a:prstClr val="black"/>
                </a:solidFill>
              </a:rPr>
              <a:t>lsa-arrival-interval</a:t>
            </a:r>
            <a:r>
              <a:rPr lang="en-US" sz="1600">
                <a:solidFill>
                  <a:prstClr val="black"/>
                </a:solidFill>
              </a:rPr>
              <a:t> { </a:t>
            </a:r>
            <a:r>
              <a:rPr lang="en-US" sz="1600" i="1">
                <a:solidFill>
                  <a:prstClr val="black"/>
                </a:solidFill>
              </a:rPr>
              <a:t>interval</a:t>
            </a:r>
            <a:r>
              <a:rPr lang="en-US" sz="1600">
                <a:solidFill>
                  <a:prstClr val="black"/>
                </a:solidFill>
              </a:rPr>
              <a:t> | </a:t>
            </a:r>
            <a:r>
              <a:rPr lang="en-US" sz="1600" b="1">
                <a:solidFill>
                  <a:prstClr val="black"/>
                </a:solidFill>
              </a:rPr>
              <a:t>intelligent-timer</a:t>
            </a:r>
            <a:r>
              <a:rPr lang="en-US" sz="1600">
                <a:solidFill>
                  <a:prstClr val="black"/>
                </a:solidFill>
              </a:rPr>
              <a:t> </a:t>
            </a:r>
            <a:r>
              <a:rPr lang="en-US" sz="1600" i="1">
                <a:solidFill>
                  <a:prstClr val="black"/>
                </a:solidFill>
              </a:rPr>
              <a:t>max-interval</a:t>
            </a:r>
            <a:r>
              <a:rPr lang="en-US" sz="1600">
                <a:solidFill>
                  <a:prstClr val="black"/>
                </a:solidFill>
              </a:rPr>
              <a:t> </a:t>
            </a:r>
            <a:r>
              <a:rPr lang="en-US" sz="1600" i="1">
                <a:solidFill>
                  <a:prstClr val="black"/>
                </a:solidFill>
              </a:rPr>
              <a:t>start-interval</a:t>
            </a:r>
            <a:r>
              <a:rPr lang="en-US" sz="1600">
                <a:solidFill>
                  <a:prstClr val="black"/>
                </a:solidFill>
              </a:rPr>
              <a:t> </a:t>
            </a:r>
            <a:r>
              <a:rPr lang="en-US" sz="1600" i="1">
                <a:solidFill>
                  <a:prstClr val="black"/>
                </a:solidFill>
              </a:rPr>
              <a:t>hold-interval</a:t>
            </a:r>
            <a:r>
              <a:rPr lang="en-US" sz="1600">
                <a:solidFill>
                  <a:prstClr val="black"/>
                </a:solidFill>
              </a:rPr>
              <a:t> }</a:t>
            </a:r>
          </a:p>
        </p:txBody>
      </p:sp>
      <p:sp>
        <p:nvSpPr>
          <p:cNvPr id="5" name="矩形 4"/>
          <p:cNvSpPr/>
          <p:nvPr/>
        </p:nvSpPr>
        <p:spPr>
          <a:xfrm>
            <a:off x="442913" y="1245302"/>
            <a:ext cx="11089232" cy="461665"/>
          </a:xfrm>
          <a:prstGeom prst="rect">
            <a:avLst/>
          </a:prstGeom>
        </p:spPr>
        <p:txBody>
          <a:bodyPr wrap="square">
            <a:spAutoFit/>
          </a:bodyPr>
          <a:lstStyle/>
          <a:p>
            <a:pPr marL="342900" indent="-342900">
              <a:lnSpc>
                <a:spcPct val="150000"/>
              </a:lnSpc>
              <a:buFont typeface="+mj-lt"/>
              <a:buAutoNum type="arabicPeriod" startAt="2"/>
            </a:pPr>
            <a:r>
              <a:rPr lang="en-US" sz="1600" dirty="0">
                <a:solidFill>
                  <a:prstClr val="black"/>
                </a:solidFill>
                <a:cs typeface="Courier New" panose="02070309020205020404" pitchFamily="49" charset="0"/>
              </a:rPr>
              <a:t>Set an interval for receiving OSPF LSAs.</a:t>
            </a:r>
          </a:p>
        </p:txBody>
      </p:sp>
      <p:sp>
        <p:nvSpPr>
          <p:cNvPr id="11" name="矩形 10"/>
          <p:cNvSpPr/>
          <p:nvPr/>
        </p:nvSpPr>
        <p:spPr>
          <a:xfrm>
            <a:off x="894871" y="2226505"/>
            <a:ext cx="10608699" cy="707886"/>
          </a:xfrm>
          <a:prstGeom prst="rect">
            <a:avLst/>
          </a:prstGeom>
        </p:spPr>
        <p:txBody>
          <a:bodyPr wrap="square">
            <a:spAutoFit/>
          </a:bodyPr>
          <a:lstStyle/>
          <a:p>
            <a:pPr>
              <a:lnSpc>
                <a:spcPts val="2400"/>
              </a:lnSpc>
            </a:pPr>
            <a:r>
              <a:rPr lang="en-US" sz="1600" dirty="0">
                <a:solidFill>
                  <a:prstClr val="black"/>
                </a:solidFill>
              </a:rPr>
              <a:t>By default, the intelligent timer is enabled; the maximum interval, initial interval, and hold interval at which LSAs are received are 1000 </a:t>
            </a:r>
            <a:r>
              <a:rPr lang="en-US" sz="1600" dirty="0" err="1">
                <a:solidFill>
                  <a:prstClr val="black"/>
                </a:solidFill>
              </a:rPr>
              <a:t>ms</a:t>
            </a:r>
            <a:r>
              <a:rPr lang="en-US" sz="1600" dirty="0">
                <a:solidFill>
                  <a:prstClr val="black"/>
                </a:solidFill>
              </a:rPr>
              <a:t>, 500 </a:t>
            </a:r>
            <a:r>
              <a:rPr lang="en-US" sz="1600" dirty="0" err="1">
                <a:solidFill>
                  <a:prstClr val="black"/>
                </a:solidFill>
              </a:rPr>
              <a:t>ms</a:t>
            </a:r>
            <a:r>
              <a:rPr lang="en-US" sz="1600" dirty="0">
                <a:solidFill>
                  <a:prstClr val="black"/>
                </a:solidFill>
              </a:rPr>
              <a:t>, and 500 </a:t>
            </a:r>
            <a:r>
              <a:rPr lang="en-US" sz="1600" dirty="0" err="1">
                <a:solidFill>
                  <a:prstClr val="black"/>
                </a:solidFill>
              </a:rPr>
              <a:t>ms</a:t>
            </a:r>
            <a:r>
              <a:rPr lang="en-US" sz="1600" dirty="0">
                <a:solidFill>
                  <a:prstClr val="black"/>
                </a:solidFill>
              </a:rPr>
              <a:t>, respectively.</a:t>
            </a:r>
          </a:p>
        </p:txBody>
      </p:sp>
      <p:grpSp>
        <p:nvGrpSpPr>
          <p:cNvPr id="14" name="组合 13"/>
          <p:cNvGrpSpPr/>
          <p:nvPr/>
        </p:nvGrpSpPr>
        <p:grpSpPr>
          <a:xfrm>
            <a:off x="8372411" y="8569"/>
            <a:ext cx="3819119" cy="283663"/>
            <a:chOff x="8474010" y="27423"/>
            <a:chExt cx="3819119" cy="283663"/>
          </a:xfrm>
        </p:grpSpPr>
        <p:sp>
          <p:nvSpPr>
            <p:cNvPr id="15" name="五边形 14"/>
            <p:cNvSpPr/>
            <p:nvPr/>
          </p:nvSpPr>
          <p:spPr bwMode="auto">
            <a:xfrm>
              <a:off x="8474010" y="27423"/>
              <a:ext cx="720000" cy="28366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t>Overview</a:t>
              </a:r>
            </a:p>
          </p:txBody>
        </p:sp>
        <p:sp>
          <p:nvSpPr>
            <p:cNvPr id="16" name="燕尾形 15"/>
            <p:cNvSpPr/>
            <p:nvPr/>
          </p:nvSpPr>
          <p:spPr bwMode="auto">
            <a:xfrm>
              <a:off x="9080490" y="27423"/>
              <a:ext cx="72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t>PRC</a:t>
              </a:r>
              <a:endParaRPr lang="en-US" altLang="zh-CN" sz="1000" kern="0" dirty="0">
                <a:sym typeface="Huawei Sans" panose="020C0503030203020204" pitchFamily="34" charset="0"/>
              </a:endParaRPr>
            </a:p>
          </p:txBody>
        </p:sp>
        <p:sp>
          <p:nvSpPr>
            <p:cNvPr id="17" name="燕尾形 16"/>
            <p:cNvSpPr/>
            <p:nvPr/>
          </p:nvSpPr>
          <p:spPr bwMode="auto">
            <a:xfrm>
              <a:off x="9686970" y="27423"/>
              <a:ext cx="1080000"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b="1" dirty="0">
                  <a:solidFill>
                    <a:schemeClr val="bg1"/>
                  </a:solidFill>
                </a:rPr>
                <a:t>Intelligent Timer</a:t>
              </a:r>
              <a:endParaRPr lang="en-US" altLang="zh-CN" sz="1000" b="1" kern="0" dirty="0">
                <a:solidFill>
                  <a:schemeClr val="bg1"/>
                </a:solidFill>
                <a:sym typeface="Huawei Sans" panose="020C0503030203020204" pitchFamily="34" charset="0"/>
              </a:endParaRPr>
            </a:p>
          </p:txBody>
        </p:sp>
        <p:sp>
          <p:nvSpPr>
            <p:cNvPr id="18" name="燕尾形 17"/>
            <p:cNvSpPr/>
            <p:nvPr/>
          </p:nvSpPr>
          <p:spPr bwMode="auto">
            <a:xfrm>
              <a:off x="10653450" y="27423"/>
              <a:ext cx="72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t>FRR</a:t>
              </a:r>
            </a:p>
          </p:txBody>
        </p:sp>
        <p:sp>
          <p:nvSpPr>
            <p:cNvPr id="22" name="燕尾形 21"/>
            <p:cNvSpPr/>
            <p:nvPr/>
          </p:nvSpPr>
          <p:spPr bwMode="auto">
            <a:xfrm>
              <a:off x="11259929" y="27423"/>
              <a:ext cx="10332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defRPr/>
              </a:pPr>
              <a:r>
                <a:rPr lang="en-US" sz="1000" dirty="0" smtClean="0">
                  <a:solidFill>
                    <a:prstClr val="black"/>
                  </a:solidFill>
                </a:rPr>
                <a:t>BFD Association</a:t>
              </a:r>
              <a:endParaRPr lang="en-US" altLang="zh-CN" sz="1000" kern="0" dirty="0">
                <a:solidFill>
                  <a:prstClr val="black"/>
                </a:solidFill>
                <a:sym typeface="Huawei Sans" panose="020C0503030203020204" pitchFamily="34" charset="0"/>
              </a:endParaRPr>
            </a:p>
          </p:txBody>
        </p:sp>
      </p:grpSp>
    </p:spTree>
    <p:extLst>
      <p:ext uri="{BB962C8B-B14F-4D97-AF65-F5344CB8AC3E}">
        <p14:creationId xmlns:p14="http://schemas.microsoft.com/office/powerpoint/2010/main" val="37529817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3335712"/>
            <a:ext cx="11306175" cy="2716745"/>
          </a:xfrm>
        </p:spPr>
        <p:txBody>
          <a:bodyPr/>
          <a:lstStyle/>
          <a:p>
            <a:pPr marL="0" indent="0">
              <a:buNone/>
            </a:pPr>
            <a:r>
              <a:rPr lang="en-US" sz="1800" dirty="0" smtClean="0"/>
              <a:t>After </a:t>
            </a:r>
            <a:r>
              <a:rPr lang="en-US" sz="1800" dirty="0"/>
              <a:t>the intelligent timer is used, the interval for SPF calculation is as follows:</a:t>
            </a:r>
          </a:p>
          <a:p>
            <a:pPr marL="342900" lvl="1" indent="-342900">
              <a:buSzPct val="100000"/>
              <a:buFont typeface="+mj-lt"/>
              <a:buAutoNum type="arabicPeriod"/>
            </a:pPr>
            <a:r>
              <a:rPr lang="en-US" sz="1600" dirty="0" smtClean="0"/>
              <a:t>The </a:t>
            </a:r>
            <a:r>
              <a:rPr lang="en-US" sz="1600" dirty="0"/>
              <a:t>initial interval for SPF calculation is specified by </a:t>
            </a:r>
            <a:r>
              <a:rPr lang="en-US" sz="1600" i="1" dirty="0"/>
              <a:t>start-interval</a:t>
            </a:r>
            <a:r>
              <a:rPr lang="en-US" sz="1600" dirty="0"/>
              <a:t>.</a:t>
            </a:r>
          </a:p>
          <a:p>
            <a:pPr marL="342900" lvl="1" indent="-342900">
              <a:buSzPct val="100000"/>
              <a:buFont typeface="+mj-lt"/>
              <a:buAutoNum type="arabicPeriod"/>
            </a:pPr>
            <a:r>
              <a:rPr lang="en-US" sz="1600" dirty="0" smtClean="0"/>
              <a:t>The </a:t>
            </a:r>
            <a:r>
              <a:rPr lang="en-US" sz="1600" dirty="0"/>
              <a:t>interval for SPF calculation for the </a:t>
            </a:r>
            <a:r>
              <a:rPr lang="en-US" sz="1600" i="1" dirty="0"/>
              <a:t>n</a:t>
            </a:r>
            <a:r>
              <a:rPr lang="en-US" sz="1600" dirty="0"/>
              <a:t>th (</a:t>
            </a:r>
            <a:r>
              <a:rPr lang="en-US" sz="1600" i="1" dirty="0"/>
              <a:t>n</a:t>
            </a:r>
            <a:r>
              <a:rPr lang="en-US" sz="1600" dirty="0"/>
              <a:t> ≥ 2) time equals </a:t>
            </a:r>
            <a:r>
              <a:rPr lang="en-US" sz="1600" i="1" dirty="0"/>
              <a:t>hold-interval</a:t>
            </a:r>
            <a:r>
              <a:rPr lang="en-US" sz="1600" dirty="0"/>
              <a:t> x </a:t>
            </a:r>
            <a:r>
              <a:rPr lang="en-US" sz="1600" dirty="0" smtClean="0"/>
              <a:t>2</a:t>
            </a:r>
            <a:r>
              <a:rPr lang="en-US" sz="1600" baseline="30000" dirty="0" smtClean="0"/>
              <a:t>(</a:t>
            </a:r>
            <a:r>
              <a:rPr lang="en-US" sz="1600" i="1" baseline="30000" dirty="0" smtClean="0"/>
              <a:t>n</a:t>
            </a:r>
            <a:r>
              <a:rPr lang="en-US" sz="1600" baseline="30000" dirty="0"/>
              <a:t> –</a:t>
            </a:r>
            <a:r>
              <a:rPr lang="en-US" sz="1600" dirty="0" smtClean="0"/>
              <a:t> </a:t>
            </a:r>
            <a:r>
              <a:rPr lang="en-US" sz="1600" baseline="30000" dirty="0" smtClean="0"/>
              <a:t>2</a:t>
            </a:r>
            <a:r>
              <a:rPr lang="en-US" sz="1600" baseline="30000" dirty="0"/>
              <a:t>)</a:t>
            </a:r>
            <a:r>
              <a:rPr lang="en-US" sz="1600" dirty="0"/>
              <a:t>.</a:t>
            </a:r>
          </a:p>
          <a:p>
            <a:pPr marL="342900" lvl="1" indent="-342900">
              <a:buSzPct val="100000"/>
              <a:buFont typeface="+mj-lt"/>
              <a:buAutoNum type="arabicPeriod"/>
            </a:pPr>
            <a:r>
              <a:rPr lang="en-US" sz="1600" dirty="0" smtClean="0"/>
              <a:t>When </a:t>
            </a:r>
            <a:r>
              <a:rPr lang="en-US" sz="1600" dirty="0"/>
              <a:t>the interval specified by </a:t>
            </a:r>
            <a:r>
              <a:rPr lang="en-US" sz="1600" i="1" dirty="0"/>
              <a:t>hold-interval</a:t>
            </a:r>
            <a:r>
              <a:rPr lang="en-US" sz="1600" dirty="0"/>
              <a:t> x </a:t>
            </a:r>
            <a:r>
              <a:rPr lang="en-US" sz="1600" dirty="0" smtClean="0"/>
              <a:t>2</a:t>
            </a:r>
            <a:r>
              <a:rPr lang="en-US" sz="1600" baseline="30000" dirty="0" smtClean="0"/>
              <a:t>(</a:t>
            </a:r>
            <a:r>
              <a:rPr lang="en-US" sz="1600" i="1" baseline="30000" dirty="0" smtClean="0"/>
              <a:t>n</a:t>
            </a:r>
            <a:r>
              <a:rPr lang="en-US" sz="1600" baseline="30000" dirty="0"/>
              <a:t> </a:t>
            </a:r>
            <a:r>
              <a:rPr lang="en-US" sz="1600" baseline="30000" dirty="0" smtClean="0"/>
              <a:t>–</a:t>
            </a:r>
            <a:r>
              <a:rPr lang="en-US" sz="1600" dirty="0" smtClean="0"/>
              <a:t> </a:t>
            </a:r>
            <a:r>
              <a:rPr lang="en-US" sz="1600" baseline="30000" dirty="0" smtClean="0"/>
              <a:t>2</a:t>
            </a:r>
            <a:r>
              <a:rPr lang="en-US" sz="1600" baseline="30000" dirty="0"/>
              <a:t>)</a:t>
            </a:r>
            <a:r>
              <a:rPr lang="en-US" sz="1600" dirty="0"/>
              <a:t> reaches the maximum interval specified by </a:t>
            </a:r>
            <a:r>
              <a:rPr lang="en-US" sz="1600" i="1" dirty="0"/>
              <a:t>max-interval</a:t>
            </a:r>
            <a:r>
              <a:rPr lang="en-US" sz="1600" dirty="0"/>
              <a:t>, OSPF performs SPF calculation at the maximum interval for three consecutive times. Then, OSPF returns to the first step and performs SPF calculation at the initial interval specified by </a:t>
            </a:r>
            <a:r>
              <a:rPr lang="en-US" sz="1600" i="1" dirty="0"/>
              <a:t>start-interval</a:t>
            </a:r>
            <a:r>
              <a:rPr lang="en-US" sz="1600" dirty="0"/>
              <a:t>.</a:t>
            </a:r>
          </a:p>
        </p:txBody>
      </p:sp>
      <p:sp>
        <p:nvSpPr>
          <p:cNvPr id="19" name="标题 1"/>
          <p:cNvSpPr>
            <a:spLocks noGrp="1"/>
          </p:cNvSpPr>
          <p:nvPr>
            <p:ph type="title"/>
          </p:nvPr>
        </p:nvSpPr>
        <p:spPr>
          <a:xfrm>
            <a:off x="1594800" y="281091"/>
            <a:ext cx="6875432" cy="928873"/>
          </a:xfrm>
        </p:spPr>
        <p:txBody>
          <a:bodyPr/>
          <a:lstStyle/>
          <a:p>
            <a:pPr fontAlgn="ctr"/>
            <a:r>
              <a:rPr lang="en-US" sz="3200" dirty="0"/>
              <a:t>Basic Intelligent Timer Configuration Commands </a:t>
            </a:r>
            <a:r>
              <a:rPr lang="en-US" sz="3200" dirty="0" smtClean="0"/>
              <a:t>(3)</a:t>
            </a:r>
            <a:endParaRPr lang="en-US" sz="3200" dirty="0"/>
          </a:p>
        </p:txBody>
      </p:sp>
      <p:sp>
        <p:nvSpPr>
          <p:cNvPr id="4" name="矩形 3"/>
          <p:cNvSpPr/>
          <p:nvPr/>
        </p:nvSpPr>
        <p:spPr>
          <a:xfrm>
            <a:off x="932410" y="1729639"/>
            <a:ext cx="10608699" cy="584775"/>
          </a:xfrm>
          <a:prstGeom prst="rect">
            <a:avLst/>
          </a:prstGeom>
          <a:solidFill>
            <a:srgbClr val="F4FBFE"/>
          </a:solidFill>
          <a:ln>
            <a:solidFill>
              <a:srgbClr val="99DFF9"/>
            </a:solidFill>
          </a:ln>
        </p:spPr>
        <p:txBody>
          <a:bodyPr wrap="square">
            <a:spAutoFit/>
          </a:bodyPr>
          <a:lstStyle/>
          <a:p>
            <a:pPr fontAlgn="base"/>
            <a:r>
              <a:rPr lang="en-US" sz="1600" dirty="0">
                <a:solidFill>
                  <a:prstClr val="black"/>
                </a:solidFill>
                <a:cs typeface="Courier New" panose="02070309020205020404" pitchFamily="49" charset="0"/>
              </a:rPr>
              <a:t>[Huawei-ospf-1] </a:t>
            </a:r>
            <a:r>
              <a:rPr lang="en-US" sz="1600" b="1" dirty="0" err="1">
                <a:solidFill>
                  <a:prstClr val="black"/>
                </a:solidFill>
              </a:rPr>
              <a:t>spf</a:t>
            </a:r>
            <a:r>
              <a:rPr lang="en-US" sz="1600" b="1" dirty="0">
                <a:solidFill>
                  <a:prstClr val="black"/>
                </a:solidFill>
              </a:rPr>
              <a:t>-schedule-interval</a:t>
            </a:r>
            <a:r>
              <a:rPr lang="en-US" sz="1600" dirty="0">
                <a:solidFill>
                  <a:prstClr val="black"/>
                </a:solidFill>
              </a:rPr>
              <a:t> { </a:t>
            </a:r>
            <a:r>
              <a:rPr lang="en-US" sz="1600" i="1" dirty="0">
                <a:solidFill>
                  <a:prstClr val="black"/>
                </a:solidFill>
              </a:rPr>
              <a:t>interval1</a:t>
            </a:r>
            <a:r>
              <a:rPr lang="en-US" sz="1600" dirty="0">
                <a:solidFill>
                  <a:prstClr val="black"/>
                </a:solidFill>
              </a:rPr>
              <a:t> | </a:t>
            </a:r>
            <a:r>
              <a:rPr lang="en-US" sz="1600" b="1" dirty="0">
                <a:solidFill>
                  <a:prstClr val="black"/>
                </a:solidFill>
              </a:rPr>
              <a:t>intelligent-timer</a:t>
            </a:r>
            <a:r>
              <a:rPr lang="en-US" sz="1600" dirty="0">
                <a:solidFill>
                  <a:prstClr val="black"/>
                </a:solidFill>
              </a:rPr>
              <a:t> </a:t>
            </a:r>
            <a:r>
              <a:rPr lang="en-US" sz="1600" i="1" dirty="0">
                <a:solidFill>
                  <a:prstClr val="black"/>
                </a:solidFill>
              </a:rPr>
              <a:t>max-interval</a:t>
            </a:r>
            <a:r>
              <a:rPr lang="en-US" sz="1600" dirty="0">
                <a:solidFill>
                  <a:prstClr val="black"/>
                </a:solidFill>
              </a:rPr>
              <a:t> </a:t>
            </a:r>
            <a:r>
              <a:rPr lang="en-US" sz="1600" i="1" dirty="0">
                <a:solidFill>
                  <a:prstClr val="black"/>
                </a:solidFill>
              </a:rPr>
              <a:t>start-interval</a:t>
            </a:r>
            <a:r>
              <a:rPr lang="en-US" sz="1600" dirty="0">
                <a:solidFill>
                  <a:prstClr val="black"/>
                </a:solidFill>
              </a:rPr>
              <a:t> </a:t>
            </a:r>
            <a:r>
              <a:rPr lang="en-US" sz="1600" i="1" dirty="0">
                <a:solidFill>
                  <a:prstClr val="black"/>
                </a:solidFill>
              </a:rPr>
              <a:t>hold-interval</a:t>
            </a:r>
            <a:r>
              <a:rPr lang="en-US" sz="1600" dirty="0">
                <a:solidFill>
                  <a:prstClr val="black"/>
                </a:solidFill>
              </a:rPr>
              <a:t> | </a:t>
            </a:r>
            <a:r>
              <a:rPr lang="en-US" sz="1600" b="1" dirty="0">
                <a:solidFill>
                  <a:prstClr val="black"/>
                </a:solidFill>
              </a:rPr>
              <a:t>millisecond</a:t>
            </a:r>
            <a:r>
              <a:rPr lang="en-US" sz="1600" dirty="0">
                <a:solidFill>
                  <a:prstClr val="black"/>
                </a:solidFill>
              </a:rPr>
              <a:t> </a:t>
            </a:r>
            <a:r>
              <a:rPr lang="en-US" sz="1600" i="1" dirty="0">
                <a:solidFill>
                  <a:prstClr val="black"/>
                </a:solidFill>
              </a:rPr>
              <a:t>interval2</a:t>
            </a:r>
            <a:r>
              <a:rPr lang="en-US" sz="1600" dirty="0">
                <a:solidFill>
                  <a:prstClr val="black"/>
                </a:solidFill>
              </a:rPr>
              <a:t> }</a:t>
            </a:r>
          </a:p>
        </p:txBody>
      </p:sp>
      <p:sp>
        <p:nvSpPr>
          <p:cNvPr id="5" name="矩形 4"/>
          <p:cNvSpPr/>
          <p:nvPr/>
        </p:nvSpPr>
        <p:spPr>
          <a:xfrm>
            <a:off x="451877" y="1246250"/>
            <a:ext cx="11089232" cy="461665"/>
          </a:xfrm>
          <a:prstGeom prst="rect">
            <a:avLst/>
          </a:prstGeom>
        </p:spPr>
        <p:txBody>
          <a:bodyPr wrap="square">
            <a:spAutoFit/>
          </a:bodyPr>
          <a:lstStyle/>
          <a:p>
            <a:pPr marL="342900" indent="-342900">
              <a:lnSpc>
                <a:spcPct val="150000"/>
              </a:lnSpc>
              <a:buFont typeface="+mj-lt"/>
              <a:buAutoNum type="arabicPeriod" startAt="3"/>
            </a:pPr>
            <a:r>
              <a:rPr lang="en-US" sz="1600" dirty="0">
                <a:solidFill>
                  <a:prstClr val="black"/>
                </a:solidFill>
                <a:cs typeface="Courier New" panose="02070309020205020404" pitchFamily="49" charset="0"/>
              </a:rPr>
              <a:t>Set an interval for OSPF route calculation.</a:t>
            </a:r>
          </a:p>
        </p:txBody>
      </p:sp>
      <p:sp>
        <p:nvSpPr>
          <p:cNvPr id="11" name="矩形 10"/>
          <p:cNvSpPr/>
          <p:nvPr/>
        </p:nvSpPr>
        <p:spPr>
          <a:xfrm>
            <a:off x="932410" y="2332237"/>
            <a:ext cx="10608699" cy="707886"/>
          </a:xfrm>
          <a:prstGeom prst="rect">
            <a:avLst/>
          </a:prstGeom>
        </p:spPr>
        <p:txBody>
          <a:bodyPr wrap="square">
            <a:spAutoFit/>
          </a:bodyPr>
          <a:lstStyle/>
          <a:p>
            <a:pPr>
              <a:lnSpc>
                <a:spcPts val="2400"/>
              </a:lnSpc>
            </a:pPr>
            <a:r>
              <a:rPr lang="en-US" sz="1600">
                <a:solidFill>
                  <a:prstClr val="black"/>
                </a:solidFill>
              </a:rPr>
              <a:t>By default, the intelligent timer is enabled; the maximum interval, initial interval, and hold interval for SPF calculation are 10000 ms, 500 ms, and 1000 ms, respectively.</a:t>
            </a:r>
          </a:p>
        </p:txBody>
      </p:sp>
      <p:grpSp>
        <p:nvGrpSpPr>
          <p:cNvPr id="13" name="组合 12"/>
          <p:cNvGrpSpPr/>
          <p:nvPr/>
        </p:nvGrpSpPr>
        <p:grpSpPr>
          <a:xfrm>
            <a:off x="8372411" y="8569"/>
            <a:ext cx="3819119" cy="283663"/>
            <a:chOff x="8474010" y="27423"/>
            <a:chExt cx="3819119" cy="283663"/>
          </a:xfrm>
        </p:grpSpPr>
        <p:sp>
          <p:nvSpPr>
            <p:cNvPr id="14" name="五边形 13"/>
            <p:cNvSpPr/>
            <p:nvPr/>
          </p:nvSpPr>
          <p:spPr bwMode="auto">
            <a:xfrm>
              <a:off x="8474010" y="27423"/>
              <a:ext cx="720000" cy="28366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t>Overview</a:t>
              </a:r>
            </a:p>
          </p:txBody>
        </p:sp>
        <p:sp>
          <p:nvSpPr>
            <p:cNvPr id="15" name="燕尾形 14"/>
            <p:cNvSpPr/>
            <p:nvPr/>
          </p:nvSpPr>
          <p:spPr bwMode="auto">
            <a:xfrm>
              <a:off x="9080490" y="27423"/>
              <a:ext cx="72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t>PRC</a:t>
              </a:r>
              <a:endParaRPr lang="en-US" altLang="zh-CN" sz="1000" kern="0" dirty="0">
                <a:sym typeface="Huawei Sans" panose="020C0503030203020204" pitchFamily="34" charset="0"/>
              </a:endParaRPr>
            </a:p>
          </p:txBody>
        </p:sp>
        <p:sp>
          <p:nvSpPr>
            <p:cNvPr id="16" name="燕尾形 15"/>
            <p:cNvSpPr/>
            <p:nvPr/>
          </p:nvSpPr>
          <p:spPr bwMode="auto">
            <a:xfrm>
              <a:off x="9686970" y="27423"/>
              <a:ext cx="1080000"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b="1" dirty="0">
                  <a:solidFill>
                    <a:schemeClr val="bg1"/>
                  </a:solidFill>
                </a:rPr>
                <a:t>Intelligent Timer</a:t>
              </a:r>
              <a:endParaRPr lang="en-US" altLang="zh-CN" sz="1000" b="1" kern="0" dirty="0">
                <a:solidFill>
                  <a:schemeClr val="bg1"/>
                </a:solidFill>
                <a:sym typeface="Huawei Sans" panose="020C0503030203020204" pitchFamily="34" charset="0"/>
              </a:endParaRPr>
            </a:p>
          </p:txBody>
        </p:sp>
        <p:sp>
          <p:nvSpPr>
            <p:cNvPr id="17" name="燕尾形 16"/>
            <p:cNvSpPr/>
            <p:nvPr/>
          </p:nvSpPr>
          <p:spPr bwMode="auto">
            <a:xfrm>
              <a:off x="10653450" y="27423"/>
              <a:ext cx="72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t>FRR</a:t>
              </a:r>
            </a:p>
          </p:txBody>
        </p:sp>
        <p:sp>
          <p:nvSpPr>
            <p:cNvPr id="22" name="燕尾形 21"/>
            <p:cNvSpPr/>
            <p:nvPr/>
          </p:nvSpPr>
          <p:spPr bwMode="auto">
            <a:xfrm>
              <a:off x="11259929" y="27423"/>
              <a:ext cx="10332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defRPr/>
              </a:pPr>
              <a:r>
                <a:rPr lang="en-US" sz="1000" dirty="0" smtClean="0">
                  <a:solidFill>
                    <a:prstClr val="black"/>
                  </a:solidFill>
                </a:rPr>
                <a:t>BFD Association</a:t>
              </a:r>
              <a:endParaRPr lang="en-US" altLang="zh-CN" sz="1000" kern="0" dirty="0">
                <a:solidFill>
                  <a:prstClr val="black"/>
                </a:solidFill>
                <a:sym typeface="Huawei Sans" panose="020C0503030203020204" pitchFamily="34" charset="0"/>
              </a:endParaRPr>
            </a:p>
          </p:txBody>
        </p:sp>
      </p:grpSp>
    </p:spTree>
    <p:extLst>
      <p:ext uri="{BB962C8B-B14F-4D97-AF65-F5344CB8AC3E}">
        <p14:creationId xmlns:p14="http://schemas.microsoft.com/office/powerpoint/2010/main" val="21536437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algn="l"/>
            <a:r>
              <a:rPr sz="1800" dirty="0">
                <a:latin typeface="Huawei Sans" panose="020C0503030203020204" pitchFamily="34" charset="0"/>
              </a:rPr>
              <a:t>OSPF IP fast reroute (FRR) is a dynamic IP FRR technology that uses the loop-free alternate (LFA) algorithm to pre-calculate a backup path and saves it in the forwarding table. If the primary link fails, traffic is rapidly switched to the backup link, ensuring traffic continuity and achieving traffic protection. OSPF IP FRR can reduce the fault recovery time to less than 50 </a:t>
            </a:r>
            <a:r>
              <a:rPr sz="1800" dirty="0" err="1">
                <a:latin typeface="Huawei Sans" panose="020C0503030203020204" pitchFamily="34" charset="0"/>
              </a:rPr>
              <a:t>ms.</a:t>
            </a:r>
            <a:endParaRPr lang="en-US" altLang="zh-CN" sz="1800" dirty="0" smtClean="0">
              <a:latin typeface="Huawei Sans" panose="020C0503030203020204" pitchFamily="34" charset="0"/>
            </a:endParaRPr>
          </a:p>
          <a:p>
            <a:pPr algn="l"/>
            <a:r>
              <a:rPr sz="1800" dirty="0">
                <a:latin typeface="Huawei Sans" panose="020C0503030203020204" pitchFamily="34" charset="0"/>
              </a:rPr>
              <a:t>The LFA algorithm calculates a backup link based on the following principles:</a:t>
            </a:r>
            <a:endParaRPr lang="en-US" altLang="zh-CN" sz="1800" dirty="0" smtClean="0">
              <a:latin typeface="Huawei Sans" panose="020C0503030203020204" pitchFamily="34" charset="0"/>
            </a:endParaRPr>
          </a:p>
          <a:p>
            <a:pPr lvl="1"/>
            <a:r>
              <a:rPr sz="1600" dirty="0">
                <a:latin typeface="Huawei Sans" panose="020C0503030203020204" pitchFamily="34" charset="0"/>
              </a:rPr>
              <a:t>A device uses the SPF algorithm to calculate shortest paths to the destination, with each neighbor that provides a backup link as a root node. The device then uses the </a:t>
            </a:r>
            <a:r>
              <a:rPr sz="1600" dirty="0">
                <a:solidFill>
                  <a:srgbClr val="EC7061"/>
                </a:solidFill>
                <a:latin typeface="Huawei Sans" panose="020C0503030203020204" pitchFamily="34" charset="0"/>
              </a:rPr>
              <a:t>inequality</a:t>
            </a:r>
            <a:r>
              <a:rPr sz="1600" dirty="0">
                <a:latin typeface="Huawei Sans" panose="020C0503030203020204" pitchFamily="34" charset="0"/>
              </a:rPr>
              <a:t> to calculate a loop-free backup link with the minimum cost.</a:t>
            </a:r>
            <a:endParaRPr lang="en-US" altLang="zh-CN" sz="1600" dirty="0" smtClean="0">
              <a:latin typeface="Huawei Sans" panose="020C0503030203020204" pitchFamily="34" charset="0"/>
            </a:endParaRPr>
          </a:p>
          <a:p>
            <a:pPr algn="l"/>
            <a:endParaRPr lang="zh-CN" altLang="en-US" sz="18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a:latin typeface="Huawei Sans" panose="020C0503030203020204" pitchFamily="34" charset="0"/>
              </a:rPr>
              <a:t>OSPF IP FRR</a:t>
            </a:r>
            <a:endParaRPr lang="zh-CN" altLang="en-US" dirty="0">
              <a:latin typeface="Huawei Sans" panose="020C0503030203020204" pitchFamily="34" charset="0"/>
            </a:endParaRPr>
          </a:p>
        </p:txBody>
      </p:sp>
      <p:grpSp>
        <p:nvGrpSpPr>
          <p:cNvPr id="10" name="组合 9"/>
          <p:cNvGrpSpPr/>
          <p:nvPr/>
        </p:nvGrpSpPr>
        <p:grpSpPr>
          <a:xfrm>
            <a:off x="8372411" y="8569"/>
            <a:ext cx="3819119" cy="283663"/>
            <a:chOff x="8474010" y="27423"/>
            <a:chExt cx="3819119" cy="283663"/>
          </a:xfrm>
        </p:grpSpPr>
        <p:sp>
          <p:nvSpPr>
            <p:cNvPr id="11" name="五边形 10"/>
            <p:cNvSpPr/>
            <p:nvPr/>
          </p:nvSpPr>
          <p:spPr bwMode="auto">
            <a:xfrm>
              <a:off x="8474010" y="27423"/>
              <a:ext cx="720000" cy="28366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Overview</a:t>
              </a:r>
            </a:p>
          </p:txBody>
        </p:sp>
        <p:sp>
          <p:nvSpPr>
            <p:cNvPr id="17" name="燕尾形 16"/>
            <p:cNvSpPr/>
            <p:nvPr/>
          </p:nvSpPr>
          <p:spPr bwMode="auto">
            <a:xfrm>
              <a:off x="9080490" y="27423"/>
              <a:ext cx="72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solidFill>
                    <a:prstClr val="black"/>
                  </a:solidFill>
                </a:rPr>
                <a:t>PRC</a:t>
              </a:r>
              <a:endParaRPr lang="en-US" altLang="zh-CN" sz="1000" kern="0" dirty="0">
                <a:solidFill>
                  <a:prstClr val="black"/>
                </a:solidFill>
                <a:sym typeface="Huawei Sans" panose="020C0503030203020204" pitchFamily="34" charset="0"/>
              </a:endParaRPr>
            </a:p>
          </p:txBody>
        </p:sp>
        <p:sp>
          <p:nvSpPr>
            <p:cNvPr id="18" name="燕尾形 17"/>
            <p:cNvSpPr/>
            <p:nvPr/>
          </p:nvSpPr>
          <p:spPr bwMode="auto">
            <a:xfrm>
              <a:off x="9686970" y="2742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Intelligent Timer</a:t>
              </a:r>
              <a:endParaRPr lang="en-US" altLang="zh-CN" sz="1000" kern="0" dirty="0">
                <a:solidFill>
                  <a:prstClr val="black"/>
                </a:solidFill>
                <a:sym typeface="Huawei Sans" panose="020C0503030203020204" pitchFamily="34" charset="0"/>
              </a:endParaRPr>
            </a:p>
          </p:txBody>
        </p:sp>
        <p:sp>
          <p:nvSpPr>
            <p:cNvPr id="19" name="燕尾形 18"/>
            <p:cNvSpPr/>
            <p:nvPr/>
          </p:nvSpPr>
          <p:spPr bwMode="auto">
            <a:xfrm>
              <a:off x="10653450" y="27423"/>
              <a:ext cx="720000"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b="1">
                  <a:solidFill>
                    <a:srgbClr val="FFFFFF"/>
                  </a:solidFill>
                </a:rPr>
                <a:t>FRR</a:t>
              </a:r>
            </a:p>
          </p:txBody>
        </p:sp>
        <p:sp>
          <p:nvSpPr>
            <p:cNvPr id="20" name="燕尾形 19"/>
            <p:cNvSpPr/>
            <p:nvPr/>
          </p:nvSpPr>
          <p:spPr bwMode="auto">
            <a:xfrm>
              <a:off x="11259929" y="27423"/>
              <a:ext cx="10332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defRPr/>
              </a:pPr>
              <a:r>
                <a:rPr lang="en-US" sz="1000" dirty="0" smtClean="0">
                  <a:solidFill>
                    <a:prstClr val="black"/>
                  </a:solidFill>
                </a:rPr>
                <a:t>BFD Association</a:t>
              </a:r>
              <a:endParaRPr lang="en-US" altLang="zh-CN" sz="1000" kern="0" dirty="0">
                <a:solidFill>
                  <a:prstClr val="black"/>
                </a:solidFill>
                <a:sym typeface="Huawei Sans" panose="020C0503030203020204" pitchFamily="34" charset="0"/>
              </a:endParaRPr>
            </a:p>
          </p:txBody>
        </p:sp>
      </p:grpSp>
    </p:spTree>
    <p:extLst>
      <p:ext uri="{BB962C8B-B14F-4D97-AF65-F5344CB8AC3E}">
        <p14:creationId xmlns:p14="http://schemas.microsoft.com/office/powerpoint/2010/main" val="17811897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493150"/>
          </a:xfrm>
        </p:spPr>
        <p:txBody>
          <a:bodyPr wrap="square">
            <a:noAutofit/>
          </a:bodyPr>
          <a:lstStyle/>
          <a:p>
            <a:pPr marL="0" indent="0">
              <a:buNone/>
            </a:pPr>
            <a:r>
              <a:rPr sz="1600" dirty="0">
                <a:latin typeface="Huawei Sans" panose="020C0503030203020204" pitchFamily="34" charset="0"/>
              </a:rPr>
              <a:t>OSPF IP FRR protects traffic against either a link failure or a node-and-link failure.</a:t>
            </a:r>
            <a:endParaRPr lang="zh-CN" altLang="en-US" sz="16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dirty="0">
                <a:latin typeface="Huawei Sans" panose="020C0503030203020204" pitchFamily="34" charset="0"/>
              </a:rPr>
              <a:t>Networking of OSPF IP FRR</a:t>
            </a:r>
            <a:endParaRPr lang="zh-CN" altLang="en-US" dirty="0">
              <a:latin typeface="Huawei Sans" panose="020C0503030203020204" pitchFamily="34" charset="0"/>
            </a:endParaRPr>
          </a:p>
        </p:txBody>
      </p:sp>
      <p:sp>
        <p:nvSpPr>
          <p:cNvPr id="4" name="圆角矩形 75"/>
          <p:cNvSpPr/>
          <p:nvPr/>
        </p:nvSpPr>
        <p:spPr>
          <a:xfrm>
            <a:off x="731520" y="1900389"/>
            <a:ext cx="5364479" cy="394020"/>
          </a:xfrm>
          <a:prstGeom prst="roundRect">
            <a:avLst>
              <a:gd name="adj" fmla="val 10604"/>
            </a:avLst>
          </a:prstGeom>
          <a:solidFill>
            <a:srgbClr val="00B0F0"/>
          </a:solidFill>
          <a:ln>
            <a:noFill/>
          </a:ln>
        </p:spPr>
        <p:txBody>
          <a:bodyPr wrap="square" rtlCol="0" anchor="ctr" anchorCtr="0">
            <a:noAutofit/>
          </a:bodyPr>
          <a:lstStyle/>
          <a:p>
            <a:pPr algn="ctr" fontAlgn="ctr"/>
            <a:r>
              <a:rPr b="1" dirty="0">
                <a:solidFill>
                  <a:prstClr val="white"/>
                </a:solidFill>
              </a:rPr>
              <a:t>Link protection</a:t>
            </a:r>
            <a:endParaRPr lang="zh-CN" altLang="en-US" b="1" dirty="0">
              <a:solidFill>
                <a:prstClr val="white"/>
              </a:solidFill>
              <a:sym typeface="Huawei Sans" panose="020C0503030203020204" pitchFamily="34" charset="0"/>
            </a:endParaRPr>
          </a:p>
        </p:txBody>
      </p:sp>
      <p:sp>
        <p:nvSpPr>
          <p:cNvPr id="5" name="圆角矩形 75"/>
          <p:cNvSpPr/>
          <p:nvPr/>
        </p:nvSpPr>
        <p:spPr>
          <a:xfrm>
            <a:off x="731520" y="2331894"/>
            <a:ext cx="5364479" cy="405340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ct val="125000"/>
              </a:lnSpc>
              <a:spcAft>
                <a:spcPts val="600"/>
              </a:spcAft>
            </a:pPr>
            <a:r>
              <a:rPr sz="1200" dirty="0">
                <a:solidFill>
                  <a:prstClr val="black"/>
                </a:solidFill>
              </a:rPr>
              <a:t>Link protection inequality:</a:t>
            </a:r>
            <a:endParaRPr lang="zh-CN" altLang="en-US" sz="1200" dirty="0">
              <a:solidFill>
                <a:prstClr val="black"/>
              </a:solidFill>
              <a:sym typeface="Huawei Sans" panose="020C0503030203020204" pitchFamily="34" charset="0"/>
            </a:endParaRPr>
          </a:p>
          <a:p>
            <a:pPr fontAlgn="ctr">
              <a:lnSpc>
                <a:spcPct val="125000"/>
              </a:lnSpc>
              <a:spcAft>
                <a:spcPts val="600"/>
              </a:spcAft>
            </a:pPr>
            <a:r>
              <a:rPr sz="1100" b="1" dirty="0" err="1">
                <a:solidFill>
                  <a:srgbClr val="EC7061"/>
                </a:solidFill>
              </a:rPr>
              <a:t>Distance_opt</a:t>
            </a:r>
            <a:r>
              <a:rPr sz="1100" b="1" dirty="0">
                <a:solidFill>
                  <a:srgbClr val="EC7061"/>
                </a:solidFill>
              </a:rPr>
              <a:t> (N, D) &lt; </a:t>
            </a:r>
            <a:r>
              <a:rPr sz="1100" b="1" dirty="0" err="1">
                <a:solidFill>
                  <a:srgbClr val="EC7061"/>
                </a:solidFill>
              </a:rPr>
              <a:t>Distance_opt</a:t>
            </a:r>
            <a:r>
              <a:rPr sz="1100" b="1" dirty="0">
                <a:solidFill>
                  <a:srgbClr val="EC7061"/>
                </a:solidFill>
              </a:rPr>
              <a:t> (N, S) + </a:t>
            </a:r>
            <a:r>
              <a:rPr sz="1100" b="1" dirty="0" err="1">
                <a:solidFill>
                  <a:srgbClr val="EC7061"/>
                </a:solidFill>
              </a:rPr>
              <a:t>Distance_opt</a:t>
            </a:r>
            <a:r>
              <a:rPr sz="1100" b="1" dirty="0">
                <a:solidFill>
                  <a:srgbClr val="EC7061"/>
                </a:solidFill>
              </a:rPr>
              <a:t> (S, D)</a:t>
            </a:r>
          </a:p>
          <a:p>
            <a:pPr fontAlgn="ctr">
              <a:lnSpc>
                <a:spcPct val="125000"/>
              </a:lnSpc>
              <a:spcAft>
                <a:spcPts val="600"/>
              </a:spcAft>
            </a:pPr>
            <a:r>
              <a:rPr sz="1100" dirty="0">
                <a:solidFill>
                  <a:prstClr val="black"/>
                </a:solidFill>
              </a:rPr>
              <a:t>This ensures that the traffic from node N to node D does not pass through node S. That is, this ensures that no loop occurs.</a:t>
            </a:r>
            <a:endParaRPr lang="en-US" altLang="zh-CN" sz="1100" dirty="0" smtClean="0">
              <a:solidFill>
                <a:prstClr val="black"/>
              </a:solidFill>
              <a:sym typeface="Huawei Sans" panose="020C0503030203020204" pitchFamily="34" charset="0"/>
            </a:endParaRPr>
          </a:p>
        </p:txBody>
      </p:sp>
      <p:grpSp>
        <p:nvGrpSpPr>
          <p:cNvPr id="36" name="组合 35"/>
          <p:cNvGrpSpPr/>
          <p:nvPr/>
        </p:nvGrpSpPr>
        <p:grpSpPr>
          <a:xfrm>
            <a:off x="1090450" y="3395572"/>
            <a:ext cx="4680214" cy="1996177"/>
            <a:chOff x="1110986" y="3794419"/>
            <a:chExt cx="4680214" cy="1996177"/>
          </a:xfrm>
        </p:grpSpPr>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0986" y="403468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34762" y="4034684"/>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58538" y="4034684"/>
              <a:ext cx="540000" cy="442800"/>
            </a:xfrm>
            <a:prstGeom prst="rect">
              <a:avLst/>
            </a:prstGeom>
          </p:spPr>
        </p:pic>
        <p:cxnSp>
          <p:nvCxnSpPr>
            <p:cNvPr id="11" name="直接连接符 10"/>
            <p:cNvCxnSpPr>
              <a:stCxn id="6" idx="3"/>
              <a:endCxn id="7" idx="1"/>
            </p:cNvCxnSpPr>
            <p:nvPr/>
          </p:nvCxnSpPr>
          <p:spPr>
            <a:xfrm>
              <a:off x="1650986" y="4256084"/>
              <a:ext cx="12837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7" idx="3"/>
              <a:endCxn id="9" idx="1"/>
            </p:cNvCxnSpPr>
            <p:nvPr/>
          </p:nvCxnSpPr>
          <p:spPr>
            <a:xfrm>
              <a:off x="3474762" y="4256084"/>
              <a:ext cx="12837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6" idx="2"/>
            </p:cNvCxnSpPr>
            <p:nvPr/>
          </p:nvCxnSpPr>
          <p:spPr>
            <a:xfrm>
              <a:off x="1380986" y="4477484"/>
              <a:ext cx="641888"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endCxn id="7" idx="2"/>
            </p:cNvCxnSpPr>
            <p:nvPr/>
          </p:nvCxnSpPr>
          <p:spPr>
            <a:xfrm flipV="1">
              <a:off x="2562874" y="4477484"/>
              <a:ext cx="641888"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135124" y="3794419"/>
              <a:ext cx="491724" cy="307777"/>
            </a:xfrm>
            <a:prstGeom prst="rect">
              <a:avLst/>
            </a:prstGeom>
          </p:spPr>
          <p:txBody>
            <a:bodyPr wrap="square">
              <a:noAutofit/>
            </a:bodyPr>
            <a:lstStyle/>
            <a:p>
              <a:pPr algn="ctr" fontAlgn="ctr"/>
              <a:r>
                <a:rPr sz="1400">
                  <a:solidFill>
                    <a:prstClr val="black"/>
                  </a:solidFill>
                </a:rPr>
                <a:t>S</a:t>
              </a:r>
            </a:p>
          </p:txBody>
        </p:sp>
        <p:sp>
          <p:nvSpPr>
            <p:cNvPr id="23" name="矩形 22"/>
            <p:cNvSpPr/>
            <p:nvPr/>
          </p:nvSpPr>
          <p:spPr>
            <a:xfrm>
              <a:off x="1804612" y="3982063"/>
              <a:ext cx="976525" cy="307777"/>
            </a:xfrm>
            <a:prstGeom prst="rect">
              <a:avLst/>
            </a:prstGeom>
          </p:spPr>
          <p:txBody>
            <a:bodyPr wrap="square">
              <a:noAutofit/>
            </a:bodyPr>
            <a:lstStyle/>
            <a:p>
              <a:pPr algn="ctr" fontAlgn="ctr"/>
              <a:r>
                <a:rPr sz="1400" dirty="0">
                  <a:solidFill>
                    <a:prstClr val="black"/>
                  </a:solidFill>
                </a:rPr>
                <a:t>Cost = 10</a:t>
              </a:r>
            </a:p>
          </p:txBody>
        </p:sp>
        <p:sp>
          <p:nvSpPr>
            <p:cNvPr id="24" name="矩形 23"/>
            <p:cNvSpPr/>
            <p:nvPr/>
          </p:nvSpPr>
          <p:spPr>
            <a:xfrm>
              <a:off x="3726637" y="3982063"/>
              <a:ext cx="887750" cy="307777"/>
            </a:xfrm>
            <a:prstGeom prst="rect">
              <a:avLst/>
            </a:prstGeom>
          </p:spPr>
          <p:txBody>
            <a:bodyPr wrap="square">
              <a:noAutofit/>
            </a:bodyPr>
            <a:lstStyle/>
            <a:p>
              <a:pPr algn="ctr" fontAlgn="ctr"/>
              <a:r>
                <a:rPr sz="1400">
                  <a:solidFill>
                    <a:prstClr val="black"/>
                  </a:solidFill>
                </a:rPr>
                <a:t>Cost = 5</a:t>
              </a:r>
            </a:p>
          </p:txBody>
        </p:sp>
        <p:sp>
          <p:nvSpPr>
            <p:cNvPr id="25" name="矩形 24"/>
            <p:cNvSpPr/>
            <p:nvPr/>
          </p:nvSpPr>
          <p:spPr>
            <a:xfrm rot="3232528">
              <a:off x="1066938" y="4732441"/>
              <a:ext cx="976525" cy="307777"/>
            </a:xfrm>
            <a:prstGeom prst="rect">
              <a:avLst/>
            </a:prstGeom>
          </p:spPr>
          <p:txBody>
            <a:bodyPr wrap="square">
              <a:noAutofit/>
            </a:bodyPr>
            <a:lstStyle/>
            <a:p>
              <a:pPr algn="ctr" fontAlgn="ctr"/>
              <a:r>
                <a:rPr sz="1400" dirty="0">
                  <a:solidFill>
                    <a:prstClr val="black"/>
                  </a:solidFill>
                </a:rPr>
                <a:t>Cost = 10</a:t>
              </a:r>
            </a:p>
          </p:txBody>
        </p:sp>
        <p:sp>
          <p:nvSpPr>
            <p:cNvPr id="26" name="矩形 25"/>
            <p:cNvSpPr/>
            <p:nvPr/>
          </p:nvSpPr>
          <p:spPr>
            <a:xfrm rot="18509869">
              <a:off x="2620288" y="4732441"/>
              <a:ext cx="887750" cy="307777"/>
            </a:xfrm>
            <a:prstGeom prst="rect">
              <a:avLst/>
            </a:prstGeom>
          </p:spPr>
          <p:txBody>
            <a:bodyPr wrap="square">
              <a:noAutofit/>
            </a:bodyPr>
            <a:lstStyle/>
            <a:p>
              <a:pPr algn="ctr" fontAlgn="ctr"/>
              <a:r>
                <a:rPr sz="1400">
                  <a:solidFill>
                    <a:prstClr val="black"/>
                  </a:solidFill>
                </a:rPr>
                <a:t>Cost = 5</a:t>
              </a:r>
            </a:p>
          </p:txBody>
        </p:sp>
        <p:sp>
          <p:nvSpPr>
            <p:cNvPr id="27" name="矩形 26"/>
            <p:cNvSpPr/>
            <p:nvPr/>
          </p:nvSpPr>
          <p:spPr>
            <a:xfrm>
              <a:off x="2047012" y="5482819"/>
              <a:ext cx="491724" cy="307777"/>
            </a:xfrm>
            <a:prstGeom prst="rect">
              <a:avLst/>
            </a:prstGeom>
          </p:spPr>
          <p:txBody>
            <a:bodyPr wrap="square">
              <a:noAutofit/>
            </a:bodyPr>
            <a:lstStyle/>
            <a:p>
              <a:pPr algn="ctr" fontAlgn="ctr"/>
              <a:r>
                <a:rPr sz="1400">
                  <a:solidFill>
                    <a:prstClr val="black"/>
                  </a:solidFill>
                </a:rPr>
                <a:t>N</a:t>
              </a:r>
            </a:p>
          </p:txBody>
        </p:sp>
        <p:sp>
          <p:nvSpPr>
            <p:cNvPr id="28" name="矩形 27"/>
            <p:cNvSpPr/>
            <p:nvPr/>
          </p:nvSpPr>
          <p:spPr>
            <a:xfrm>
              <a:off x="2959804" y="3794419"/>
              <a:ext cx="491724" cy="307777"/>
            </a:xfrm>
            <a:prstGeom prst="rect">
              <a:avLst/>
            </a:prstGeom>
          </p:spPr>
          <p:txBody>
            <a:bodyPr wrap="square">
              <a:noAutofit/>
            </a:bodyPr>
            <a:lstStyle/>
            <a:p>
              <a:pPr algn="ctr" fontAlgn="ctr"/>
              <a:r>
                <a:rPr sz="1400">
                  <a:solidFill>
                    <a:prstClr val="black"/>
                  </a:solidFill>
                </a:rPr>
                <a:t>R1</a:t>
              </a:r>
            </a:p>
          </p:txBody>
        </p:sp>
        <p:sp>
          <p:nvSpPr>
            <p:cNvPr id="29" name="矩形 28"/>
            <p:cNvSpPr/>
            <p:nvPr/>
          </p:nvSpPr>
          <p:spPr>
            <a:xfrm>
              <a:off x="4784484" y="3794419"/>
              <a:ext cx="491724" cy="307777"/>
            </a:xfrm>
            <a:prstGeom prst="rect">
              <a:avLst/>
            </a:prstGeom>
          </p:spPr>
          <p:txBody>
            <a:bodyPr wrap="square">
              <a:noAutofit/>
            </a:bodyPr>
            <a:lstStyle/>
            <a:p>
              <a:pPr algn="ctr" fontAlgn="ctr"/>
              <a:r>
                <a:rPr sz="1400">
                  <a:solidFill>
                    <a:prstClr val="black"/>
                  </a:solidFill>
                </a:rPr>
                <a:t>D</a:t>
              </a:r>
              <a:endParaRPr lang="en-US" altLang="zh-CN" sz="1400" dirty="0" smtClean="0">
                <a:solidFill>
                  <a:prstClr val="black"/>
                </a:solidFill>
                <a:cs typeface="Courier New" panose="02070309020205020404" pitchFamily="49" charset="0"/>
                <a:sym typeface="Huawei Sans" panose="020C0503030203020204" pitchFamily="34" charset="0"/>
              </a:endParaRPr>
            </a:p>
          </p:txBody>
        </p:sp>
        <p:cxnSp>
          <p:nvCxnSpPr>
            <p:cNvPr id="30" name="直接连接符 29"/>
            <p:cNvCxnSpPr>
              <a:stCxn id="9" idx="3"/>
            </p:cNvCxnSpPr>
            <p:nvPr/>
          </p:nvCxnSpPr>
          <p:spPr>
            <a:xfrm>
              <a:off x="5298538" y="4256084"/>
              <a:ext cx="4926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2187546" y="4210852"/>
              <a:ext cx="144000" cy="143999"/>
              <a:chOff x="6985472" y="2964732"/>
              <a:chExt cx="144000" cy="143999"/>
            </a:xfrm>
          </p:grpSpPr>
          <p:cxnSp>
            <p:nvCxnSpPr>
              <p:cNvPr id="33" name="直接连接符 32"/>
              <p:cNvCxnSpPr/>
              <p:nvPr/>
            </p:nvCxnSpPr>
            <p:spPr>
              <a:xfrm flipV="1">
                <a:off x="6985472" y="2964732"/>
                <a:ext cx="144000" cy="143999"/>
              </a:xfrm>
              <a:prstGeom prst="line">
                <a:avLst/>
              </a:prstGeom>
              <a:solidFill>
                <a:srgbClr val="EC7061"/>
              </a:solidFill>
              <a:ln w="38100" cap="rnd">
                <a:solidFill>
                  <a:srgbClr val="EC7061"/>
                </a:solidFill>
                <a:round/>
              </a:ln>
              <a:effectLst/>
            </p:spPr>
            <p:style>
              <a:lnRef idx="2">
                <a:schemeClr val="accent1"/>
              </a:lnRef>
              <a:fillRef idx="0">
                <a:schemeClr val="accent1"/>
              </a:fillRef>
              <a:effectRef idx="1">
                <a:schemeClr val="accent1"/>
              </a:effectRef>
              <a:fontRef idx="minor">
                <a:schemeClr val="tx1"/>
              </a:fontRef>
            </p:style>
          </p:cxnSp>
          <p:cxnSp>
            <p:nvCxnSpPr>
              <p:cNvPr id="34" name="直接连接符 33"/>
              <p:cNvCxnSpPr/>
              <p:nvPr/>
            </p:nvCxnSpPr>
            <p:spPr>
              <a:xfrm>
                <a:off x="6985472" y="2964732"/>
                <a:ext cx="144000" cy="143999"/>
              </a:xfrm>
              <a:prstGeom prst="line">
                <a:avLst/>
              </a:prstGeom>
              <a:solidFill>
                <a:srgbClr val="EC7061"/>
              </a:solidFill>
              <a:ln w="38100" cap="rnd">
                <a:solidFill>
                  <a:srgbClr val="EC7061"/>
                </a:solidFill>
                <a:round/>
              </a:ln>
              <a:effectLst/>
            </p:spPr>
            <p:style>
              <a:lnRef idx="2">
                <a:schemeClr val="accent1"/>
              </a:lnRef>
              <a:fillRef idx="0">
                <a:schemeClr val="accent1"/>
              </a:fillRef>
              <a:effectRef idx="1">
                <a:schemeClr val="accent1"/>
              </a:effectRef>
              <a:fontRef idx="minor">
                <a:schemeClr val="tx1"/>
              </a:fontRef>
            </p:style>
          </p:cxnSp>
        </p:grpSp>
      </p:grpSp>
      <p:sp>
        <p:nvSpPr>
          <p:cNvPr id="37" name="圆角矩形 75"/>
          <p:cNvSpPr/>
          <p:nvPr/>
        </p:nvSpPr>
        <p:spPr>
          <a:xfrm>
            <a:off x="6240150" y="1900389"/>
            <a:ext cx="5483531" cy="394020"/>
          </a:xfrm>
          <a:prstGeom prst="roundRect">
            <a:avLst>
              <a:gd name="adj" fmla="val 10604"/>
            </a:avLst>
          </a:prstGeom>
          <a:solidFill>
            <a:srgbClr val="00B0F0"/>
          </a:solidFill>
          <a:ln>
            <a:noFill/>
          </a:ln>
        </p:spPr>
        <p:txBody>
          <a:bodyPr wrap="square" rtlCol="0" anchor="ctr" anchorCtr="0">
            <a:noAutofit/>
          </a:bodyPr>
          <a:lstStyle/>
          <a:p>
            <a:pPr algn="ctr" fontAlgn="ctr"/>
            <a:r>
              <a:rPr b="1" dirty="0">
                <a:solidFill>
                  <a:prstClr val="white"/>
                </a:solidFill>
              </a:rPr>
              <a:t>Node-and-link protection</a:t>
            </a:r>
            <a:endParaRPr lang="zh-CN" altLang="en-US" b="1" dirty="0">
              <a:solidFill>
                <a:prstClr val="white"/>
              </a:solidFill>
              <a:sym typeface="Huawei Sans" panose="020C0503030203020204" pitchFamily="34" charset="0"/>
            </a:endParaRPr>
          </a:p>
        </p:txBody>
      </p:sp>
      <p:sp>
        <p:nvSpPr>
          <p:cNvPr id="38" name="圆角矩形 75"/>
          <p:cNvSpPr/>
          <p:nvPr/>
        </p:nvSpPr>
        <p:spPr>
          <a:xfrm>
            <a:off x="6240150" y="2331894"/>
            <a:ext cx="5483531" cy="405340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ct val="125000"/>
              </a:lnSpc>
              <a:spcAft>
                <a:spcPts val="600"/>
              </a:spcAft>
            </a:pPr>
            <a:r>
              <a:rPr sz="1200" dirty="0">
                <a:solidFill>
                  <a:prstClr val="black"/>
                </a:solidFill>
              </a:rPr>
              <a:t>Link protection inequality:</a:t>
            </a:r>
            <a:endParaRPr lang="en-US" altLang="zh-CN" sz="1200" dirty="0" smtClean="0">
              <a:solidFill>
                <a:prstClr val="black"/>
              </a:solidFill>
              <a:sym typeface="Huawei Sans" panose="020C0503030203020204" pitchFamily="34" charset="0"/>
            </a:endParaRPr>
          </a:p>
          <a:p>
            <a:pPr fontAlgn="ctr">
              <a:lnSpc>
                <a:spcPct val="125000"/>
              </a:lnSpc>
              <a:spcAft>
                <a:spcPts val="600"/>
              </a:spcAft>
            </a:pPr>
            <a:r>
              <a:rPr sz="1200" b="1" dirty="0" err="1">
                <a:solidFill>
                  <a:srgbClr val="EC7061"/>
                </a:solidFill>
              </a:rPr>
              <a:t>Distance_opt</a:t>
            </a:r>
            <a:r>
              <a:rPr sz="1200" b="1" dirty="0">
                <a:solidFill>
                  <a:srgbClr val="EC7061"/>
                </a:solidFill>
              </a:rPr>
              <a:t> (N, D) &lt; </a:t>
            </a:r>
            <a:r>
              <a:rPr sz="1200" b="1" dirty="0" err="1">
                <a:solidFill>
                  <a:srgbClr val="EC7061"/>
                </a:solidFill>
              </a:rPr>
              <a:t>Distance_opt</a:t>
            </a:r>
            <a:r>
              <a:rPr sz="1200" b="1" dirty="0">
                <a:solidFill>
                  <a:srgbClr val="EC7061"/>
                </a:solidFill>
              </a:rPr>
              <a:t> (N, S) + </a:t>
            </a:r>
            <a:r>
              <a:rPr sz="1200" b="1" dirty="0" err="1">
                <a:solidFill>
                  <a:srgbClr val="EC7061"/>
                </a:solidFill>
              </a:rPr>
              <a:t>Distance_opt</a:t>
            </a:r>
            <a:r>
              <a:rPr sz="1200" b="1" dirty="0">
                <a:solidFill>
                  <a:srgbClr val="EC7061"/>
                </a:solidFill>
              </a:rPr>
              <a:t> (S, D)</a:t>
            </a:r>
          </a:p>
          <a:p>
            <a:pPr fontAlgn="ctr">
              <a:lnSpc>
                <a:spcPct val="125000"/>
              </a:lnSpc>
              <a:spcAft>
                <a:spcPts val="600"/>
              </a:spcAft>
            </a:pPr>
            <a:r>
              <a:rPr sz="1200" dirty="0">
                <a:solidFill>
                  <a:prstClr val="black"/>
                </a:solidFill>
              </a:rPr>
              <a:t>Node protection inequality:</a:t>
            </a:r>
            <a:endParaRPr lang="zh-CN" altLang="en-US" sz="1200" dirty="0">
              <a:solidFill>
                <a:prstClr val="black"/>
              </a:solidFill>
              <a:sym typeface="Huawei Sans" panose="020C0503030203020204" pitchFamily="34" charset="0"/>
            </a:endParaRPr>
          </a:p>
          <a:p>
            <a:pPr fontAlgn="ctr">
              <a:lnSpc>
                <a:spcPct val="125000"/>
              </a:lnSpc>
              <a:spcAft>
                <a:spcPts val="600"/>
              </a:spcAft>
            </a:pPr>
            <a:r>
              <a:rPr sz="1200" b="1" dirty="0" err="1">
                <a:solidFill>
                  <a:srgbClr val="EC7061"/>
                </a:solidFill>
              </a:rPr>
              <a:t>Distance_opt</a:t>
            </a:r>
            <a:r>
              <a:rPr sz="1200" b="1" dirty="0">
                <a:solidFill>
                  <a:srgbClr val="EC7061"/>
                </a:solidFill>
              </a:rPr>
              <a:t> (N, D) &lt; </a:t>
            </a:r>
            <a:r>
              <a:rPr sz="1200" b="1" dirty="0" err="1">
                <a:solidFill>
                  <a:srgbClr val="EC7061"/>
                </a:solidFill>
              </a:rPr>
              <a:t>Distance_opt</a:t>
            </a:r>
            <a:r>
              <a:rPr sz="1200" b="1" dirty="0">
                <a:solidFill>
                  <a:srgbClr val="EC7061"/>
                </a:solidFill>
              </a:rPr>
              <a:t> (N, E) + </a:t>
            </a:r>
            <a:r>
              <a:rPr sz="1200" b="1" dirty="0" err="1">
                <a:solidFill>
                  <a:srgbClr val="EC7061"/>
                </a:solidFill>
              </a:rPr>
              <a:t>Distance_opt</a:t>
            </a:r>
            <a:r>
              <a:rPr sz="1200" b="1" dirty="0">
                <a:solidFill>
                  <a:srgbClr val="EC7061"/>
                </a:solidFill>
              </a:rPr>
              <a:t> (E, D)</a:t>
            </a:r>
          </a:p>
          <a:p>
            <a:pPr fontAlgn="ctr">
              <a:lnSpc>
                <a:spcPct val="125000"/>
              </a:lnSpc>
              <a:spcAft>
                <a:spcPts val="600"/>
              </a:spcAft>
            </a:pPr>
            <a:r>
              <a:rPr sz="1100" dirty="0">
                <a:solidFill>
                  <a:prstClr val="black"/>
                </a:solidFill>
              </a:rPr>
              <a:t>This ensures that the traffic from node N to node D does not pass through nodes S and E. That is, this ensures that no loop occurs.</a:t>
            </a:r>
            <a:endParaRPr lang="en-US" altLang="zh-CN" sz="1100" dirty="0">
              <a:solidFill>
                <a:prstClr val="black"/>
              </a:solidFill>
              <a:sym typeface="Huawei Sans" panose="020C0503030203020204" pitchFamily="34" charset="0"/>
            </a:endParaRPr>
          </a:p>
        </p:txBody>
      </p:sp>
      <p:grpSp>
        <p:nvGrpSpPr>
          <p:cNvPr id="61" name="组合 60"/>
          <p:cNvGrpSpPr/>
          <p:nvPr/>
        </p:nvGrpSpPr>
        <p:grpSpPr>
          <a:xfrm>
            <a:off x="6581163" y="4075510"/>
            <a:ext cx="4680214" cy="1979299"/>
            <a:chOff x="6718132" y="4385573"/>
            <a:chExt cx="4680214" cy="1979299"/>
          </a:xfrm>
        </p:grpSpPr>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718132" y="4625838"/>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536239" y="4625838"/>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365684" y="4625838"/>
              <a:ext cx="540000" cy="442800"/>
            </a:xfrm>
            <a:prstGeom prst="rect">
              <a:avLst/>
            </a:prstGeom>
          </p:spPr>
        </p:pic>
        <p:cxnSp>
          <p:nvCxnSpPr>
            <p:cNvPr id="44" name="直接连接符 43"/>
            <p:cNvCxnSpPr>
              <a:stCxn id="40" idx="3"/>
              <a:endCxn id="41" idx="1"/>
            </p:cNvCxnSpPr>
            <p:nvPr/>
          </p:nvCxnSpPr>
          <p:spPr>
            <a:xfrm>
              <a:off x="7258132" y="4847238"/>
              <a:ext cx="127810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1" idx="3"/>
              <a:endCxn id="43" idx="1"/>
            </p:cNvCxnSpPr>
            <p:nvPr/>
          </p:nvCxnSpPr>
          <p:spPr>
            <a:xfrm>
              <a:off x="9076239" y="4847238"/>
              <a:ext cx="12894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0" idx="2"/>
            </p:cNvCxnSpPr>
            <p:nvPr/>
          </p:nvCxnSpPr>
          <p:spPr>
            <a:xfrm>
              <a:off x="6988132" y="5068638"/>
              <a:ext cx="1548107"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endCxn id="43" idx="2"/>
            </p:cNvCxnSpPr>
            <p:nvPr/>
          </p:nvCxnSpPr>
          <p:spPr>
            <a:xfrm flipV="1">
              <a:off x="9076239" y="5068638"/>
              <a:ext cx="1559445"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6742270" y="4385573"/>
              <a:ext cx="491724" cy="307777"/>
            </a:xfrm>
            <a:prstGeom prst="rect">
              <a:avLst/>
            </a:prstGeom>
          </p:spPr>
          <p:txBody>
            <a:bodyPr wrap="square">
              <a:noAutofit/>
            </a:bodyPr>
            <a:lstStyle/>
            <a:p>
              <a:pPr algn="ctr" fontAlgn="ctr"/>
              <a:r>
                <a:rPr sz="1400">
                  <a:solidFill>
                    <a:prstClr val="black"/>
                  </a:solidFill>
                </a:rPr>
                <a:t>S</a:t>
              </a:r>
            </a:p>
          </p:txBody>
        </p:sp>
        <p:sp>
          <p:nvSpPr>
            <p:cNvPr id="49" name="矩形 48"/>
            <p:cNvSpPr/>
            <p:nvPr/>
          </p:nvSpPr>
          <p:spPr>
            <a:xfrm>
              <a:off x="7411758" y="4573217"/>
              <a:ext cx="976525" cy="307777"/>
            </a:xfrm>
            <a:prstGeom prst="rect">
              <a:avLst/>
            </a:prstGeom>
          </p:spPr>
          <p:txBody>
            <a:bodyPr wrap="square">
              <a:noAutofit/>
            </a:bodyPr>
            <a:lstStyle/>
            <a:p>
              <a:pPr algn="ctr" fontAlgn="ctr"/>
              <a:r>
                <a:rPr sz="1400" dirty="0">
                  <a:solidFill>
                    <a:prstClr val="black"/>
                  </a:solidFill>
                </a:rPr>
                <a:t>Cost = 10</a:t>
              </a:r>
            </a:p>
          </p:txBody>
        </p:sp>
        <p:sp>
          <p:nvSpPr>
            <p:cNvPr id="50" name="矩形 49"/>
            <p:cNvSpPr/>
            <p:nvPr/>
          </p:nvSpPr>
          <p:spPr>
            <a:xfrm>
              <a:off x="9333783" y="4573217"/>
              <a:ext cx="887750" cy="307777"/>
            </a:xfrm>
            <a:prstGeom prst="rect">
              <a:avLst/>
            </a:prstGeom>
          </p:spPr>
          <p:txBody>
            <a:bodyPr wrap="square">
              <a:noAutofit/>
            </a:bodyPr>
            <a:lstStyle/>
            <a:p>
              <a:pPr algn="ctr" fontAlgn="ctr"/>
              <a:r>
                <a:rPr sz="1400">
                  <a:solidFill>
                    <a:prstClr val="black"/>
                  </a:solidFill>
                </a:rPr>
                <a:t>Cost = 5</a:t>
              </a:r>
            </a:p>
          </p:txBody>
        </p:sp>
        <p:sp>
          <p:nvSpPr>
            <p:cNvPr id="51" name="矩形 50"/>
            <p:cNvSpPr/>
            <p:nvPr/>
          </p:nvSpPr>
          <p:spPr>
            <a:xfrm rot="1633914">
              <a:off x="7197674" y="5429981"/>
              <a:ext cx="976525" cy="307777"/>
            </a:xfrm>
            <a:prstGeom prst="rect">
              <a:avLst/>
            </a:prstGeom>
          </p:spPr>
          <p:txBody>
            <a:bodyPr wrap="square">
              <a:noAutofit/>
            </a:bodyPr>
            <a:lstStyle/>
            <a:p>
              <a:pPr algn="ctr" fontAlgn="ctr"/>
              <a:r>
                <a:rPr sz="1400">
                  <a:solidFill>
                    <a:prstClr val="black"/>
                  </a:solidFill>
                </a:rPr>
                <a:t>Cost = 10</a:t>
              </a:r>
            </a:p>
          </p:txBody>
        </p:sp>
        <p:sp>
          <p:nvSpPr>
            <p:cNvPr id="52" name="矩形 51"/>
            <p:cNvSpPr/>
            <p:nvPr/>
          </p:nvSpPr>
          <p:spPr>
            <a:xfrm rot="20012721">
              <a:off x="9442279" y="5462118"/>
              <a:ext cx="887750" cy="307777"/>
            </a:xfrm>
            <a:prstGeom prst="rect">
              <a:avLst/>
            </a:prstGeom>
          </p:spPr>
          <p:txBody>
            <a:bodyPr wrap="square">
              <a:noAutofit/>
            </a:bodyPr>
            <a:lstStyle/>
            <a:p>
              <a:pPr algn="ctr" fontAlgn="ctr"/>
              <a:r>
                <a:rPr sz="1400">
                  <a:solidFill>
                    <a:prstClr val="black"/>
                  </a:solidFill>
                </a:rPr>
                <a:t>Cost = 5</a:t>
              </a:r>
            </a:p>
          </p:txBody>
        </p:sp>
        <p:sp>
          <p:nvSpPr>
            <p:cNvPr id="53" name="矩形 52"/>
            <p:cNvSpPr/>
            <p:nvPr/>
          </p:nvSpPr>
          <p:spPr>
            <a:xfrm>
              <a:off x="8560377" y="6057095"/>
              <a:ext cx="491724" cy="307777"/>
            </a:xfrm>
            <a:prstGeom prst="rect">
              <a:avLst/>
            </a:prstGeom>
          </p:spPr>
          <p:txBody>
            <a:bodyPr wrap="square">
              <a:noAutofit/>
            </a:bodyPr>
            <a:lstStyle/>
            <a:p>
              <a:pPr algn="ctr" fontAlgn="ctr"/>
              <a:r>
                <a:rPr sz="1400">
                  <a:solidFill>
                    <a:prstClr val="black"/>
                  </a:solidFill>
                </a:rPr>
                <a:t>N</a:t>
              </a:r>
            </a:p>
          </p:txBody>
        </p:sp>
        <p:sp>
          <p:nvSpPr>
            <p:cNvPr id="54" name="矩形 53"/>
            <p:cNvSpPr/>
            <p:nvPr/>
          </p:nvSpPr>
          <p:spPr>
            <a:xfrm>
              <a:off x="8560377" y="4385573"/>
              <a:ext cx="491724" cy="307777"/>
            </a:xfrm>
            <a:prstGeom prst="rect">
              <a:avLst/>
            </a:prstGeom>
          </p:spPr>
          <p:txBody>
            <a:bodyPr wrap="square">
              <a:noAutofit/>
            </a:bodyPr>
            <a:lstStyle/>
            <a:p>
              <a:pPr algn="ctr" fontAlgn="ctr"/>
              <a:r>
                <a:rPr sz="1400">
                  <a:solidFill>
                    <a:prstClr val="black"/>
                  </a:solidFill>
                </a:rPr>
                <a:t>E</a:t>
              </a:r>
            </a:p>
          </p:txBody>
        </p:sp>
        <p:sp>
          <p:nvSpPr>
            <p:cNvPr id="55" name="矩形 54"/>
            <p:cNvSpPr/>
            <p:nvPr/>
          </p:nvSpPr>
          <p:spPr>
            <a:xfrm>
              <a:off x="10391630" y="4385573"/>
              <a:ext cx="491724" cy="307777"/>
            </a:xfrm>
            <a:prstGeom prst="rect">
              <a:avLst/>
            </a:prstGeom>
          </p:spPr>
          <p:txBody>
            <a:bodyPr wrap="square">
              <a:noAutofit/>
            </a:bodyPr>
            <a:lstStyle/>
            <a:p>
              <a:pPr algn="ctr" fontAlgn="ctr"/>
              <a:r>
                <a:rPr sz="1400">
                  <a:solidFill>
                    <a:prstClr val="black"/>
                  </a:solidFill>
                </a:rPr>
                <a:t>D</a:t>
              </a:r>
              <a:endParaRPr lang="en-US" altLang="zh-CN" sz="1400" dirty="0" smtClean="0">
                <a:solidFill>
                  <a:prstClr val="black"/>
                </a:solidFill>
                <a:cs typeface="Courier New" panose="02070309020205020404" pitchFamily="49" charset="0"/>
                <a:sym typeface="Huawei Sans" panose="020C0503030203020204" pitchFamily="34" charset="0"/>
              </a:endParaRPr>
            </a:p>
          </p:txBody>
        </p:sp>
        <p:cxnSp>
          <p:nvCxnSpPr>
            <p:cNvPr id="56" name="直接连接符 55"/>
            <p:cNvCxnSpPr>
              <a:stCxn id="43" idx="3"/>
            </p:cNvCxnSpPr>
            <p:nvPr/>
          </p:nvCxnSpPr>
          <p:spPr>
            <a:xfrm>
              <a:off x="10905684" y="4847238"/>
              <a:ext cx="4926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8734239" y="4789279"/>
              <a:ext cx="144000" cy="143999"/>
              <a:chOff x="6985472" y="2964732"/>
              <a:chExt cx="144000" cy="143999"/>
            </a:xfrm>
          </p:grpSpPr>
          <p:cxnSp>
            <p:nvCxnSpPr>
              <p:cNvPr id="58" name="直接连接符 57"/>
              <p:cNvCxnSpPr/>
              <p:nvPr/>
            </p:nvCxnSpPr>
            <p:spPr>
              <a:xfrm flipV="1">
                <a:off x="6985472" y="2964732"/>
                <a:ext cx="144000" cy="143999"/>
              </a:xfrm>
              <a:prstGeom prst="line">
                <a:avLst/>
              </a:prstGeom>
              <a:solidFill>
                <a:srgbClr val="EC7061"/>
              </a:solidFill>
              <a:ln w="38100" cap="rnd">
                <a:solidFill>
                  <a:srgbClr val="EC7061"/>
                </a:solidFill>
                <a:round/>
              </a:ln>
              <a:effectLst/>
            </p:spPr>
            <p:style>
              <a:lnRef idx="2">
                <a:schemeClr val="accent1"/>
              </a:lnRef>
              <a:fillRef idx="0">
                <a:schemeClr val="accent1"/>
              </a:fillRef>
              <a:effectRef idx="1">
                <a:schemeClr val="accent1"/>
              </a:effectRef>
              <a:fontRef idx="minor">
                <a:schemeClr val="tx1"/>
              </a:fontRef>
            </p:style>
          </p:cxnSp>
          <p:cxnSp>
            <p:nvCxnSpPr>
              <p:cNvPr id="59" name="直接连接符 58"/>
              <p:cNvCxnSpPr/>
              <p:nvPr/>
            </p:nvCxnSpPr>
            <p:spPr>
              <a:xfrm>
                <a:off x="6985472" y="2964732"/>
                <a:ext cx="144000" cy="143999"/>
              </a:xfrm>
              <a:prstGeom prst="line">
                <a:avLst/>
              </a:prstGeom>
              <a:solidFill>
                <a:srgbClr val="EC7061"/>
              </a:solidFill>
              <a:ln w="38100" cap="rnd">
                <a:solidFill>
                  <a:srgbClr val="EC7061"/>
                </a:solidFill>
                <a:round/>
              </a:ln>
              <a:effectLst/>
            </p:spPr>
            <p:style>
              <a:lnRef idx="2">
                <a:schemeClr val="accent1"/>
              </a:lnRef>
              <a:fillRef idx="0">
                <a:schemeClr val="accent1"/>
              </a:fillRef>
              <a:effectRef idx="1">
                <a:schemeClr val="accent1"/>
              </a:effectRef>
              <a:fontRef idx="minor">
                <a:schemeClr val="tx1"/>
              </a:fontRef>
            </p:style>
          </p:cxnSp>
        </p:grpSp>
      </p:grpSp>
      <p:sp>
        <p:nvSpPr>
          <p:cNvPr id="62" name="圆角矩形 75"/>
          <p:cNvSpPr/>
          <p:nvPr/>
        </p:nvSpPr>
        <p:spPr>
          <a:xfrm>
            <a:off x="4275318" y="4387808"/>
            <a:ext cx="1832873" cy="754507"/>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r>
              <a:rPr sz="1200" dirty="0">
                <a:solidFill>
                  <a:prstClr val="black"/>
                </a:solidFill>
              </a:rPr>
              <a:t>S: source node</a:t>
            </a:r>
            <a:endParaRPr lang="en-US" altLang="zh-CN" sz="1200" dirty="0" smtClean="0">
              <a:solidFill>
                <a:prstClr val="black"/>
              </a:solidFill>
              <a:sym typeface="Huawei Sans" panose="020C0503030203020204" pitchFamily="34" charset="0"/>
            </a:endParaRPr>
          </a:p>
          <a:p>
            <a:pPr fontAlgn="ctr"/>
            <a:r>
              <a:rPr sz="1200" dirty="0">
                <a:solidFill>
                  <a:prstClr val="black"/>
                </a:solidFill>
              </a:rPr>
              <a:t>D: destination node</a:t>
            </a:r>
            <a:endParaRPr lang="en-US" altLang="zh-CN" sz="1200" dirty="0" smtClean="0">
              <a:solidFill>
                <a:prstClr val="black"/>
              </a:solidFill>
              <a:sym typeface="Huawei Sans" panose="020C0503030203020204" pitchFamily="34" charset="0"/>
            </a:endParaRPr>
          </a:p>
          <a:p>
            <a:pPr fontAlgn="ctr"/>
            <a:r>
              <a:rPr sz="1200" dirty="0">
                <a:solidFill>
                  <a:prstClr val="black"/>
                </a:solidFill>
              </a:rPr>
              <a:t>N: node along the backup link</a:t>
            </a:r>
            <a:endParaRPr lang="en-US" altLang="zh-CN" sz="1200" dirty="0">
              <a:solidFill>
                <a:prstClr val="black"/>
              </a:solidFill>
              <a:sym typeface="Huawei Sans" panose="020C0503030203020204" pitchFamily="34" charset="0"/>
            </a:endParaRPr>
          </a:p>
        </p:txBody>
      </p:sp>
      <p:sp>
        <p:nvSpPr>
          <p:cNvPr id="10" name="矩形 9"/>
          <p:cNvSpPr/>
          <p:nvPr/>
        </p:nvSpPr>
        <p:spPr>
          <a:xfrm>
            <a:off x="9034898" y="1239800"/>
            <a:ext cx="2662304" cy="636507"/>
          </a:xfrm>
          <a:prstGeom prst="rect">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prstClr val="white"/>
              </a:solidFill>
            </a:endParaRPr>
          </a:p>
        </p:txBody>
      </p:sp>
      <p:sp>
        <p:nvSpPr>
          <p:cNvPr id="60" name="矩形 59"/>
          <p:cNvSpPr/>
          <p:nvPr/>
        </p:nvSpPr>
        <p:spPr>
          <a:xfrm>
            <a:off x="9238125" y="1231776"/>
            <a:ext cx="2255850" cy="633096"/>
          </a:xfrm>
          <a:prstGeom prst="rect">
            <a:avLst/>
          </a:prstGeom>
        </p:spPr>
        <p:txBody>
          <a:bodyPr wrap="square">
            <a:noAutofit/>
          </a:bodyPr>
          <a:lstStyle/>
          <a:p>
            <a:pPr algn="ctr" fontAlgn="ctr"/>
            <a:r>
              <a:rPr sz="1200" dirty="0" err="1">
                <a:solidFill>
                  <a:prstClr val="black"/>
                </a:solidFill>
              </a:rPr>
              <a:t>Distance_opt</a:t>
            </a:r>
            <a:r>
              <a:rPr sz="1200" dirty="0">
                <a:solidFill>
                  <a:prstClr val="black"/>
                </a:solidFill>
              </a:rPr>
              <a:t> (X, Y)</a:t>
            </a:r>
          </a:p>
          <a:p>
            <a:pPr algn="ctr" fontAlgn="ctr"/>
            <a:r>
              <a:rPr sz="1200" dirty="0">
                <a:solidFill>
                  <a:prstClr val="black"/>
                </a:solidFill>
              </a:rPr>
              <a:t>indicates the shortest path from node X to node Y.</a:t>
            </a:r>
            <a:endParaRPr lang="en-US" altLang="zh-CN" sz="1200" dirty="0" smtClean="0">
              <a:solidFill>
                <a:prstClr val="black"/>
              </a:solidFill>
              <a:cs typeface="Courier New" panose="02070309020205020404" pitchFamily="49" charset="0"/>
              <a:sym typeface="Huawei Sans" panose="020C0503030203020204" pitchFamily="34" charset="0"/>
            </a:endParaRPr>
          </a:p>
        </p:txBody>
      </p:sp>
      <p:sp>
        <p:nvSpPr>
          <p:cNvPr id="63" name="圆角矩形 75"/>
          <p:cNvSpPr/>
          <p:nvPr/>
        </p:nvSpPr>
        <p:spPr>
          <a:xfrm>
            <a:off x="10178288" y="5094320"/>
            <a:ext cx="1585819" cy="990591"/>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r>
              <a:rPr sz="1200" dirty="0">
                <a:solidFill>
                  <a:prstClr val="black"/>
                </a:solidFill>
              </a:rPr>
              <a:t>S: source node</a:t>
            </a:r>
            <a:endParaRPr lang="en-US" altLang="zh-CN" sz="1200" dirty="0" smtClean="0">
              <a:solidFill>
                <a:prstClr val="black"/>
              </a:solidFill>
              <a:sym typeface="Huawei Sans" panose="020C0503030203020204" pitchFamily="34" charset="0"/>
            </a:endParaRPr>
          </a:p>
          <a:p>
            <a:pPr fontAlgn="ctr"/>
            <a:r>
              <a:rPr sz="1200" dirty="0">
                <a:solidFill>
                  <a:prstClr val="black"/>
                </a:solidFill>
              </a:rPr>
              <a:t>D: destination node</a:t>
            </a:r>
            <a:endParaRPr lang="en-US" altLang="zh-CN" sz="1200" dirty="0" smtClean="0">
              <a:solidFill>
                <a:prstClr val="black"/>
              </a:solidFill>
              <a:sym typeface="Huawei Sans" panose="020C0503030203020204" pitchFamily="34" charset="0"/>
            </a:endParaRPr>
          </a:p>
          <a:p>
            <a:pPr fontAlgn="ctr"/>
            <a:r>
              <a:rPr sz="1200" dirty="0">
                <a:solidFill>
                  <a:prstClr val="black"/>
                </a:solidFill>
              </a:rPr>
              <a:t>N: node along the backup link</a:t>
            </a:r>
            <a:endParaRPr lang="en-US" altLang="zh-CN" sz="1200" dirty="0">
              <a:solidFill>
                <a:prstClr val="black"/>
              </a:solidFill>
              <a:sym typeface="Huawei Sans" panose="020C0503030203020204" pitchFamily="34" charset="0"/>
            </a:endParaRPr>
          </a:p>
          <a:p>
            <a:pPr fontAlgn="ctr"/>
            <a:r>
              <a:rPr sz="1200" dirty="0">
                <a:solidFill>
                  <a:prstClr val="black"/>
                </a:solidFill>
              </a:rPr>
              <a:t>E: faulty node</a:t>
            </a:r>
            <a:endParaRPr lang="en-US" altLang="zh-CN" sz="1200" dirty="0" smtClean="0">
              <a:solidFill>
                <a:prstClr val="black"/>
              </a:solidFill>
              <a:sym typeface="Huawei Sans" panose="020C0503030203020204" pitchFamily="34" charset="0"/>
            </a:endParaRPr>
          </a:p>
        </p:txBody>
      </p:sp>
      <p:sp>
        <p:nvSpPr>
          <p:cNvPr id="79" name="圆角矩形 75"/>
          <p:cNvSpPr/>
          <p:nvPr/>
        </p:nvSpPr>
        <p:spPr>
          <a:xfrm>
            <a:off x="748753" y="5390979"/>
            <a:ext cx="5347246" cy="1003032"/>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ct val="125000"/>
              </a:lnSpc>
              <a:spcAft>
                <a:spcPts val="600"/>
              </a:spcAft>
            </a:pPr>
            <a:r>
              <a:rPr sz="1200" dirty="0">
                <a:solidFill>
                  <a:prstClr val="black"/>
                </a:solidFill>
              </a:rPr>
              <a:t>Traffic flows from node S to node D. The link cost </a:t>
            </a:r>
            <a:r>
              <a:rPr sz="1200" dirty="0">
                <a:solidFill>
                  <a:srgbClr val="EC7061"/>
                </a:solidFill>
              </a:rPr>
              <a:t>satisfies the link protection inequality</a:t>
            </a:r>
            <a:r>
              <a:rPr sz="1200" dirty="0">
                <a:solidFill>
                  <a:prstClr val="black"/>
                </a:solidFill>
              </a:rPr>
              <a:t>. If the primary link fails, node S switches the traffic to the backup link. This ensures that the traffic interruption time is less than 50 </a:t>
            </a:r>
            <a:r>
              <a:rPr sz="1200" dirty="0" err="1">
                <a:solidFill>
                  <a:prstClr val="black"/>
                </a:solidFill>
              </a:rPr>
              <a:t>ms.</a:t>
            </a:r>
            <a:endParaRPr lang="en-US" altLang="zh-CN" sz="1200" dirty="0" smtClean="0">
              <a:solidFill>
                <a:prstClr val="black"/>
              </a:solidFill>
              <a:sym typeface="Huawei Sans" panose="020C0503030203020204" pitchFamily="34" charset="0"/>
            </a:endParaRPr>
          </a:p>
        </p:txBody>
      </p:sp>
      <p:sp>
        <p:nvSpPr>
          <p:cNvPr id="80" name="圆角矩形 75"/>
          <p:cNvSpPr/>
          <p:nvPr/>
        </p:nvSpPr>
        <p:spPr>
          <a:xfrm>
            <a:off x="6256899" y="6044690"/>
            <a:ext cx="5487601" cy="307932"/>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lnSpc>
                <a:spcPct val="125000"/>
              </a:lnSpc>
              <a:spcAft>
                <a:spcPts val="600"/>
              </a:spcAft>
            </a:pPr>
            <a:r>
              <a:rPr sz="1200" dirty="0">
                <a:solidFill>
                  <a:prstClr val="black"/>
                </a:solidFill>
              </a:rPr>
              <a:t>Node-and-link protection must meet the preceding two inequalities.</a:t>
            </a:r>
            <a:endParaRPr lang="en-US" altLang="zh-CN" sz="1200" dirty="0">
              <a:solidFill>
                <a:prstClr val="black"/>
              </a:solidFill>
              <a:sym typeface="Huawei Sans" panose="020C0503030203020204" pitchFamily="34" charset="0"/>
            </a:endParaRPr>
          </a:p>
        </p:txBody>
      </p:sp>
      <p:pic>
        <p:nvPicPr>
          <p:cNvPr id="71" name="图片 70"/>
          <p:cNvPicPr>
            <a:picLocks/>
          </p:cNvPicPr>
          <p:nvPr/>
        </p:nvPicPr>
        <p:blipFill>
          <a:blip r:embed="rId3" cstate="print">
            <a:duotone>
              <a:srgbClr val="FFD17D">
                <a:shade val="45000"/>
                <a:satMod val="135000"/>
              </a:srgbClr>
              <a:prstClr val="white"/>
            </a:duotone>
            <a:extLst>
              <a:ext uri="{28A0092B-C50C-407E-A947-70E740481C1C}">
                <a14:useLocalDpi xmlns:a14="http://schemas.microsoft.com/office/drawing/2010/main" val="0"/>
              </a:ext>
            </a:extLst>
          </a:blip>
          <a:stretch>
            <a:fillRect/>
          </a:stretch>
        </p:blipFill>
        <p:spPr>
          <a:xfrm>
            <a:off x="2002338" y="4674928"/>
            <a:ext cx="540000" cy="442800"/>
          </a:xfrm>
          <a:prstGeom prst="rect">
            <a:avLst/>
          </a:prstGeom>
        </p:spPr>
      </p:pic>
      <p:pic>
        <p:nvPicPr>
          <p:cNvPr id="72" name="图片 71"/>
          <p:cNvPicPr>
            <a:picLocks/>
          </p:cNvPicPr>
          <p:nvPr/>
        </p:nvPicPr>
        <p:blipFill>
          <a:blip r:embed="rId3" cstate="print">
            <a:duotone>
              <a:srgbClr val="FFD17D">
                <a:shade val="45000"/>
                <a:satMod val="135000"/>
              </a:srgbClr>
              <a:prstClr val="white"/>
            </a:duotone>
            <a:extLst>
              <a:ext uri="{28A0092B-C50C-407E-A947-70E740481C1C}">
                <a14:useLocalDpi xmlns:a14="http://schemas.microsoft.com/office/drawing/2010/main" val="0"/>
              </a:ext>
            </a:extLst>
          </a:blip>
          <a:stretch>
            <a:fillRect/>
          </a:stretch>
        </p:blipFill>
        <p:spPr>
          <a:xfrm>
            <a:off x="8399270" y="5354866"/>
            <a:ext cx="540000" cy="442800"/>
          </a:xfrm>
          <a:prstGeom prst="rect">
            <a:avLst/>
          </a:prstGeom>
        </p:spPr>
      </p:pic>
      <p:grpSp>
        <p:nvGrpSpPr>
          <p:cNvPr id="77" name="组合 76"/>
          <p:cNvGrpSpPr/>
          <p:nvPr/>
        </p:nvGrpSpPr>
        <p:grpSpPr>
          <a:xfrm>
            <a:off x="8372411" y="8569"/>
            <a:ext cx="3819119" cy="283663"/>
            <a:chOff x="8474010" y="27423"/>
            <a:chExt cx="3819119" cy="283663"/>
          </a:xfrm>
        </p:grpSpPr>
        <p:sp>
          <p:nvSpPr>
            <p:cNvPr id="78" name="五边形 77"/>
            <p:cNvSpPr/>
            <p:nvPr/>
          </p:nvSpPr>
          <p:spPr bwMode="auto">
            <a:xfrm>
              <a:off x="8474010" y="27423"/>
              <a:ext cx="720000" cy="28366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Overview</a:t>
              </a:r>
            </a:p>
          </p:txBody>
        </p:sp>
        <p:sp>
          <p:nvSpPr>
            <p:cNvPr id="81" name="燕尾形 80"/>
            <p:cNvSpPr/>
            <p:nvPr/>
          </p:nvSpPr>
          <p:spPr bwMode="auto">
            <a:xfrm>
              <a:off x="9080490" y="27423"/>
              <a:ext cx="72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PRC</a:t>
              </a:r>
              <a:endParaRPr lang="en-US" altLang="zh-CN" sz="1000" kern="0" dirty="0">
                <a:solidFill>
                  <a:prstClr val="black"/>
                </a:solidFill>
                <a:sym typeface="Huawei Sans" panose="020C0503030203020204" pitchFamily="34" charset="0"/>
              </a:endParaRPr>
            </a:p>
          </p:txBody>
        </p:sp>
        <p:sp>
          <p:nvSpPr>
            <p:cNvPr id="82" name="燕尾形 81"/>
            <p:cNvSpPr/>
            <p:nvPr/>
          </p:nvSpPr>
          <p:spPr bwMode="auto">
            <a:xfrm>
              <a:off x="9686970" y="2742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Intelligent Timer</a:t>
              </a:r>
              <a:endParaRPr lang="en-US" altLang="zh-CN" sz="1000" kern="0" dirty="0">
                <a:solidFill>
                  <a:prstClr val="black"/>
                </a:solidFill>
                <a:sym typeface="Huawei Sans" panose="020C0503030203020204" pitchFamily="34" charset="0"/>
              </a:endParaRPr>
            </a:p>
          </p:txBody>
        </p:sp>
        <p:sp>
          <p:nvSpPr>
            <p:cNvPr id="83" name="燕尾形 82"/>
            <p:cNvSpPr/>
            <p:nvPr/>
          </p:nvSpPr>
          <p:spPr bwMode="auto">
            <a:xfrm>
              <a:off x="10653450" y="27423"/>
              <a:ext cx="720000"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b="1">
                  <a:solidFill>
                    <a:srgbClr val="FFFFFF"/>
                  </a:solidFill>
                </a:rPr>
                <a:t>FRR</a:t>
              </a:r>
            </a:p>
          </p:txBody>
        </p:sp>
        <p:sp>
          <p:nvSpPr>
            <p:cNvPr id="84" name="燕尾形 83"/>
            <p:cNvSpPr/>
            <p:nvPr/>
          </p:nvSpPr>
          <p:spPr bwMode="auto">
            <a:xfrm>
              <a:off x="11259929" y="27423"/>
              <a:ext cx="10332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defRPr/>
              </a:pPr>
              <a:r>
                <a:rPr lang="en-US" sz="1000" dirty="0" smtClean="0">
                  <a:solidFill>
                    <a:prstClr val="black"/>
                  </a:solidFill>
                </a:rPr>
                <a:t>BFD Association</a:t>
              </a:r>
              <a:endParaRPr lang="en-US" altLang="zh-CN" sz="1000" kern="0" dirty="0">
                <a:solidFill>
                  <a:prstClr val="black"/>
                </a:solidFill>
                <a:sym typeface="Huawei Sans" panose="020C0503030203020204" pitchFamily="34" charset="0"/>
              </a:endParaRPr>
            </a:p>
          </p:txBody>
        </p:sp>
      </p:grpSp>
    </p:spTree>
    <p:extLst>
      <p:ext uri="{BB962C8B-B14F-4D97-AF65-F5344CB8AC3E}">
        <p14:creationId xmlns:p14="http://schemas.microsoft.com/office/powerpoint/2010/main" val="3179473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a:latin typeface="Huawei Sans" panose="020C0503030203020204" pitchFamily="34" charset="0"/>
              </a:rPr>
              <a:t>Basic OSPF IP FRR Configuration Commands</a:t>
            </a:r>
            <a:endParaRPr lang="zh-CN" altLang="en-US" dirty="0">
              <a:latin typeface="Huawei Sans" panose="020C0503030203020204" pitchFamily="34" charset="0"/>
            </a:endParaRPr>
          </a:p>
        </p:txBody>
      </p:sp>
      <p:sp>
        <p:nvSpPr>
          <p:cNvPr id="4" name="矩形 3"/>
          <p:cNvSpPr/>
          <p:nvPr/>
        </p:nvSpPr>
        <p:spPr>
          <a:xfrm>
            <a:off x="1031917" y="1797459"/>
            <a:ext cx="10608699" cy="584775"/>
          </a:xfrm>
          <a:prstGeom prst="rect">
            <a:avLst/>
          </a:prstGeom>
          <a:solidFill>
            <a:srgbClr val="F4FBFE"/>
          </a:solidFill>
          <a:ln>
            <a:solidFill>
              <a:srgbClr val="99DFF9"/>
            </a:solidFill>
          </a:ln>
        </p:spPr>
        <p:txBody>
          <a:bodyPr wrap="square">
            <a:noAutofit/>
          </a:bodyPr>
          <a:lstStyle/>
          <a:p>
            <a:pPr fontAlgn="ctr"/>
            <a:r>
              <a:rPr sz="1600">
                <a:solidFill>
                  <a:prstClr val="black"/>
                </a:solidFill>
              </a:rPr>
              <a:t>[Huawei-ospf-1] </a:t>
            </a:r>
            <a:r>
              <a:rPr sz="1600" b="1">
                <a:solidFill>
                  <a:prstClr val="black"/>
                </a:solidFill>
              </a:rPr>
              <a:t>frr</a:t>
            </a:r>
            <a:endParaRPr lang="en-US" altLang="zh-CN" sz="1600" b="1" dirty="0" smtClean="0">
              <a:solidFill>
                <a:prstClr val="black"/>
              </a:solidFill>
            </a:endParaRPr>
          </a:p>
          <a:p>
            <a:pPr fontAlgn="ctr"/>
            <a:r>
              <a:rPr sz="1600">
                <a:solidFill>
                  <a:prstClr val="black"/>
                </a:solidFill>
              </a:rPr>
              <a:t>[Huawei-ospf-1-frr]</a:t>
            </a:r>
            <a:endParaRPr lang="zh-CN" altLang="en-US" sz="1600" dirty="0">
              <a:solidFill>
                <a:prstClr val="black"/>
              </a:solidFill>
              <a:cs typeface="Courier New" panose="02070309020205020404" pitchFamily="49" charset="0"/>
            </a:endParaRPr>
          </a:p>
        </p:txBody>
      </p:sp>
      <p:sp>
        <p:nvSpPr>
          <p:cNvPr id="5" name="矩形 4"/>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sz="1600" dirty="0">
                <a:solidFill>
                  <a:prstClr val="black"/>
                </a:solidFill>
              </a:rPr>
              <a:t>Enable OSPF IP FRR.</a:t>
            </a:r>
            <a:endParaRPr lang="zh-CN" altLang="en-US" sz="1600" dirty="0">
              <a:solidFill>
                <a:prstClr val="black"/>
              </a:solidFill>
              <a:cs typeface="Courier New" panose="02070309020205020404" pitchFamily="49" charset="0"/>
            </a:endParaRPr>
          </a:p>
        </p:txBody>
      </p:sp>
      <p:sp>
        <p:nvSpPr>
          <p:cNvPr id="30" name="矩形 29"/>
          <p:cNvSpPr/>
          <p:nvPr/>
        </p:nvSpPr>
        <p:spPr>
          <a:xfrm>
            <a:off x="1031917" y="2400057"/>
            <a:ext cx="10608699" cy="400110"/>
          </a:xfrm>
          <a:prstGeom prst="rect">
            <a:avLst/>
          </a:prstGeom>
        </p:spPr>
        <p:txBody>
          <a:bodyPr wrap="square">
            <a:noAutofit/>
          </a:bodyPr>
          <a:lstStyle/>
          <a:p>
            <a:pPr fontAlgn="ctr">
              <a:lnSpc>
                <a:spcPts val="2400"/>
              </a:lnSpc>
            </a:pPr>
            <a:r>
              <a:rPr sz="1600">
                <a:solidFill>
                  <a:prstClr val="black"/>
                </a:solidFill>
              </a:rPr>
              <a:t>Create OSPF FRR and enter its view.</a:t>
            </a:r>
            <a:endParaRPr lang="zh-CN" altLang="en-US" sz="1600" dirty="0">
              <a:solidFill>
                <a:prstClr val="black"/>
              </a:solidFill>
              <a:cs typeface="Courier New" panose="02070309020205020404" pitchFamily="49" charset="0"/>
              <a:sym typeface="Huawei Sans" panose="020C0503030203020204" pitchFamily="34" charset="0"/>
            </a:endParaRPr>
          </a:p>
        </p:txBody>
      </p:sp>
      <p:sp>
        <p:nvSpPr>
          <p:cNvPr id="31" name="矩形 30"/>
          <p:cNvSpPr/>
          <p:nvPr/>
        </p:nvSpPr>
        <p:spPr>
          <a:xfrm>
            <a:off x="1031917" y="2913685"/>
            <a:ext cx="10608699" cy="338554"/>
          </a:xfrm>
          <a:prstGeom prst="rect">
            <a:avLst/>
          </a:prstGeom>
          <a:solidFill>
            <a:srgbClr val="F4FBFE"/>
          </a:solidFill>
          <a:ln>
            <a:solidFill>
              <a:srgbClr val="99DFF9"/>
            </a:solidFill>
          </a:ln>
        </p:spPr>
        <p:txBody>
          <a:bodyPr wrap="square">
            <a:noAutofit/>
          </a:bodyPr>
          <a:lstStyle/>
          <a:p>
            <a:pPr fontAlgn="ctr"/>
            <a:r>
              <a:rPr sz="1600">
                <a:solidFill>
                  <a:prstClr val="black"/>
                </a:solidFill>
              </a:rPr>
              <a:t>[Huawei-ospf-1-frr] </a:t>
            </a:r>
            <a:r>
              <a:rPr sz="1600" b="1">
                <a:solidFill>
                  <a:prstClr val="black"/>
                </a:solidFill>
              </a:rPr>
              <a:t>loop-free-alternate</a:t>
            </a:r>
            <a:endParaRPr lang="zh-CN" altLang="en-US" sz="1600" dirty="0">
              <a:solidFill>
                <a:prstClr val="black"/>
              </a:solidFill>
              <a:cs typeface="Courier New" panose="02070309020205020404" pitchFamily="49" charset="0"/>
            </a:endParaRPr>
          </a:p>
        </p:txBody>
      </p:sp>
      <p:sp>
        <p:nvSpPr>
          <p:cNvPr id="32" name="矩形 31"/>
          <p:cNvSpPr/>
          <p:nvPr/>
        </p:nvSpPr>
        <p:spPr>
          <a:xfrm>
            <a:off x="1031917" y="3266897"/>
            <a:ext cx="10608699" cy="400110"/>
          </a:xfrm>
          <a:prstGeom prst="rect">
            <a:avLst/>
          </a:prstGeom>
        </p:spPr>
        <p:txBody>
          <a:bodyPr wrap="square">
            <a:noAutofit/>
          </a:bodyPr>
          <a:lstStyle/>
          <a:p>
            <a:pPr fontAlgn="ctr">
              <a:lnSpc>
                <a:spcPts val="2400"/>
              </a:lnSpc>
            </a:pPr>
            <a:r>
              <a:rPr sz="1600">
                <a:solidFill>
                  <a:prstClr val="black"/>
                </a:solidFill>
              </a:rPr>
              <a:t>After OSPF IP FRR is enabled, the device uses the LFA algorithm to calculate the next hop and outbound interface for a backup link.</a:t>
            </a:r>
            <a:endParaRPr lang="zh-CN" altLang="en-US" sz="1600" dirty="0">
              <a:solidFill>
                <a:prstClr val="black"/>
              </a:solidFill>
              <a:cs typeface="Courier New" panose="02070309020205020404" pitchFamily="49" charset="0"/>
              <a:sym typeface="Huawei Sans" panose="020C0503030203020204" pitchFamily="34" charset="0"/>
            </a:endParaRPr>
          </a:p>
        </p:txBody>
      </p:sp>
      <p:sp>
        <p:nvSpPr>
          <p:cNvPr id="35" name="矩形 34"/>
          <p:cNvSpPr/>
          <p:nvPr/>
        </p:nvSpPr>
        <p:spPr>
          <a:xfrm>
            <a:off x="1031917" y="4641639"/>
            <a:ext cx="10608699" cy="338554"/>
          </a:xfrm>
          <a:prstGeom prst="rect">
            <a:avLst/>
          </a:prstGeom>
          <a:solidFill>
            <a:srgbClr val="F4FBFE"/>
          </a:solidFill>
          <a:ln>
            <a:solidFill>
              <a:srgbClr val="99DFF9"/>
            </a:solidFill>
          </a:ln>
        </p:spPr>
        <p:txBody>
          <a:bodyPr wrap="square">
            <a:noAutofit/>
          </a:bodyPr>
          <a:lstStyle/>
          <a:p>
            <a:pPr fontAlgn="ctr"/>
            <a:r>
              <a:rPr sz="1600">
                <a:solidFill>
                  <a:prstClr val="black"/>
                </a:solidFill>
              </a:rPr>
              <a:t>[Huawei-GigabitEthernet0/0/1] </a:t>
            </a:r>
            <a:r>
              <a:rPr sz="1600" b="1">
                <a:solidFill>
                  <a:prstClr val="black"/>
                </a:solidFill>
              </a:rPr>
              <a:t>ospf frr block</a:t>
            </a:r>
            <a:endParaRPr lang="zh-CN" altLang="en-US" sz="1600" dirty="0">
              <a:solidFill>
                <a:prstClr val="black"/>
              </a:solidFill>
              <a:cs typeface="Courier New" panose="02070309020205020404" pitchFamily="49" charset="0"/>
            </a:endParaRPr>
          </a:p>
        </p:txBody>
      </p:sp>
      <p:sp>
        <p:nvSpPr>
          <p:cNvPr id="43" name="矩形 42"/>
          <p:cNvSpPr/>
          <p:nvPr/>
        </p:nvSpPr>
        <p:spPr>
          <a:xfrm>
            <a:off x="551384" y="4209492"/>
            <a:ext cx="11089232" cy="338554"/>
          </a:xfrm>
          <a:prstGeom prst="rect">
            <a:avLst/>
          </a:prstGeom>
        </p:spPr>
        <p:txBody>
          <a:bodyPr wrap="square">
            <a:noAutofit/>
          </a:bodyPr>
          <a:lstStyle/>
          <a:p>
            <a:pPr marL="342900" indent="-342900" fontAlgn="ctr">
              <a:buFont typeface="+mj-lt"/>
              <a:buAutoNum type="arabicPeriod" startAt="2"/>
            </a:pPr>
            <a:r>
              <a:rPr sz="1600" dirty="0">
                <a:solidFill>
                  <a:prstClr val="black"/>
                </a:solidFill>
              </a:rPr>
              <a:t>(Optional) Disable OSPF IP FRR on an interface.</a:t>
            </a:r>
            <a:endParaRPr lang="zh-CN" altLang="en-US" sz="1600" dirty="0">
              <a:solidFill>
                <a:prstClr val="black"/>
              </a:solidFill>
              <a:cs typeface="Courier New" panose="02070309020205020404" pitchFamily="49" charset="0"/>
            </a:endParaRPr>
          </a:p>
        </p:txBody>
      </p:sp>
      <p:sp>
        <p:nvSpPr>
          <p:cNvPr id="47" name="矩形 46"/>
          <p:cNvSpPr/>
          <p:nvPr/>
        </p:nvSpPr>
        <p:spPr>
          <a:xfrm>
            <a:off x="1031917" y="5073979"/>
            <a:ext cx="10608699" cy="1098654"/>
          </a:xfrm>
          <a:prstGeom prst="rect">
            <a:avLst/>
          </a:prstGeom>
        </p:spPr>
        <p:txBody>
          <a:bodyPr wrap="square">
            <a:noAutofit/>
          </a:bodyPr>
          <a:lstStyle/>
          <a:p>
            <a:pPr fontAlgn="ctr">
              <a:lnSpc>
                <a:spcPts val="2400"/>
              </a:lnSpc>
            </a:pPr>
            <a:r>
              <a:rPr sz="1600" dirty="0">
                <a:solidFill>
                  <a:prstClr val="black"/>
                </a:solidFill>
              </a:rPr>
              <a:t>OSPF IP FRR can be disabled on an interface of a specific device that is running important services and resides on an FRR backup link. This setting prevents the device connected to this interface from being a part of a backup link and being burdened after FRR switches traffic to the backup link.</a:t>
            </a:r>
            <a:endParaRPr lang="zh-CN" altLang="en-US" sz="1600" dirty="0">
              <a:solidFill>
                <a:prstClr val="black"/>
              </a:solidFill>
              <a:cs typeface="Courier New" panose="02070309020205020404" pitchFamily="49" charset="0"/>
              <a:sym typeface="Huawei Sans" panose="020C0503030203020204" pitchFamily="34" charset="0"/>
            </a:endParaRPr>
          </a:p>
        </p:txBody>
      </p:sp>
      <p:grpSp>
        <p:nvGrpSpPr>
          <p:cNvPr id="27" name="组合 26"/>
          <p:cNvGrpSpPr/>
          <p:nvPr/>
        </p:nvGrpSpPr>
        <p:grpSpPr>
          <a:xfrm>
            <a:off x="8372411" y="8569"/>
            <a:ext cx="3819119" cy="283663"/>
            <a:chOff x="8474010" y="27423"/>
            <a:chExt cx="3819119" cy="283663"/>
          </a:xfrm>
        </p:grpSpPr>
        <p:sp>
          <p:nvSpPr>
            <p:cNvPr id="28" name="五边形 27"/>
            <p:cNvSpPr/>
            <p:nvPr/>
          </p:nvSpPr>
          <p:spPr bwMode="auto">
            <a:xfrm>
              <a:off x="8474010" y="27423"/>
              <a:ext cx="720000" cy="28366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Overview</a:t>
              </a:r>
            </a:p>
          </p:txBody>
        </p:sp>
        <p:sp>
          <p:nvSpPr>
            <p:cNvPr id="29" name="燕尾形 28"/>
            <p:cNvSpPr/>
            <p:nvPr/>
          </p:nvSpPr>
          <p:spPr bwMode="auto">
            <a:xfrm>
              <a:off x="9080490" y="27423"/>
              <a:ext cx="72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PRC</a:t>
              </a:r>
              <a:endParaRPr lang="en-US" altLang="zh-CN" sz="1000" kern="0" dirty="0">
                <a:solidFill>
                  <a:prstClr val="black"/>
                </a:solidFill>
                <a:sym typeface="Huawei Sans" panose="020C0503030203020204" pitchFamily="34" charset="0"/>
              </a:endParaRPr>
            </a:p>
          </p:txBody>
        </p:sp>
        <p:sp>
          <p:nvSpPr>
            <p:cNvPr id="33" name="燕尾形 32"/>
            <p:cNvSpPr/>
            <p:nvPr/>
          </p:nvSpPr>
          <p:spPr bwMode="auto">
            <a:xfrm>
              <a:off x="9686970" y="2742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Intelligent Timer</a:t>
              </a:r>
              <a:endParaRPr lang="en-US" altLang="zh-CN" sz="1000" kern="0" dirty="0">
                <a:solidFill>
                  <a:prstClr val="black"/>
                </a:solidFill>
                <a:sym typeface="Huawei Sans" panose="020C0503030203020204" pitchFamily="34" charset="0"/>
              </a:endParaRPr>
            </a:p>
          </p:txBody>
        </p:sp>
        <p:sp>
          <p:nvSpPr>
            <p:cNvPr id="34" name="燕尾形 33"/>
            <p:cNvSpPr/>
            <p:nvPr/>
          </p:nvSpPr>
          <p:spPr bwMode="auto">
            <a:xfrm>
              <a:off x="10653450" y="27423"/>
              <a:ext cx="720000"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b="1">
                  <a:solidFill>
                    <a:srgbClr val="FFFFFF"/>
                  </a:solidFill>
                </a:rPr>
                <a:t>FRR</a:t>
              </a:r>
            </a:p>
          </p:txBody>
        </p:sp>
        <p:sp>
          <p:nvSpPr>
            <p:cNvPr id="36" name="燕尾形 35"/>
            <p:cNvSpPr/>
            <p:nvPr/>
          </p:nvSpPr>
          <p:spPr bwMode="auto">
            <a:xfrm>
              <a:off x="11259929" y="27423"/>
              <a:ext cx="10332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defRPr/>
              </a:pPr>
              <a:r>
                <a:rPr lang="en-US" sz="1000" dirty="0" smtClean="0">
                  <a:solidFill>
                    <a:prstClr val="black"/>
                  </a:solidFill>
                </a:rPr>
                <a:t>BFD Association</a:t>
              </a:r>
              <a:endParaRPr lang="en-US" altLang="zh-CN" sz="1000" kern="0" dirty="0">
                <a:solidFill>
                  <a:prstClr val="black"/>
                </a:solidFill>
                <a:sym typeface="Huawei Sans" panose="020C0503030203020204" pitchFamily="34" charset="0"/>
              </a:endParaRPr>
            </a:p>
          </p:txBody>
        </p:sp>
      </p:grpSp>
    </p:spTree>
    <p:extLst>
      <p:ext uri="{BB962C8B-B14F-4D97-AF65-F5344CB8AC3E}">
        <p14:creationId xmlns:p14="http://schemas.microsoft.com/office/powerpoint/2010/main" val="34829549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674469" y="1354705"/>
            <a:ext cx="4630396" cy="2141251"/>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prstClr val="white"/>
              </a:solidFill>
            </a:endParaRPr>
          </a:p>
        </p:txBody>
      </p:sp>
      <p:sp>
        <p:nvSpPr>
          <p:cNvPr id="29" name="矩形 28"/>
          <p:cNvSpPr/>
          <p:nvPr/>
        </p:nvSpPr>
        <p:spPr>
          <a:xfrm>
            <a:off x="584475" y="2968772"/>
            <a:ext cx="910150" cy="523220"/>
          </a:xfrm>
          <a:prstGeom prst="rect">
            <a:avLst/>
          </a:prstGeom>
        </p:spPr>
        <p:txBody>
          <a:bodyPr wrap="square">
            <a:noAutofit/>
          </a:bodyPr>
          <a:lstStyle/>
          <a:p>
            <a:pPr algn="ctr" fontAlgn="ctr"/>
            <a:r>
              <a:rPr sz="1400" b="1" dirty="0">
                <a:solidFill>
                  <a:prstClr val="black"/>
                </a:solidFill>
              </a:rPr>
              <a:t>OSPF</a:t>
            </a:r>
          </a:p>
          <a:p>
            <a:pPr algn="ctr" fontAlgn="ctr"/>
            <a:r>
              <a:rPr lang="en-US" altLang="zh-CN" sz="1400" b="1" dirty="0" smtClean="0">
                <a:solidFill>
                  <a:prstClr val="black"/>
                </a:solidFill>
              </a:rPr>
              <a:t>a</a:t>
            </a:r>
            <a:r>
              <a:rPr sz="1400" b="1" dirty="0" smtClean="0">
                <a:solidFill>
                  <a:prstClr val="black"/>
                </a:solidFill>
              </a:rPr>
              <a:t>rea</a:t>
            </a:r>
            <a:r>
              <a:rPr lang="en-US" sz="1400" b="1" dirty="0" smtClean="0">
                <a:solidFill>
                  <a:prstClr val="black"/>
                </a:solidFill>
              </a:rPr>
              <a:t> </a:t>
            </a:r>
            <a:r>
              <a:rPr sz="1400" b="1" dirty="0" smtClean="0">
                <a:solidFill>
                  <a:prstClr val="black"/>
                </a:solidFill>
              </a:rPr>
              <a:t>0</a:t>
            </a:r>
            <a:endParaRPr lang="zh-CN" altLang="en-US" sz="1400" b="1" dirty="0">
              <a:solidFill>
                <a:prstClr val="black"/>
              </a:solidFill>
              <a:cs typeface="Courier New" panose="02070309020205020404" pitchFamily="49" charset="0"/>
              <a:sym typeface="Huawei Sans" panose="020C0503030203020204" pitchFamily="34" charset="0"/>
            </a:endParaRPr>
          </a:p>
        </p:txBody>
      </p:sp>
      <p:sp>
        <p:nvSpPr>
          <p:cNvPr id="2" name="标题 1"/>
          <p:cNvSpPr>
            <a:spLocks noGrp="1"/>
          </p:cNvSpPr>
          <p:nvPr>
            <p:ph type="title"/>
          </p:nvPr>
        </p:nvSpPr>
        <p:spPr/>
        <p:txBody>
          <a:bodyPr wrap="square">
            <a:noAutofit/>
          </a:bodyPr>
          <a:lstStyle/>
          <a:p>
            <a:r>
              <a:rPr>
                <a:latin typeface="Huawei Sans" panose="020C0503030203020204" pitchFamily="34" charset="0"/>
              </a:rPr>
              <a:t>Example for Configuring OSPF IP FRR</a:t>
            </a:r>
            <a:endParaRPr lang="zh-CN" altLang="en-US" dirty="0">
              <a:latin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54625" y="1780683"/>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78401" y="1780683"/>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66513" y="281977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02177" y="1780683"/>
            <a:ext cx="540000" cy="442800"/>
          </a:xfrm>
          <a:prstGeom prst="rect">
            <a:avLst/>
          </a:prstGeom>
        </p:spPr>
      </p:pic>
      <p:cxnSp>
        <p:nvCxnSpPr>
          <p:cNvPr id="8" name="直接连接符 7"/>
          <p:cNvCxnSpPr>
            <a:stCxn id="4" idx="3"/>
            <a:endCxn id="5" idx="1"/>
          </p:cNvCxnSpPr>
          <p:nvPr/>
        </p:nvCxnSpPr>
        <p:spPr>
          <a:xfrm>
            <a:off x="1494625" y="2002083"/>
            <a:ext cx="12837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 idx="3"/>
            <a:endCxn id="7" idx="1"/>
          </p:cNvCxnSpPr>
          <p:nvPr/>
        </p:nvCxnSpPr>
        <p:spPr>
          <a:xfrm>
            <a:off x="3318401" y="2002083"/>
            <a:ext cx="12837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4" idx="2"/>
            <a:endCxn id="6" idx="1"/>
          </p:cNvCxnSpPr>
          <p:nvPr/>
        </p:nvCxnSpPr>
        <p:spPr>
          <a:xfrm>
            <a:off x="1224625" y="2223483"/>
            <a:ext cx="641888"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 idx="3"/>
            <a:endCxn id="5" idx="2"/>
          </p:cNvCxnSpPr>
          <p:nvPr/>
        </p:nvCxnSpPr>
        <p:spPr>
          <a:xfrm flipV="1">
            <a:off x="2406513" y="2223483"/>
            <a:ext cx="641888"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978763" y="1540418"/>
            <a:ext cx="491724" cy="307777"/>
          </a:xfrm>
          <a:prstGeom prst="rect">
            <a:avLst/>
          </a:prstGeom>
        </p:spPr>
        <p:txBody>
          <a:bodyPr wrap="square">
            <a:noAutofit/>
          </a:bodyPr>
          <a:lstStyle/>
          <a:p>
            <a:pPr algn="ctr" fontAlgn="ctr"/>
            <a:r>
              <a:rPr sz="1400">
                <a:solidFill>
                  <a:prstClr val="black"/>
                </a:solidFill>
              </a:rPr>
              <a:t>R1</a:t>
            </a:r>
          </a:p>
        </p:txBody>
      </p:sp>
      <p:sp>
        <p:nvSpPr>
          <p:cNvPr id="13" name="矩形 12"/>
          <p:cNvSpPr/>
          <p:nvPr/>
        </p:nvSpPr>
        <p:spPr>
          <a:xfrm>
            <a:off x="1648251" y="1728062"/>
            <a:ext cx="976525" cy="307777"/>
          </a:xfrm>
          <a:prstGeom prst="rect">
            <a:avLst/>
          </a:prstGeom>
        </p:spPr>
        <p:txBody>
          <a:bodyPr wrap="square">
            <a:noAutofit/>
          </a:bodyPr>
          <a:lstStyle/>
          <a:p>
            <a:pPr algn="ctr" fontAlgn="ctr"/>
            <a:r>
              <a:rPr sz="1400" dirty="0">
                <a:solidFill>
                  <a:prstClr val="black"/>
                </a:solidFill>
              </a:rPr>
              <a:t>Cost = 10</a:t>
            </a:r>
          </a:p>
        </p:txBody>
      </p:sp>
      <p:sp>
        <p:nvSpPr>
          <p:cNvPr id="14" name="矩形 13"/>
          <p:cNvSpPr/>
          <p:nvPr/>
        </p:nvSpPr>
        <p:spPr>
          <a:xfrm>
            <a:off x="3514630" y="1728062"/>
            <a:ext cx="887750" cy="307777"/>
          </a:xfrm>
          <a:prstGeom prst="rect">
            <a:avLst/>
          </a:prstGeom>
        </p:spPr>
        <p:txBody>
          <a:bodyPr wrap="square">
            <a:noAutofit/>
          </a:bodyPr>
          <a:lstStyle/>
          <a:p>
            <a:pPr algn="ctr" fontAlgn="ctr"/>
            <a:r>
              <a:rPr sz="1400">
                <a:solidFill>
                  <a:prstClr val="black"/>
                </a:solidFill>
              </a:rPr>
              <a:t>Cost = 5</a:t>
            </a:r>
          </a:p>
        </p:txBody>
      </p:sp>
      <p:sp>
        <p:nvSpPr>
          <p:cNvPr id="15" name="矩形 14"/>
          <p:cNvSpPr/>
          <p:nvPr/>
        </p:nvSpPr>
        <p:spPr>
          <a:xfrm rot="3232528">
            <a:off x="966579" y="2520173"/>
            <a:ext cx="976525" cy="307777"/>
          </a:xfrm>
          <a:prstGeom prst="rect">
            <a:avLst/>
          </a:prstGeom>
        </p:spPr>
        <p:txBody>
          <a:bodyPr wrap="square">
            <a:noAutofit/>
          </a:bodyPr>
          <a:lstStyle/>
          <a:p>
            <a:pPr algn="ctr" fontAlgn="ctr"/>
            <a:r>
              <a:rPr sz="1400" dirty="0">
                <a:solidFill>
                  <a:prstClr val="black"/>
                </a:solidFill>
              </a:rPr>
              <a:t>Cost = 10</a:t>
            </a:r>
          </a:p>
        </p:txBody>
      </p:sp>
      <p:sp>
        <p:nvSpPr>
          <p:cNvPr id="16" name="矩形 15"/>
          <p:cNvSpPr/>
          <p:nvPr/>
        </p:nvSpPr>
        <p:spPr>
          <a:xfrm rot="18509869">
            <a:off x="2414857" y="2532963"/>
            <a:ext cx="887750" cy="307777"/>
          </a:xfrm>
          <a:prstGeom prst="rect">
            <a:avLst/>
          </a:prstGeom>
        </p:spPr>
        <p:txBody>
          <a:bodyPr wrap="square">
            <a:noAutofit/>
          </a:bodyPr>
          <a:lstStyle/>
          <a:p>
            <a:pPr algn="ctr" fontAlgn="ctr"/>
            <a:r>
              <a:rPr sz="1400">
                <a:solidFill>
                  <a:prstClr val="black"/>
                </a:solidFill>
              </a:rPr>
              <a:t>Cost = 5</a:t>
            </a:r>
          </a:p>
        </p:txBody>
      </p:sp>
      <p:sp>
        <p:nvSpPr>
          <p:cNvPr id="17" name="矩形 16"/>
          <p:cNvSpPr/>
          <p:nvPr/>
        </p:nvSpPr>
        <p:spPr>
          <a:xfrm>
            <a:off x="1890651" y="3228818"/>
            <a:ext cx="491724" cy="307777"/>
          </a:xfrm>
          <a:prstGeom prst="rect">
            <a:avLst/>
          </a:prstGeom>
        </p:spPr>
        <p:txBody>
          <a:bodyPr wrap="square">
            <a:noAutofit/>
          </a:bodyPr>
          <a:lstStyle/>
          <a:p>
            <a:pPr algn="ctr" fontAlgn="ctr"/>
            <a:r>
              <a:rPr sz="1400">
                <a:solidFill>
                  <a:prstClr val="black"/>
                </a:solidFill>
              </a:rPr>
              <a:t>R2</a:t>
            </a:r>
          </a:p>
        </p:txBody>
      </p:sp>
      <p:sp>
        <p:nvSpPr>
          <p:cNvPr id="18" name="矩形 17"/>
          <p:cNvSpPr/>
          <p:nvPr/>
        </p:nvSpPr>
        <p:spPr>
          <a:xfrm>
            <a:off x="2803443" y="1540418"/>
            <a:ext cx="491724" cy="307777"/>
          </a:xfrm>
          <a:prstGeom prst="rect">
            <a:avLst/>
          </a:prstGeom>
        </p:spPr>
        <p:txBody>
          <a:bodyPr wrap="square">
            <a:noAutofit/>
          </a:bodyPr>
          <a:lstStyle/>
          <a:p>
            <a:pPr algn="ctr" fontAlgn="ctr"/>
            <a:r>
              <a:rPr sz="1400">
                <a:solidFill>
                  <a:prstClr val="black"/>
                </a:solidFill>
              </a:rPr>
              <a:t>R3</a:t>
            </a:r>
          </a:p>
        </p:txBody>
      </p:sp>
      <p:sp>
        <p:nvSpPr>
          <p:cNvPr id="19" name="矩形 18"/>
          <p:cNvSpPr/>
          <p:nvPr/>
        </p:nvSpPr>
        <p:spPr>
          <a:xfrm>
            <a:off x="4628123" y="1540418"/>
            <a:ext cx="491724" cy="307777"/>
          </a:xfrm>
          <a:prstGeom prst="rect">
            <a:avLst/>
          </a:prstGeom>
        </p:spPr>
        <p:txBody>
          <a:bodyPr wrap="square">
            <a:noAutofit/>
          </a:bodyPr>
          <a:lstStyle/>
          <a:p>
            <a:pPr algn="ctr" fontAlgn="ctr"/>
            <a:r>
              <a:rPr sz="1400">
                <a:solidFill>
                  <a:prstClr val="black"/>
                </a:solidFill>
              </a:rPr>
              <a:t>R4</a:t>
            </a:r>
          </a:p>
        </p:txBody>
      </p:sp>
      <p:sp>
        <p:nvSpPr>
          <p:cNvPr id="25" name="矩形 24"/>
          <p:cNvSpPr/>
          <p:nvPr/>
        </p:nvSpPr>
        <p:spPr>
          <a:xfrm rot="3094825">
            <a:off x="1146946" y="2411026"/>
            <a:ext cx="976525" cy="276999"/>
          </a:xfrm>
          <a:prstGeom prst="rect">
            <a:avLst/>
          </a:prstGeom>
        </p:spPr>
        <p:txBody>
          <a:bodyPr wrap="square">
            <a:noAutofit/>
          </a:bodyPr>
          <a:lstStyle/>
          <a:p>
            <a:pPr algn="ctr" fontAlgn="ctr"/>
            <a:r>
              <a:rPr sz="1200">
                <a:solidFill>
                  <a:prstClr val="black"/>
                </a:solidFill>
              </a:rPr>
              <a:t>GE0/0/1</a:t>
            </a:r>
          </a:p>
        </p:txBody>
      </p:sp>
      <p:sp>
        <p:nvSpPr>
          <p:cNvPr id="26" name="矩形 25"/>
          <p:cNvSpPr/>
          <p:nvPr/>
        </p:nvSpPr>
        <p:spPr>
          <a:xfrm rot="18657368">
            <a:off x="2190124" y="2409080"/>
            <a:ext cx="887750" cy="276999"/>
          </a:xfrm>
          <a:prstGeom prst="rect">
            <a:avLst/>
          </a:prstGeom>
        </p:spPr>
        <p:txBody>
          <a:bodyPr wrap="square">
            <a:noAutofit/>
          </a:bodyPr>
          <a:lstStyle/>
          <a:p>
            <a:pPr algn="ctr" fontAlgn="ctr"/>
            <a:r>
              <a:rPr sz="1200">
                <a:solidFill>
                  <a:prstClr val="black"/>
                </a:solidFill>
              </a:rPr>
              <a:t>GE0/0/2</a:t>
            </a:r>
          </a:p>
        </p:txBody>
      </p:sp>
      <p:sp>
        <p:nvSpPr>
          <p:cNvPr id="27" name="矩形 26"/>
          <p:cNvSpPr/>
          <p:nvPr/>
        </p:nvSpPr>
        <p:spPr>
          <a:xfrm>
            <a:off x="3516414" y="2022268"/>
            <a:ext cx="887750" cy="276999"/>
          </a:xfrm>
          <a:prstGeom prst="rect">
            <a:avLst/>
          </a:prstGeom>
        </p:spPr>
        <p:txBody>
          <a:bodyPr wrap="square">
            <a:noAutofit/>
          </a:bodyPr>
          <a:lstStyle/>
          <a:p>
            <a:pPr algn="ctr" fontAlgn="ctr"/>
            <a:r>
              <a:rPr sz="1200" dirty="0">
                <a:solidFill>
                  <a:prstClr val="black"/>
                </a:solidFill>
              </a:rPr>
              <a:t>GE0/0/1</a:t>
            </a:r>
          </a:p>
        </p:txBody>
      </p:sp>
      <p:sp>
        <p:nvSpPr>
          <p:cNvPr id="30" name="文本占位符 2"/>
          <p:cNvSpPr txBox="1">
            <a:spLocks/>
          </p:cNvSpPr>
          <p:nvPr/>
        </p:nvSpPr>
        <p:spPr bwMode="auto">
          <a:xfrm>
            <a:off x="6096652" y="1403132"/>
            <a:ext cx="5693223" cy="62851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Font typeface="Arial" panose="020B0604020202020204" pitchFamily="34" charset="0"/>
              <a:buNone/>
            </a:pPr>
            <a:r>
              <a:rPr sz="1400" dirty="0">
                <a:solidFill>
                  <a:prstClr val="black"/>
                </a:solidFill>
                <a:latin typeface="Huawei Sans" panose="020C0503030203020204" pitchFamily="34" charset="0"/>
              </a:rPr>
              <a:t>If the link between R1 and R3 fails, traffic forwarded by R1 can be quickly switched to the backup link and forwarded by R2.</a:t>
            </a:r>
            <a:endParaRPr lang="zh-CN" altLang="en-US" sz="1600" dirty="0">
              <a:solidFill>
                <a:prstClr val="black"/>
              </a:solidFill>
              <a:latin typeface="Huawei Sans" panose="020C0503030203020204" pitchFamily="34" charset="0"/>
            </a:endParaRPr>
          </a:p>
        </p:txBody>
      </p:sp>
      <p:graphicFrame>
        <p:nvGraphicFramePr>
          <p:cNvPr id="31" name="表格 30"/>
          <p:cNvGraphicFramePr>
            <a:graphicFrameLocks noGrp="1"/>
          </p:cNvGraphicFramePr>
          <p:nvPr>
            <p:extLst/>
          </p:nvPr>
        </p:nvGraphicFramePr>
        <p:xfrm>
          <a:off x="674469" y="3612442"/>
          <a:ext cx="4630397" cy="2551104"/>
        </p:xfrm>
        <a:graphic>
          <a:graphicData uri="http://schemas.openxmlformats.org/drawingml/2006/table">
            <a:tbl>
              <a:tblPr firstRow="1" bandRow="1">
                <a:tableStyleId>{72833802-FEF1-4C79-8D5D-14CF1EAF98D9}</a:tableStyleId>
              </a:tblPr>
              <a:tblGrid>
                <a:gridCol w="683987"/>
                <a:gridCol w="1315470"/>
                <a:gridCol w="1315470"/>
                <a:gridCol w="1315470"/>
              </a:tblGrid>
              <a:tr h="283456">
                <a:tc>
                  <a:txBody>
                    <a:bodyPr/>
                    <a:lstStyle/>
                    <a:p>
                      <a:pPr algn="ctr" fontAlgn="ctr"/>
                      <a:r>
                        <a:rPr sz="1200" dirty="0">
                          <a:solidFill>
                            <a:schemeClr val="bg1"/>
                          </a:solidFill>
                          <a:latin typeface="Huawei Sans" panose="020C0503030203020204" pitchFamily="34" charset="0"/>
                        </a:rPr>
                        <a:t>Device</a:t>
                      </a:r>
                      <a:endParaRPr lang="zh-CN" altLang="en-US" sz="12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sz="1200">
                          <a:solidFill>
                            <a:schemeClr val="bg1"/>
                          </a:solidFill>
                          <a:latin typeface="Huawei Sans" panose="020C0503030203020204" pitchFamily="34" charset="0"/>
                        </a:rPr>
                        <a:t>Router ID</a:t>
                      </a:r>
                      <a:endParaRPr lang="zh-CN" altLang="en-US" sz="12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sz="1200" dirty="0">
                          <a:solidFill>
                            <a:schemeClr val="bg1"/>
                          </a:solidFill>
                          <a:latin typeface="Huawei Sans" panose="020C0503030203020204" pitchFamily="34" charset="0"/>
                        </a:rPr>
                        <a:t>Interface</a:t>
                      </a:r>
                      <a:endParaRPr lang="zh-CN" altLang="en-US" sz="12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sz="1200">
                          <a:solidFill>
                            <a:schemeClr val="bg1"/>
                          </a:solidFill>
                          <a:latin typeface="Huawei Sans" panose="020C0503030203020204" pitchFamily="34" charset="0"/>
                        </a:rPr>
                        <a:t>IP Address</a:t>
                      </a:r>
                      <a:endParaRPr lang="zh-CN" altLang="en-US" sz="12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83456">
                <a:tc rowSpan="2">
                  <a:txBody>
                    <a:bodyPr/>
                    <a:lstStyle/>
                    <a:p>
                      <a:pPr algn="ctr" fontAlgn="ctr"/>
                      <a:r>
                        <a:rPr sz="1200">
                          <a:solidFill>
                            <a:schemeClr val="tx1"/>
                          </a:solidFill>
                          <a:latin typeface="Huawei Sans" panose="020C0503030203020204" pitchFamily="34" charset="0"/>
                        </a:rPr>
                        <a:t>R1</a:t>
                      </a:r>
                      <a:endParaRPr lang="zh-CN" alt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r>
                        <a:rPr sz="1200">
                          <a:solidFill>
                            <a:schemeClr val="tx1"/>
                          </a:solidFill>
                          <a:latin typeface="Huawei Sans" panose="020C0503030203020204" pitchFamily="34" charset="0"/>
                        </a:rPr>
                        <a:t>10.1.1.1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GE0/0/0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sz="1200">
                          <a:solidFill>
                            <a:schemeClr val="tx1"/>
                          </a:solidFill>
                          <a:latin typeface="Huawei Sans" panose="020C0503030203020204" pitchFamily="34" charset="0"/>
                        </a:rPr>
                        <a:t>10.1.13.1/24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en-US" altLang="zh-CN" sz="1400" dirty="0" smtClean="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GE0/0/1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solidFill>
                            <a:schemeClr val="tx1"/>
                          </a:solidFill>
                          <a:latin typeface="Huawei Sans" panose="020C0503030203020204" pitchFamily="34" charset="0"/>
                        </a:rPr>
                        <a:t>10.1.12.1/24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sz="1200">
                          <a:solidFill>
                            <a:schemeClr val="tx1"/>
                          </a:solidFill>
                          <a:latin typeface="Huawei Sans" panose="020C0503030203020204" pitchFamily="34" charset="0"/>
                        </a:rPr>
                        <a:t>R2</a:t>
                      </a:r>
                      <a:endParaRPr lang="zh-CN" alt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r>
                        <a:rPr sz="1200">
                          <a:solidFill>
                            <a:schemeClr val="tx1"/>
                          </a:solidFill>
                          <a:latin typeface="Huawei Sans" panose="020C0503030203020204" pitchFamily="34" charset="0"/>
                        </a:rPr>
                        <a:t>10.1.2.2</a:t>
                      </a:r>
                      <a:endParaRPr lang="zh-CN" alt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sz="1200">
                          <a:solidFill>
                            <a:schemeClr val="tx1"/>
                          </a:solidFill>
                          <a:latin typeface="Huawei Sans" panose="020C0503030203020204" pitchFamily="34" charset="0"/>
                        </a:rPr>
                        <a:t>GE0/0/1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solidFill>
                            <a:schemeClr val="tx1"/>
                          </a:solidFill>
                          <a:latin typeface="Huawei Sans" panose="020C0503030203020204" pitchFamily="34" charset="0"/>
                        </a:rPr>
                        <a:t>10.1.12.2/24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GE0/0/2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dirty="0">
                          <a:solidFill>
                            <a:schemeClr val="tx1"/>
                          </a:solidFill>
                          <a:latin typeface="Huawei Sans" panose="020C0503030203020204" pitchFamily="34" charset="0"/>
                        </a:rPr>
                        <a:t>10.1.23.2/24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3">
                  <a:txBody>
                    <a:bodyPr/>
                    <a:lstStyle/>
                    <a:p>
                      <a:pPr algn="ctr" fontAlgn="ctr"/>
                      <a:r>
                        <a:rPr sz="1200">
                          <a:solidFill>
                            <a:schemeClr val="tx1"/>
                          </a:solidFill>
                          <a:latin typeface="Huawei Sans" panose="020C0503030203020204" pitchFamily="34" charset="0"/>
                        </a:rPr>
                        <a:t>R3</a:t>
                      </a:r>
                      <a:endParaRPr lang="zh-CN" alt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3">
                  <a:txBody>
                    <a:bodyPr/>
                    <a:lstStyle/>
                    <a:p>
                      <a:pPr algn="ctr" fontAlgn="ctr"/>
                      <a:r>
                        <a:rPr sz="1200">
                          <a:solidFill>
                            <a:schemeClr val="tx1"/>
                          </a:solidFill>
                          <a:latin typeface="Huawei Sans" panose="020C0503030203020204" pitchFamily="34" charset="0"/>
                        </a:rPr>
                        <a:t>10.1.3.3</a:t>
                      </a:r>
                      <a:endParaRPr lang="zh-CN" alt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GE0/0/0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solidFill>
                            <a:schemeClr val="tx1"/>
                          </a:solidFill>
                          <a:latin typeface="Huawei Sans" panose="020C0503030203020204" pitchFamily="34" charset="0"/>
                        </a:rPr>
                        <a:t>10.1.13.3/24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endParaRPr lang="zh-CN" altLang="en-US"/>
                    </a:p>
                  </a:txBody>
                  <a:tcPr/>
                </a:tc>
                <a:tc vMerge="1">
                  <a:txBody>
                    <a:bodyPr/>
                    <a:lstStyle/>
                    <a:p>
                      <a:endParaRPr lang="zh-CN" altLang="en-US"/>
                    </a:p>
                  </a:txBody>
                  <a:tcPr/>
                </a:tc>
                <a:tc>
                  <a:txBody>
                    <a:bodyPr/>
                    <a:lstStyle/>
                    <a:p>
                      <a:pPr algn="ctr" fontAlgn="ctr"/>
                      <a:r>
                        <a:rPr sz="1200">
                          <a:solidFill>
                            <a:schemeClr val="tx1"/>
                          </a:solidFill>
                          <a:latin typeface="Huawei Sans" panose="020C0503030203020204" pitchFamily="34" charset="0"/>
                        </a:rPr>
                        <a:t>GE0/0/1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solidFill>
                            <a:schemeClr val="tx1"/>
                          </a:solidFill>
                          <a:latin typeface="Huawei Sans" panose="020C0503030203020204" pitchFamily="34" charset="0"/>
                        </a:rPr>
                        <a:t>10.1.34.3/24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GE0/0/2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solidFill>
                            <a:schemeClr val="tx1"/>
                          </a:solidFill>
                          <a:latin typeface="Huawei Sans" panose="020C0503030203020204" pitchFamily="34" charset="0"/>
                        </a:rPr>
                        <a:t>10.1.23.3/24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a:txBody>
                    <a:bodyPr/>
                    <a:lstStyle/>
                    <a:p>
                      <a:pPr algn="ctr" fontAlgn="ctr"/>
                      <a:r>
                        <a:rPr sz="1200">
                          <a:solidFill>
                            <a:schemeClr val="tx1"/>
                          </a:solidFill>
                          <a:latin typeface="Huawei Sans" panose="020C0503030203020204" pitchFamily="34" charset="0"/>
                        </a:rPr>
                        <a:t>R4</a:t>
                      </a:r>
                      <a:endParaRPr lang="zh-CN" alt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10.1.4.4</a:t>
                      </a:r>
                      <a:endParaRPr lang="zh-CN" alt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GE0/0/1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dirty="0">
                          <a:solidFill>
                            <a:schemeClr val="tx1"/>
                          </a:solidFill>
                          <a:latin typeface="Huawei Sans" panose="020C0503030203020204" pitchFamily="34" charset="0"/>
                        </a:rPr>
                        <a:t>10.1.34.4/24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32" name="文本框 31"/>
          <p:cNvSpPr txBox="1"/>
          <p:nvPr/>
        </p:nvSpPr>
        <p:spPr>
          <a:xfrm>
            <a:off x="6103147" y="2036915"/>
            <a:ext cx="5546661" cy="338554"/>
          </a:xfrm>
          <a:prstGeom prst="rect">
            <a:avLst/>
          </a:prstGeom>
          <a:noFill/>
        </p:spPr>
        <p:txBody>
          <a:bodyPr wrap="square" rtlCol="0">
            <a:noAutofit/>
          </a:bodyPr>
          <a:lstStyle/>
          <a:p>
            <a:pPr marL="201613" indent="-201613" fontAlgn="ctr"/>
            <a:r>
              <a:rPr sz="1400" dirty="0">
                <a:solidFill>
                  <a:prstClr val="black"/>
                </a:solidFill>
              </a:rPr>
              <a:t>1. Assign an IP address to each interface and configure OSPF on each device. (The configuration details are not provided here.)</a:t>
            </a:r>
            <a:endParaRPr lang="zh-CN" altLang="en-US" sz="1400" dirty="0">
              <a:solidFill>
                <a:prstClr val="black"/>
              </a:solidFill>
            </a:endParaRPr>
          </a:p>
        </p:txBody>
      </p:sp>
      <p:sp>
        <p:nvSpPr>
          <p:cNvPr id="33" name="文本框 32"/>
          <p:cNvSpPr txBox="1"/>
          <p:nvPr/>
        </p:nvSpPr>
        <p:spPr>
          <a:xfrm>
            <a:off x="6446338" y="3151505"/>
            <a:ext cx="4642749" cy="1224000"/>
          </a:xfrm>
          <a:prstGeom prst="rect">
            <a:avLst/>
          </a:prstGeom>
          <a:solidFill>
            <a:srgbClr val="F4FBFE"/>
          </a:solidFill>
          <a:ln>
            <a:solidFill>
              <a:srgbClr val="99DFF9"/>
            </a:solidFill>
          </a:ln>
        </p:spPr>
        <p:txBody>
          <a:bodyPr wrap="square" rtlCol="0">
            <a:noAutofit/>
          </a:bodyPr>
          <a:lstStyle/>
          <a:p>
            <a:pPr fontAlgn="ctr"/>
            <a:r>
              <a:rPr sz="1200" dirty="0">
                <a:solidFill>
                  <a:prstClr val="black"/>
                </a:solidFill>
              </a:rPr>
              <a:t>[R1] interface </a:t>
            </a:r>
            <a:r>
              <a:rPr sz="1200" dirty="0" err="1">
                <a:solidFill>
                  <a:prstClr val="black"/>
                </a:solidFill>
              </a:rPr>
              <a:t>GigabitEthernet</a:t>
            </a:r>
            <a:r>
              <a:rPr sz="1200" dirty="0">
                <a:solidFill>
                  <a:prstClr val="black"/>
                </a:solidFill>
              </a:rPr>
              <a:t> 0/0/0</a:t>
            </a:r>
          </a:p>
          <a:p>
            <a:pPr fontAlgn="ctr"/>
            <a:r>
              <a:rPr sz="1200" dirty="0">
                <a:solidFill>
                  <a:prstClr val="black"/>
                </a:solidFill>
              </a:rPr>
              <a:t>[R1-GigabitEthernet 0/0/0] </a:t>
            </a:r>
            <a:r>
              <a:rPr sz="1200" dirty="0" err="1">
                <a:solidFill>
                  <a:prstClr val="black"/>
                </a:solidFill>
              </a:rPr>
              <a:t>ospf</a:t>
            </a:r>
            <a:r>
              <a:rPr sz="1200" dirty="0">
                <a:solidFill>
                  <a:prstClr val="black"/>
                </a:solidFill>
              </a:rPr>
              <a:t> cost 10</a:t>
            </a:r>
            <a:endParaRPr lang="en-US" altLang="zh-CN" sz="1200" dirty="0">
              <a:solidFill>
                <a:prstClr val="black"/>
              </a:solidFill>
              <a:cs typeface="Courier New" panose="02070309020205020404" pitchFamily="49" charset="0"/>
            </a:endParaRPr>
          </a:p>
          <a:p>
            <a:pPr fontAlgn="ctr"/>
            <a:r>
              <a:rPr sz="1200" dirty="0">
                <a:solidFill>
                  <a:prstClr val="black"/>
                </a:solidFill>
              </a:rPr>
              <a:t>[R1-GigabitEthernet 0/0/0] quit</a:t>
            </a:r>
          </a:p>
          <a:p>
            <a:pPr fontAlgn="ctr"/>
            <a:r>
              <a:rPr sz="1200" dirty="0">
                <a:solidFill>
                  <a:prstClr val="black"/>
                </a:solidFill>
              </a:rPr>
              <a:t>[R1] interface </a:t>
            </a:r>
            <a:r>
              <a:rPr sz="1200" dirty="0" err="1">
                <a:solidFill>
                  <a:prstClr val="black"/>
                </a:solidFill>
              </a:rPr>
              <a:t>GigabitEthernet</a:t>
            </a:r>
            <a:r>
              <a:rPr sz="1200" dirty="0">
                <a:solidFill>
                  <a:prstClr val="black"/>
                </a:solidFill>
              </a:rPr>
              <a:t> 0/0/1</a:t>
            </a:r>
            <a:endParaRPr lang="en-US" altLang="zh-CN" sz="1200" dirty="0">
              <a:solidFill>
                <a:prstClr val="black"/>
              </a:solidFill>
              <a:cs typeface="Courier New" panose="02070309020205020404" pitchFamily="49" charset="0"/>
            </a:endParaRPr>
          </a:p>
          <a:p>
            <a:pPr fontAlgn="ctr"/>
            <a:r>
              <a:rPr sz="1200" dirty="0">
                <a:solidFill>
                  <a:prstClr val="black"/>
                </a:solidFill>
              </a:rPr>
              <a:t>[R1-GigabitEthernet 0/0/1] </a:t>
            </a:r>
            <a:r>
              <a:rPr sz="1200" dirty="0" err="1">
                <a:solidFill>
                  <a:prstClr val="black"/>
                </a:solidFill>
              </a:rPr>
              <a:t>ospf</a:t>
            </a:r>
            <a:r>
              <a:rPr sz="1200" dirty="0">
                <a:solidFill>
                  <a:prstClr val="black"/>
                </a:solidFill>
              </a:rPr>
              <a:t> cost 10</a:t>
            </a:r>
          </a:p>
          <a:p>
            <a:pPr fontAlgn="ctr"/>
            <a:r>
              <a:rPr sz="1200" dirty="0">
                <a:solidFill>
                  <a:prstClr val="black"/>
                </a:solidFill>
              </a:rPr>
              <a:t>[R1-GigabitEthernet 0/0/1] quit</a:t>
            </a:r>
            <a:endParaRPr lang="en-US" altLang="zh-CN" sz="1200" dirty="0">
              <a:solidFill>
                <a:prstClr val="black"/>
              </a:solidFill>
              <a:cs typeface="Courier New" panose="02070309020205020404" pitchFamily="49" charset="0"/>
            </a:endParaRPr>
          </a:p>
        </p:txBody>
      </p:sp>
      <p:sp>
        <p:nvSpPr>
          <p:cNvPr id="34" name="文本框 33"/>
          <p:cNvSpPr txBox="1"/>
          <p:nvPr/>
        </p:nvSpPr>
        <p:spPr>
          <a:xfrm>
            <a:off x="6103147" y="2571415"/>
            <a:ext cx="5642766" cy="580089"/>
          </a:xfrm>
          <a:prstGeom prst="rect">
            <a:avLst/>
          </a:prstGeom>
          <a:noFill/>
        </p:spPr>
        <p:txBody>
          <a:bodyPr wrap="square" rtlCol="0">
            <a:noAutofit/>
          </a:bodyPr>
          <a:lstStyle/>
          <a:p>
            <a:pPr marL="201613" indent="-201613" fontAlgn="ctr"/>
            <a:r>
              <a:rPr sz="1400" dirty="0">
                <a:solidFill>
                  <a:prstClr val="black"/>
                </a:solidFill>
              </a:rPr>
              <a:t>2. Configure an OSPF cost for each device. The following example uses the command output on R1.</a:t>
            </a:r>
            <a:endParaRPr lang="zh-CN" altLang="en-US" sz="1400" dirty="0">
              <a:solidFill>
                <a:prstClr val="black"/>
              </a:solidFill>
            </a:endParaRPr>
          </a:p>
        </p:txBody>
      </p:sp>
      <p:sp>
        <p:nvSpPr>
          <p:cNvPr id="35" name="文本框 34"/>
          <p:cNvSpPr txBox="1"/>
          <p:nvPr/>
        </p:nvSpPr>
        <p:spPr>
          <a:xfrm>
            <a:off x="8307231" y="5964210"/>
            <a:ext cx="3114414" cy="307777"/>
          </a:xfrm>
          <a:prstGeom prst="rect">
            <a:avLst/>
          </a:prstGeom>
          <a:noFill/>
        </p:spPr>
        <p:txBody>
          <a:bodyPr wrap="square" rtlCol="0">
            <a:noAutofit/>
          </a:bodyPr>
          <a:lstStyle/>
          <a:p>
            <a:pPr fontAlgn="ctr"/>
            <a:r>
              <a:rPr sz="1200" dirty="0">
                <a:solidFill>
                  <a:prstClr val="black"/>
                </a:solidFill>
              </a:rPr>
              <a:t>The cost configurations of R2, R3, and R4 are similar to the configuration of R1.</a:t>
            </a:r>
            <a:endParaRPr lang="zh-CN" altLang="en-US" sz="1200" dirty="0">
              <a:solidFill>
                <a:prstClr val="black"/>
              </a:solidFill>
            </a:endParaRPr>
          </a:p>
        </p:txBody>
      </p:sp>
      <p:sp>
        <p:nvSpPr>
          <p:cNvPr id="41" name="矩形 40"/>
          <p:cNvSpPr/>
          <p:nvPr/>
        </p:nvSpPr>
        <p:spPr>
          <a:xfrm>
            <a:off x="1693303" y="1961308"/>
            <a:ext cx="887750" cy="276999"/>
          </a:xfrm>
          <a:prstGeom prst="rect">
            <a:avLst/>
          </a:prstGeom>
        </p:spPr>
        <p:txBody>
          <a:bodyPr wrap="square">
            <a:noAutofit/>
          </a:bodyPr>
          <a:lstStyle/>
          <a:p>
            <a:pPr algn="ctr" fontAlgn="ctr"/>
            <a:r>
              <a:rPr sz="1200">
                <a:solidFill>
                  <a:prstClr val="black"/>
                </a:solidFill>
              </a:rPr>
              <a:t>GE0/0/0</a:t>
            </a:r>
          </a:p>
        </p:txBody>
      </p:sp>
      <p:sp>
        <p:nvSpPr>
          <p:cNvPr id="36" name="文本框 35"/>
          <p:cNvSpPr txBox="1"/>
          <p:nvPr/>
        </p:nvSpPr>
        <p:spPr>
          <a:xfrm>
            <a:off x="6103147" y="4500106"/>
            <a:ext cx="2930610" cy="338554"/>
          </a:xfrm>
          <a:prstGeom prst="rect">
            <a:avLst/>
          </a:prstGeom>
          <a:noFill/>
        </p:spPr>
        <p:txBody>
          <a:bodyPr wrap="square" rtlCol="0">
            <a:noAutofit/>
          </a:bodyPr>
          <a:lstStyle/>
          <a:p>
            <a:pPr marL="201613" indent="-201613" fontAlgn="ctr"/>
            <a:r>
              <a:rPr sz="1400" dirty="0">
                <a:solidFill>
                  <a:prstClr val="black"/>
                </a:solidFill>
              </a:rPr>
              <a:t>3. Enable OSPF IP FRR on R1.</a:t>
            </a:r>
            <a:endParaRPr lang="zh-CN" altLang="en-US" sz="1400" dirty="0">
              <a:solidFill>
                <a:prstClr val="black"/>
              </a:solidFill>
            </a:endParaRPr>
          </a:p>
        </p:txBody>
      </p:sp>
      <p:sp>
        <p:nvSpPr>
          <p:cNvPr id="37" name="文本框 36"/>
          <p:cNvSpPr txBox="1"/>
          <p:nvPr/>
        </p:nvSpPr>
        <p:spPr>
          <a:xfrm>
            <a:off x="6446338" y="4823453"/>
            <a:ext cx="4642749" cy="1044000"/>
          </a:xfrm>
          <a:prstGeom prst="rect">
            <a:avLst/>
          </a:prstGeom>
          <a:solidFill>
            <a:srgbClr val="F4FBFE"/>
          </a:solidFill>
          <a:ln>
            <a:solidFill>
              <a:srgbClr val="99DFF9"/>
            </a:solidFill>
          </a:ln>
        </p:spPr>
        <p:txBody>
          <a:bodyPr wrap="square" rtlCol="0">
            <a:noAutofit/>
          </a:bodyPr>
          <a:lstStyle/>
          <a:p>
            <a:pPr fontAlgn="ctr"/>
            <a:r>
              <a:rPr sz="1200" dirty="0">
                <a:solidFill>
                  <a:prstClr val="black"/>
                </a:solidFill>
              </a:rPr>
              <a:t>[R1] </a:t>
            </a:r>
            <a:r>
              <a:rPr sz="1200" dirty="0" err="1">
                <a:solidFill>
                  <a:prstClr val="black"/>
                </a:solidFill>
              </a:rPr>
              <a:t>ospf</a:t>
            </a:r>
            <a:endParaRPr lang="en-US" altLang="zh-CN" sz="1200" dirty="0">
              <a:solidFill>
                <a:prstClr val="black"/>
              </a:solidFill>
              <a:cs typeface="Courier New" panose="02070309020205020404" pitchFamily="49" charset="0"/>
            </a:endParaRPr>
          </a:p>
          <a:p>
            <a:pPr fontAlgn="ctr"/>
            <a:r>
              <a:rPr sz="1200" dirty="0">
                <a:solidFill>
                  <a:prstClr val="black"/>
                </a:solidFill>
              </a:rPr>
              <a:t>[R1-ospf-1] </a:t>
            </a:r>
            <a:r>
              <a:rPr sz="1200" b="1" dirty="0" err="1">
                <a:solidFill>
                  <a:prstClr val="black"/>
                </a:solidFill>
              </a:rPr>
              <a:t>frr</a:t>
            </a:r>
            <a:endParaRPr lang="en-US" altLang="zh-CN" sz="1200" b="1" dirty="0">
              <a:solidFill>
                <a:prstClr val="black"/>
              </a:solidFill>
              <a:cs typeface="Courier New" panose="02070309020205020404" pitchFamily="49" charset="0"/>
            </a:endParaRPr>
          </a:p>
          <a:p>
            <a:pPr fontAlgn="ctr"/>
            <a:r>
              <a:rPr sz="1200" dirty="0">
                <a:solidFill>
                  <a:prstClr val="black"/>
                </a:solidFill>
              </a:rPr>
              <a:t>[R1-ospf-1-frr] </a:t>
            </a:r>
            <a:r>
              <a:rPr sz="1200" b="1" dirty="0">
                <a:solidFill>
                  <a:prstClr val="black"/>
                </a:solidFill>
              </a:rPr>
              <a:t>loop-free-alternate</a:t>
            </a:r>
          </a:p>
          <a:p>
            <a:pPr fontAlgn="ctr"/>
            <a:r>
              <a:rPr sz="1200" dirty="0">
                <a:solidFill>
                  <a:prstClr val="black"/>
                </a:solidFill>
              </a:rPr>
              <a:t>[R1-ospf-1-frr] quit</a:t>
            </a:r>
          </a:p>
          <a:p>
            <a:pPr fontAlgn="ctr"/>
            <a:r>
              <a:rPr sz="1200" dirty="0">
                <a:solidFill>
                  <a:prstClr val="black"/>
                </a:solidFill>
              </a:rPr>
              <a:t>[R1-ospf-1] quit</a:t>
            </a:r>
          </a:p>
        </p:txBody>
      </p:sp>
      <p:grpSp>
        <p:nvGrpSpPr>
          <p:cNvPr id="50" name="组合 49"/>
          <p:cNvGrpSpPr/>
          <p:nvPr/>
        </p:nvGrpSpPr>
        <p:grpSpPr>
          <a:xfrm>
            <a:off x="8372411" y="8569"/>
            <a:ext cx="3819119" cy="283663"/>
            <a:chOff x="8474010" y="27423"/>
            <a:chExt cx="3819119" cy="283663"/>
          </a:xfrm>
        </p:grpSpPr>
        <p:sp>
          <p:nvSpPr>
            <p:cNvPr id="51" name="五边形 50"/>
            <p:cNvSpPr/>
            <p:nvPr/>
          </p:nvSpPr>
          <p:spPr bwMode="auto">
            <a:xfrm>
              <a:off x="8474010" y="27423"/>
              <a:ext cx="720000" cy="28366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Overview</a:t>
              </a:r>
            </a:p>
          </p:txBody>
        </p:sp>
        <p:sp>
          <p:nvSpPr>
            <p:cNvPr id="52" name="燕尾形 51"/>
            <p:cNvSpPr/>
            <p:nvPr/>
          </p:nvSpPr>
          <p:spPr bwMode="auto">
            <a:xfrm>
              <a:off x="9080490" y="27423"/>
              <a:ext cx="72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PRC</a:t>
              </a:r>
              <a:endParaRPr lang="en-US" altLang="zh-CN" sz="1000" kern="0" dirty="0">
                <a:solidFill>
                  <a:prstClr val="black"/>
                </a:solidFill>
                <a:sym typeface="Huawei Sans" panose="020C0503030203020204" pitchFamily="34" charset="0"/>
              </a:endParaRPr>
            </a:p>
          </p:txBody>
        </p:sp>
        <p:sp>
          <p:nvSpPr>
            <p:cNvPr id="53" name="燕尾形 52"/>
            <p:cNvSpPr/>
            <p:nvPr/>
          </p:nvSpPr>
          <p:spPr bwMode="auto">
            <a:xfrm>
              <a:off x="9686970" y="2742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Intelligent Timer</a:t>
              </a:r>
              <a:endParaRPr lang="en-US" altLang="zh-CN" sz="1000" kern="0" dirty="0">
                <a:solidFill>
                  <a:prstClr val="black"/>
                </a:solidFill>
                <a:sym typeface="Huawei Sans" panose="020C0503030203020204" pitchFamily="34" charset="0"/>
              </a:endParaRPr>
            </a:p>
          </p:txBody>
        </p:sp>
        <p:sp>
          <p:nvSpPr>
            <p:cNvPr id="54" name="燕尾形 53"/>
            <p:cNvSpPr/>
            <p:nvPr/>
          </p:nvSpPr>
          <p:spPr bwMode="auto">
            <a:xfrm>
              <a:off x="10653450" y="27423"/>
              <a:ext cx="720000"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b="1">
                  <a:solidFill>
                    <a:srgbClr val="FFFFFF"/>
                  </a:solidFill>
                </a:rPr>
                <a:t>FRR</a:t>
              </a:r>
            </a:p>
          </p:txBody>
        </p:sp>
        <p:sp>
          <p:nvSpPr>
            <p:cNvPr id="55" name="燕尾形 54"/>
            <p:cNvSpPr/>
            <p:nvPr/>
          </p:nvSpPr>
          <p:spPr bwMode="auto">
            <a:xfrm>
              <a:off x="11259929" y="27423"/>
              <a:ext cx="10332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defRPr/>
              </a:pPr>
              <a:r>
                <a:rPr lang="en-US" sz="1000" dirty="0" smtClean="0">
                  <a:solidFill>
                    <a:prstClr val="black"/>
                  </a:solidFill>
                </a:rPr>
                <a:t>BFD Association</a:t>
              </a:r>
              <a:endParaRPr lang="en-US" altLang="zh-CN" sz="1000" kern="0" dirty="0">
                <a:solidFill>
                  <a:prstClr val="black"/>
                </a:solidFill>
                <a:sym typeface="Huawei Sans" panose="020C0503030203020204" pitchFamily="34" charset="0"/>
              </a:endParaRPr>
            </a:p>
          </p:txBody>
        </p:sp>
      </p:grpSp>
    </p:spTree>
    <p:extLst>
      <p:ext uri="{BB962C8B-B14F-4D97-AF65-F5344CB8AC3E}">
        <p14:creationId xmlns:p14="http://schemas.microsoft.com/office/powerpoint/2010/main" val="39173231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674469" y="1385454"/>
            <a:ext cx="4630396" cy="2141251"/>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prstClr val="white"/>
              </a:solidFill>
            </a:endParaRPr>
          </a:p>
        </p:txBody>
      </p:sp>
      <p:sp>
        <p:nvSpPr>
          <p:cNvPr id="2" name="标题 1"/>
          <p:cNvSpPr>
            <a:spLocks noGrp="1"/>
          </p:cNvSpPr>
          <p:nvPr>
            <p:ph type="title"/>
          </p:nvPr>
        </p:nvSpPr>
        <p:spPr/>
        <p:txBody>
          <a:bodyPr wrap="square">
            <a:noAutofit/>
          </a:bodyPr>
          <a:lstStyle/>
          <a:p>
            <a:r>
              <a:rPr>
                <a:latin typeface="Huawei Sans" panose="020C0503030203020204" pitchFamily="34" charset="0"/>
              </a:rPr>
              <a:t>Checking the OSPF IP FRR Configuration</a:t>
            </a:r>
            <a:endParaRPr lang="zh-CN" altLang="en-US" dirty="0">
              <a:latin typeface="Huawei Sans" panose="020C0503030203020204" pitchFamily="34" charset="0"/>
            </a:endParaRP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54625" y="1780683"/>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78401" y="1780683"/>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866513" y="281977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02177" y="1780683"/>
            <a:ext cx="540000" cy="442800"/>
          </a:xfrm>
          <a:prstGeom prst="rect">
            <a:avLst/>
          </a:prstGeom>
        </p:spPr>
      </p:pic>
      <p:cxnSp>
        <p:nvCxnSpPr>
          <p:cNvPr id="8" name="直接连接符 7"/>
          <p:cNvCxnSpPr>
            <a:stCxn id="4" idx="3"/>
            <a:endCxn id="5" idx="1"/>
          </p:cNvCxnSpPr>
          <p:nvPr/>
        </p:nvCxnSpPr>
        <p:spPr>
          <a:xfrm>
            <a:off x="1494625" y="2002083"/>
            <a:ext cx="12837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 idx="3"/>
            <a:endCxn id="7" idx="1"/>
          </p:cNvCxnSpPr>
          <p:nvPr/>
        </p:nvCxnSpPr>
        <p:spPr>
          <a:xfrm>
            <a:off x="3318401" y="2002083"/>
            <a:ext cx="12837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4" idx="2"/>
            <a:endCxn id="6" idx="1"/>
          </p:cNvCxnSpPr>
          <p:nvPr/>
        </p:nvCxnSpPr>
        <p:spPr>
          <a:xfrm>
            <a:off x="1224625" y="2223483"/>
            <a:ext cx="641888"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 idx="3"/>
            <a:endCxn id="5" idx="2"/>
          </p:cNvCxnSpPr>
          <p:nvPr/>
        </p:nvCxnSpPr>
        <p:spPr>
          <a:xfrm flipV="1">
            <a:off x="2406513" y="2223483"/>
            <a:ext cx="641888"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978763" y="1540418"/>
            <a:ext cx="491724" cy="307777"/>
          </a:xfrm>
          <a:prstGeom prst="rect">
            <a:avLst/>
          </a:prstGeom>
        </p:spPr>
        <p:txBody>
          <a:bodyPr wrap="square">
            <a:noAutofit/>
          </a:bodyPr>
          <a:lstStyle/>
          <a:p>
            <a:pPr algn="ctr" fontAlgn="ctr"/>
            <a:r>
              <a:rPr sz="1400">
                <a:solidFill>
                  <a:prstClr val="black"/>
                </a:solidFill>
              </a:rPr>
              <a:t>R1</a:t>
            </a:r>
          </a:p>
        </p:txBody>
      </p:sp>
      <p:sp>
        <p:nvSpPr>
          <p:cNvPr id="13" name="矩形 12"/>
          <p:cNvSpPr/>
          <p:nvPr/>
        </p:nvSpPr>
        <p:spPr>
          <a:xfrm>
            <a:off x="1599424" y="1728062"/>
            <a:ext cx="1074178" cy="307777"/>
          </a:xfrm>
          <a:prstGeom prst="rect">
            <a:avLst/>
          </a:prstGeom>
        </p:spPr>
        <p:txBody>
          <a:bodyPr wrap="square">
            <a:noAutofit/>
          </a:bodyPr>
          <a:lstStyle/>
          <a:p>
            <a:pPr algn="ctr" fontAlgn="ctr"/>
            <a:r>
              <a:rPr sz="1400" dirty="0">
                <a:solidFill>
                  <a:prstClr val="black"/>
                </a:solidFill>
              </a:rPr>
              <a:t>Cost = 10</a:t>
            </a:r>
          </a:p>
        </p:txBody>
      </p:sp>
      <p:sp>
        <p:nvSpPr>
          <p:cNvPr id="14" name="矩形 13"/>
          <p:cNvSpPr/>
          <p:nvPr/>
        </p:nvSpPr>
        <p:spPr>
          <a:xfrm>
            <a:off x="3514630" y="1728062"/>
            <a:ext cx="887750" cy="307777"/>
          </a:xfrm>
          <a:prstGeom prst="rect">
            <a:avLst/>
          </a:prstGeom>
        </p:spPr>
        <p:txBody>
          <a:bodyPr wrap="square">
            <a:noAutofit/>
          </a:bodyPr>
          <a:lstStyle/>
          <a:p>
            <a:pPr algn="ctr" fontAlgn="ctr"/>
            <a:r>
              <a:rPr sz="1400">
                <a:solidFill>
                  <a:prstClr val="black"/>
                </a:solidFill>
              </a:rPr>
              <a:t>Cost = 5</a:t>
            </a:r>
          </a:p>
        </p:txBody>
      </p:sp>
      <p:sp>
        <p:nvSpPr>
          <p:cNvPr id="15" name="矩形 14"/>
          <p:cNvSpPr/>
          <p:nvPr/>
        </p:nvSpPr>
        <p:spPr>
          <a:xfrm rot="3232528">
            <a:off x="917752" y="2520173"/>
            <a:ext cx="1074178" cy="307777"/>
          </a:xfrm>
          <a:prstGeom prst="rect">
            <a:avLst/>
          </a:prstGeom>
        </p:spPr>
        <p:txBody>
          <a:bodyPr wrap="square">
            <a:noAutofit/>
          </a:bodyPr>
          <a:lstStyle/>
          <a:p>
            <a:pPr algn="ctr" fontAlgn="ctr"/>
            <a:r>
              <a:rPr sz="1400" dirty="0">
                <a:solidFill>
                  <a:prstClr val="black"/>
                </a:solidFill>
              </a:rPr>
              <a:t>Cost = 10</a:t>
            </a:r>
          </a:p>
        </p:txBody>
      </p:sp>
      <p:sp>
        <p:nvSpPr>
          <p:cNvPr id="16" name="矩形 15"/>
          <p:cNvSpPr/>
          <p:nvPr/>
        </p:nvSpPr>
        <p:spPr>
          <a:xfrm rot="18509869">
            <a:off x="2414857" y="2532963"/>
            <a:ext cx="887750" cy="307777"/>
          </a:xfrm>
          <a:prstGeom prst="rect">
            <a:avLst/>
          </a:prstGeom>
        </p:spPr>
        <p:txBody>
          <a:bodyPr wrap="square">
            <a:noAutofit/>
          </a:bodyPr>
          <a:lstStyle/>
          <a:p>
            <a:pPr algn="ctr" fontAlgn="ctr"/>
            <a:r>
              <a:rPr sz="1400">
                <a:solidFill>
                  <a:prstClr val="black"/>
                </a:solidFill>
              </a:rPr>
              <a:t>Cost = 5</a:t>
            </a:r>
          </a:p>
        </p:txBody>
      </p:sp>
      <p:sp>
        <p:nvSpPr>
          <p:cNvPr id="17" name="矩形 16"/>
          <p:cNvSpPr/>
          <p:nvPr/>
        </p:nvSpPr>
        <p:spPr>
          <a:xfrm>
            <a:off x="1890651" y="3228818"/>
            <a:ext cx="491724" cy="307777"/>
          </a:xfrm>
          <a:prstGeom prst="rect">
            <a:avLst/>
          </a:prstGeom>
        </p:spPr>
        <p:txBody>
          <a:bodyPr wrap="square">
            <a:noAutofit/>
          </a:bodyPr>
          <a:lstStyle/>
          <a:p>
            <a:pPr algn="ctr" fontAlgn="ctr"/>
            <a:r>
              <a:rPr sz="1400">
                <a:solidFill>
                  <a:prstClr val="black"/>
                </a:solidFill>
              </a:rPr>
              <a:t>R2</a:t>
            </a:r>
          </a:p>
        </p:txBody>
      </p:sp>
      <p:sp>
        <p:nvSpPr>
          <p:cNvPr id="18" name="矩形 17"/>
          <p:cNvSpPr/>
          <p:nvPr/>
        </p:nvSpPr>
        <p:spPr>
          <a:xfrm>
            <a:off x="2803443" y="1540418"/>
            <a:ext cx="491724" cy="307777"/>
          </a:xfrm>
          <a:prstGeom prst="rect">
            <a:avLst/>
          </a:prstGeom>
        </p:spPr>
        <p:txBody>
          <a:bodyPr wrap="square">
            <a:noAutofit/>
          </a:bodyPr>
          <a:lstStyle/>
          <a:p>
            <a:pPr algn="ctr" fontAlgn="ctr"/>
            <a:r>
              <a:rPr sz="1400">
                <a:solidFill>
                  <a:prstClr val="black"/>
                </a:solidFill>
              </a:rPr>
              <a:t>R3</a:t>
            </a:r>
          </a:p>
        </p:txBody>
      </p:sp>
      <p:sp>
        <p:nvSpPr>
          <p:cNvPr id="19" name="矩形 18"/>
          <p:cNvSpPr/>
          <p:nvPr/>
        </p:nvSpPr>
        <p:spPr>
          <a:xfrm>
            <a:off x="4628123" y="1540418"/>
            <a:ext cx="491724" cy="307777"/>
          </a:xfrm>
          <a:prstGeom prst="rect">
            <a:avLst/>
          </a:prstGeom>
        </p:spPr>
        <p:txBody>
          <a:bodyPr wrap="square">
            <a:noAutofit/>
          </a:bodyPr>
          <a:lstStyle/>
          <a:p>
            <a:pPr algn="ctr" fontAlgn="ctr"/>
            <a:r>
              <a:rPr sz="1400">
                <a:solidFill>
                  <a:prstClr val="black"/>
                </a:solidFill>
              </a:rPr>
              <a:t>R4</a:t>
            </a:r>
          </a:p>
        </p:txBody>
      </p:sp>
      <p:sp>
        <p:nvSpPr>
          <p:cNvPr id="24" name="矩形 23"/>
          <p:cNvSpPr/>
          <p:nvPr/>
        </p:nvSpPr>
        <p:spPr>
          <a:xfrm>
            <a:off x="1693303" y="1961308"/>
            <a:ext cx="887750" cy="276999"/>
          </a:xfrm>
          <a:prstGeom prst="rect">
            <a:avLst/>
          </a:prstGeom>
        </p:spPr>
        <p:txBody>
          <a:bodyPr wrap="square">
            <a:noAutofit/>
          </a:bodyPr>
          <a:lstStyle/>
          <a:p>
            <a:pPr algn="ctr" fontAlgn="ctr"/>
            <a:r>
              <a:rPr sz="1200">
                <a:solidFill>
                  <a:prstClr val="black"/>
                </a:solidFill>
              </a:rPr>
              <a:t>GE0/0/0</a:t>
            </a:r>
          </a:p>
        </p:txBody>
      </p:sp>
      <p:sp>
        <p:nvSpPr>
          <p:cNvPr id="25" name="矩形 24"/>
          <p:cNvSpPr/>
          <p:nvPr/>
        </p:nvSpPr>
        <p:spPr>
          <a:xfrm rot="3094825">
            <a:off x="1191333" y="2411026"/>
            <a:ext cx="887750" cy="276999"/>
          </a:xfrm>
          <a:prstGeom prst="rect">
            <a:avLst/>
          </a:prstGeom>
        </p:spPr>
        <p:txBody>
          <a:bodyPr wrap="square">
            <a:noAutofit/>
          </a:bodyPr>
          <a:lstStyle/>
          <a:p>
            <a:pPr algn="ctr" fontAlgn="ctr"/>
            <a:r>
              <a:rPr sz="1200">
                <a:solidFill>
                  <a:prstClr val="black"/>
                </a:solidFill>
              </a:rPr>
              <a:t>GE0/0/1</a:t>
            </a:r>
          </a:p>
        </p:txBody>
      </p:sp>
      <p:sp>
        <p:nvSpPr>
          <p:cNvPr id="26" name="矩形 25"/>
          <p:cNvSpPr/>
          <p:nvPr/>
        </p:nvSpPr>
        <p:spPr>
          <a:xfrm rot="18657368">
            <a:off x="2190124" y="2409080"/>
            <a:ext cx="887750" cy="276999"/>
          </a:xfrm>
          <a:prstGeom prst="rect">
            <a:avLst/>
          </a:prstGeom>
        </p:spPr>
        <p:txBody>
          <a:bodyPr wrap="square">
            <a:noAutofit/>
          </a:bodyPr>
          <a:lstStyle/>
          <a:p>
            <a:pPr algn="ctr" fontAlgn="ctr"/>
            <a:r>
              <a:rPr sz="1200">
                <a:solidFill>
                  <a:prstClr val="black"/>
                </a:solidFill>
              </a:rPr>
              <a:t>GE0/0/2</a:t>
            </a:r>
          </a:p>
        </p:txBody>
      </p:sp>
      <p:sp>
        <p:nvSpPr>
          <p:cNvPr id="27" name="矩形 26"/>
          <p:cNvSpPr/>
          <p:nvPr/>
        </p:nvSpPr>
        <p:spPr>
          <a:xfrm>
            <a:off x="3516414" y="2022268"/>
            <a:ext cx="887750" cy="276999"/>
          </a:xfrm>
          <a:prstGeom prst="rect">
            <a:avLst/>
          </a:prstGeom>
        </p:spPr>
        <p:txBody>
          <a:bodyPr wrap="square">
            <a:noAutofit/>
          </a:bodyPr>
          <a:lstStyle/>
          <a:p>
            <a:pPr algn="ctr" fontAlgn="ctr"/>
            <a:r>
              <a:rPr sz="1200">
                <a:solidFill>
                  <a:prstClr val="black"/>
                </a:solidFill>
              </a:rPr>
              <a:t>GE0/0/1</a:t>
            </a:r>
          </a:p>
        </p:txBody>
      </p:sp>
      <p:sp>
        <p:nvSpPr>
          <p:cNvPr id="30" name="文本占位符 2"/>
          <p:cNvSpPr txBox="1">
            <a:spLocks/>
          </p:cNvSpPr>
          <p:nvPr/>
        </p:nvSpPr>
        <p:spPr bwMode="auto">
          <a:xfrm>
            <a:off x="5497928" y="1473886"/>
            <a:ext cx="6160891" cy="71172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l" fontAlgn="ctr">
              <a:lnSpc>
                <a:spcPct val="100000"/>
              </a:lnSpc>
              <a:buFont typeface="Arial" panose="020B0604020202020204" pitchFamily="34" charset="0"/>
              <a:buNone/>
            </a:pPr>
            <a:r>
              <a:rPr sz="1600" dirty="0">
                <a:solidFill>
                  <a:prstClr val="black"/>
                </a:solidFill>
                <a:latin typeface="Huawei Sans" panose="020C0503030203020204" pitchFamily="34" charset="0"/>
              </a:rPr>
              <a:t>If the link between R1 and R3 fails, traffic forwarded by R1 can be quickly switched to the backup link and forwarded by R2.</a:t>
            </a:r>
            <a:endParaRPr lang="zh-CN" altLang="en-US" sz="1800" dirty="0">
              <a:solidFill>
                <a:prstClr val="black"/>
              </a:solidFill>
              <a:latin typeface="Huawei Sans" panose="020C0503030203020204" pitchFamily="34" charset="0"/>
            </a:endParaRPr>
          </a:p>
        </p:txBody>
      </p:sp>
      <p:graphicFrame>
        <p:nvGraphicFramePr>
          <p:cNvPr id="31" name="表格 30"/>
          <p:cNvGraphicFramePr>
            <a:graphicFrameLocks noGrp="1"/>
          </p:cNvGraphicFramePr>
          <p:nvPr>
            <p:extLst/>
          </p:nvPr>
        </p:nvGraphicFramePr>
        <p:xfrm>
          <a:off x="674469" y="3612442"/>
          <a:ext cx="4630397" cy="2551104"/>
        </p:xfrm>
        <a:graphic>
          <a:graphicData uri="http://schemas.openxmlformats.org/drawingml/2006/table">
            <a:tbl>
              <a:tblPr firstRow="1" bandRow="1">
                <a:tableStyleId>{72833802-FEF1-4C79-8D5D-14CF1EAF98D9}</a:tableStyleId>
              </a:tblPr>
              <a:tblGrid>
                <a:gridCol w="683987"/>
                <a:gridCol w="1315470"/>
                <a:gridCol w="1315470"/>
                <a:gridCol w="1315470"/>
              </a:tblGrid>
              <a:tr h="283456">
                <a:tc>
                  <a:txBody>
                    <a:bodyPr/>
                    <a:lstStyle/>
                    <a:p>
                      <a:pPr algn="ctr" fontAlgn="ctr"/>
                      <a:r>
                        <a:rPr sz="1200" dirty="0">
                          <a:solidFill>
                            <a:schemeClr val="bg1"/>
                          </a:solidFill>
                          <a:latin typeface="Huawei Sans" panose="020C0503030203020204" pitchFamily="34" charset="0"/>
                        </a:rPr>
                        <a:t>Device</a:t>
                      </a:r>
                      <a:endParaRPr lang="zh-CN" altLang="en-US" sz="12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sz="1200">
                          <a:solidFill>
                            <a:schemeClr val="bg1"/>
                          </a:solidFill>
                          <a:latin typeface="Huawei Sans" panose="020C0503030203020204" pitchFamily="34" charset="0"/>
                        </a:rPr>
                        <a:t>Router ID</a:t>
                      </a:r>
                      <a:endParaRPr lang="zh-CN" altLang="en-US" sz="12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sz="1200" dirty="0">
                          <a:solidFill>
                            <a:schemeClr val="bg1"/>
                          </a:solidFill>
                          <a:latin typeface="Huawei Sans" panose="020C0503030203020204" pitchFamily="34" charset="0"/>
                        </a:rPr>
                        <a:t>Interface</a:t>
                      </a:r>
                      <a:endParaRPr lang="zh-CN" altLang="en-US" sz="12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sz="1200">
                          <a:solidFill>
                            <a:schemeClr val="bg1"/>
                          </a:solidFill>
                          <a:latin typeface="Huawei Sans" panose="020C0503030203020204" pitchFamily="34" charset="0"/>
                        </a:rPr>
                        <a:t>IP Address</a:t>
                      </a:r>
                      <a:endParaRPr lang="zh-CN" altLang="en-US" sz="1200" dirty="0">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83456">
                <a:tc rowSpan="2">
                  <a:txBody>
                    <a:bodyPr/>
                    <a:lstStyle/>
                    <a:p>
                      <a:pPr algn="ctr" fontAlgn="ctr"/>
                      <a:r>
                        <a:rPr sz="1200">
                          <a:solidFill>
                            <a:schemeClr val="tx1"/>
                          </a:solidFill>
                          <a:latin typeface="Huawei Sans" panose="020C0503030203020204" pitchFamily="34" charset="0"/>
                        </a:rPr>
                        <a:t>R1</a:t>
                      </a:r>
                      <a:endParaRPr lang="zh-CN" alt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r>
                        <a:rPr sz="1200">
                          <a:solidFill>
                            <a:schemeClr val="tx1"/>
                          </a:solidFill>
                          <a:latin typeface="Huawei Sans" panose="020C0503030203020204" pitchFamily="34" charset="0"/>
                        </a:rPr>
                        <a:t>10.1.1.1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GE0/0/0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sz="1200">
                          <a:solidFill>
                            <a:schemeClr val="tx1"/>
                          </a:solidFill>
                          <a:latin typeface="Huawei Sans" panose="020C0503030203020204" pitchFamily="34" charset="0"/>
                        </a:rPr>
                        <a:t>10.1.13.1/24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en-US" altLang="zh-CN" sz="1400" dirty="0" smtClean="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GE0/0/1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solidFill>
                            <a:schemeClr val="tx1"/>
                          </a:solidFill>
                          <a:latin typeface="Huawei Sans" panose="020C0503030203020204" pitchFamily="34" charset="0"/>
                        </a:rPr>
                        <a:t>10.1.12.1/24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sz="1200">
                          <a:solidFill>
                            <a:schemeClr val="tx1"/>
                          </a:solidFill>
                          <a:latin typeface="Huawei Sans" panose="020C0503030203020204" pitchFamily="34" charset="0"/>
                        </a:rPr>
                        <a:t>R2</a:t>
                      </a:r>
                      <a:endParaRPr lang="zh-CN" alt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2">
                  <a:txBody>
                    <a:bodyPr/>
                    <a:lstStyle/>
                    <a:p>
                      <a:pPr algn="ctr" fontAlgn="ctr"/>
                      <a:r>
                        <a:rPr sz="1200">
                          <a:solidFill>
                            <a:schemeClr val="tx1"/>
                          </a:solidFill>
                          <a:latin typeface="Huawei Sans" panose="020C0503030203020204" pitchFamily="34" charset="0"/>
                        </a:rPr>
                        <a:t>10.1.2.2</a:t>
                      </a:r>
                      <a:endParaRPr lang="zh-CN" alt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sz="1200">
                          <a:solidFill>
                            <a:schemeClr val="tx1"/>
                          </a:solidFill>
                          <a:latin typeface="Huawei Sans" panose="020C0503030203020204" pitchFamily="34" charset="0"/>
                        </a:rPr>
                        <a:t>GE0/0/1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solidFill>
                            <a:schemeClr val="tx1"/>
                          </a:solidFill>
                          <a:latin typeface="Huawei Sans" panose="020C0503030203020204" pitchFamily="34" charset="0"/>
                        </a:rPr>
                        <a:t>10.1.12.2/24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GE0/0/2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solidFill>
                            <a:schemeClr val="tx1"/>
                          </a:solidFill>
                          <a:latin typeface="Huawei Sans" panose="020C0503030203020204" pitchFamily="34" charset="0"/>
                        </a:rPr>
                        <a:t>10.1.23.2/24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3">
                  <a:txBody>
                    <a:bodyPr/>
                    <a:lstStyle/>
                    <a:p>
                      <a:pPr algn="ctr" fontAlgn="ctr"/>
                      <a:r>
                        <a:rPr sz="1200">
                          <a:solidFill>
                            <a:schemeClr val="tx1"/>
                          </a:solidFill>
                          <a:latin typeface="Huawei Sans" panose="020C0503030203020204" pitchFamily="34" charset="0"/>
                        </a:rPr>
                        <a:t>R3</a:t>
                      </a:r>
                      <a:endParaRPr lang="zh-CN" alt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rowSpan="3">
                  <a:txBody>
                    <a:bodyPr/>
                    <a:lstStyle/>
                    <a:p>
                      <a:pPr algn="ctr" fontAlgn="ctr"/>
                      <a:r>
                        <a:rPr sz="1200">
                          <a:solidFill>
                            <a:schemeClr val="tx1"/>
                          </a:solidFill>
                          <a:latin typeface="Huawei Sans" panose="020C0503030203020204" pitchFamily="34" charset="0"/>
                        </a:rPr>
                        <a:t>10.1.3.3</a:t>
                      </a:r>
                      <a:endParaRPr lang="zh-CN" alt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GE0/0/0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solidFill>
                            <a:schemeClr val="tx1"/>
                          </a:solidFill>
                          <a:latin typeface="Huawei Sans" panose="020C0503030203020204" pitchFamily="34" charset="0"/>
                        </a:rPr>
                        <a:t>10.1.13.3/24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endParaRPr lang="zh-CN" altLang="en-US"/>
                    </a:p>
                  </a:txBody>
                  <a:tcPr/>
                </a:tc>
                <a:tc vMerge="1">
                  <a:txBody>
                    <a:bodyPr/>
                    <a:lstStyle/>
                    <a:p>
                      <a:endParaRPr lang="zh-CN" altLang="en-US"/>
                    </a:p>
                  </a:txBody>
                  <a:tcPr/>
                </a:tc>
                <a:tc>
                  <a:txBody>
                    <a:bodyPr/>
                    <a:lstStyle/>
                    <a:p>
                      <a:pPr algn="ctr" fontAlgn="ctr"/>
                      <a:r>
                        <a:rPr sz="1200">
                          <a:solidFill>
                            <a:schemeClr val="tx1"/>
                          </a:solidFill>
                          <a:latin typeface="Huawei Sans" panose="020C0503030203020204" pitchFamily="34" charset="0"/>
                        </a:rPr>
                        <a:t>GE0/0/1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solidFill>
                            <a:schemeClr val="tx1"/>
                          </a:solidFill>
                          <a:latin typeface="Huawei Sans" panose="020C0503030203020204" pitchFamily="34" charset="0"/>
                        </a:rPr>
                        <a:t>10.1.34.3/24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vMerge="1">
                  <a:txBody>
                    <a:bodyPr/>
                    <a:lstStyle/>
                    <a:p>
                      <a:pPr algn="ctr"/>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GE0/0/2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a:solidFill>
                            <a:schemeClr val="tx1"/>
                          </a:solidFill>
                          <a:latin typeface="Huawei Sans" panose="020C0503030203020204" pitchFamily="34" charset="0"/>
                        </a:rPr>
                        <a:t>10.1.23.3/24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a:txBody>
                    <a:bodyPr/>
                    <a:lstStyle/>
                    <a:p>
                      <a:pPr algn="ctr" fontAlgn="ctr"/>
                      <a:r>
                        <a:rPr sz="1200">
                          <a:solidFill>
                            <a:schemeClr val="tx1"/>
                          </a:solidFill>
                          <a:latin typeface="Huawei Sans" panose="020C0503030203020204" pitchFamily="34" charset="0"/>
                        </a:rPr>
                        <a:t>R4</a:t>
                      </a:r>
                      <a:endParaRPr lang="zh-CN" alt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10.1.4.4</a:t>
                      </a:r>
                      <a:endParaRPr lang="zh-CN" altLang="en-US" sz="1200" dirty="0">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sz="1200">
                          <a:solidFill>
                            <a:schemeClr val="tx1"/>
                          </a:solidFill>
                          <a:latin typeface="Huawei Sans" panose="020C0503030203020204" pitchFamily="34" charset="0"/>
                        </a:rPr>
                        <a:t>GE0/0/1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sz="1200" dirty="0">
                          <a:solidFill>
                            <a:schemeClr val="tx1"/>
                          </a:solidFill>
                          <a:latin typeface="Huawei Sans" panose="020C0503030203020204" pitchFamily="34" charset="0"/>
                        </a:rPr>
                        <a:t>10.1.34.4/24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32" name="文本框 31"/>
          <p:cNvSpPr txBox="1"/>
          <p:nvPr/>
        </p:nvSpPr>
        <p:spPr>
          <a:xfrm>
            <a:off x="5497928" y="2515640"/>
            <a:ext cx="6037580" cy="338554"/>
          </a:xfrm>
          <a:prstGeom prst="rect">
            <a:avLst/>
          </a:prstGeom>
          <a:noFill/>
        </p:spPr>
        <p:txBody>
          <a:bodyPr wrap="square" rtlCol="0">
            <a:noAutofit/>
          </a:bodyPr>
          <a:lstStyle/>
          <a:p>
            <a:pPr fontAlgn="ctr"/>
            <a:r>
              <a:rPr sz="1600" dirty="0">
                <a:solidFill>
                  <a:prstClr val="black"/>
                </a:solidFill>
              </a:rPr>
              <a:t>Check information about the route from R1 to GE0/0/1 of R4.</a:t>
            </a:r>
            <a:endParaRPr lang="en-US" altLang="zh-CN" sz="1600" dirty="0" smtClean="0">
              <a:solidFill>
                <a:prstClr val="black"/>
              </a:solidFill>
            </a:endParaRPr>
          </a:p>
        </p:txBody>
      </p:sp>
      <p:sp>
        <p:nvSpPr>
          <p:cNvPr id="33" name="文本框 32"/>
          <p:cNvSpPr txBox="1"/>
          <p:nvPr/>
        </p:nvSpPr>
        <p:spPr>
          <a:xfrm>
            <a:off x="5543233" y="2920033"/>
            <a:ext cx="6202680" cy="2031325"/>
          </a:xfrm>
          <a:prstGeom prst="rect">
            <a:avLst/>
          </a:prstGeom>
          <a:solidFill>
            <a:srgbClr val="F4FBFE"/>
          </a:solidFill>
          <a:ln>
            <a:solidFill>
              <a:srgbClr val="99DFF9"/>
            </a:solidFill>
          </a:ln>
        </p:spPr>
        <p:txBody>
          <a:bodyPr wrap="square" rtlCol="0">
            <a:noAutofit/>
          </a:bodyPr>
          <a:lstStyle/>
          <a:p>
            <a:pPr fontAlgn="ctr"/>
            <a:r>
              <a:rPr sz="1400" dirty="0">
                <a:solidFill>
                  <a:prstClr val="black"/>
                </a:solidFill>
              </a:rPr>
              <a:t>[R1]display </a:t>
            </a:r>
            <a:r>
              <a:rPr sz="1400" dirty="0" err="1">
                <a:solidFill>
                  <a:prstClr val="black"/>
                </a:solidFill>
              </a:rPr>
              <a:t>ospf</a:t>
            </a:r>
            <a:r>
              <a:rPr sz="1400" dirty="0">
                <a:solidFill>
                  <a:prstClr val="black"/>
                </a:solidFill>
              </a:rPr>
              <a:t> routing 10.1.34.4</a:t>
            </a:r>
            <a:endParaRPr lang="en-US" altLang="zh-CN" sz="1400" dirty="0">
              <a:solidFill>
                <a:prstClr val="black"/>
              </a:solidFill>
              <a:cs typeface="Courier New" panose="02070309020205020404" pitchFamily="49" charset="0"/>
            </a:endParaRPr>
          </a:p>
          <a:p>
            <a:pPr fontAlgn="ctr"/>
            <a:r>
              <a:rPr sz="1400" dirty="0">
                <a:solidFill>
                  <a:prstClr val="black"/>
                </a:solidFill>
              </a:rPr>
              <a:t>	 OSPF Process 1 with Router ID 10.1.1.1</a:t>
            </a:r>
            <a:endParaRPr lang="en-US" altLang="zh-CN" sz="1400" dirty="0">
              <a:solidFill>
                <a:prstClr val="black"/>
              </a:solidFill>
              <a:cs typeface="Courier New" panose="02070309020205020404" pitchFamily="49" charset="0"/>
            </a:endParaRPr>
          </a:p>
          <a:p>
            <a:pPr fontAlgn="ctr"/>
            <a:r>
              <a:rPr sz="1400" dirty="0">
                <a:solidFill>
                  <a:prstClr val="black"/>
                </a:solidFill>
              </a:rPr>
              <a:t> Destination :	10.1.34.0/24       </a:t>
            </a:r>
            <a:endParaRPr lang="en-US" altLang="zh-CN" sz="1400" dirty="0">
              <a:solidFill>
                <a:prstClr val="black"/>
              </a:solidFill>
              <a:cs typeface="Courier New" panose="02070309020205020404" pitchFamily="49" charset="0"/>
            </a:endParaRPr>
          </a:p>
          <a:p>
            <a:pPr fontAlgn="ctr"/>
            <a:r>
              <a:rPr sz="1400" dirty="0">
                <a:solidFill>
                  <a:prstClr val="black"/>
                </a:solidFill>
              </a:rPr>
              <a:t> </a:t>
            </a:r>
            <a:r>
              <a:rPr sz="1400" dirty="0" err="1">
                <a:solidFill>
                  <a:prstClr val="black"/>
                </a:solidFill>
              </a:rPr>
              <a:t>AdverRouter</a:t>
            </a:r>
            <a:r>
              <a:rPr sz="1400" dirty="0">
                <a:solidFill>
                  <a:prstClr val="black"/>
                </a:solidFill>
              </a:rPr>
              <a:t> :	10.1.4.4	Area :	0.0.0.0  </a:t>
            </a:r>
            <a:endParaRPr lang="en-US" altLang="zh-CN" sz="1400" dirty="0">
              <a:solidFill>
                <a:prstClr val="black"/>
              </a:solidFill>
              <a:cs typeface="Courier New" panose="02070309020205020404" pitchFamily="49" charset="0"/>
            </a:endParaRPr>
          </a:p>
          <a:p>
            <a:pPr fontAlgn="ctr"/>
            <a:r>
              <a:rPr sz="1400" dirty="0">
                <a:solidFill>
                  <a:prstClr val="black"/>
                </a:solidFill>
              </a:rPr>
              <a:t> Cost :		15	Type :	Transit </a:t>
            </a:r>
            <a:endParaRPr lang="en-US" altLang="zh-CN" sz="1400" dirty="0">
              <a:solidFill>
                <a:prstClr val="black"/>
              </a:solidFill>
              <a:cs typeface="Courier New" panose="02070309020205020404" pitchFamily="49" charset="0"/>
            </a:endParaRPr>
          </a:p>
          <a:p>
            <a:pPr fontAlgn="ctr"/>
            <a:r>
              <a:rPr sz="1400" dirty="0">
                <a:solidFill>
                  <a:prstClr val="black"/>
                </a:solidFill>
              </a:rPr>
              <a:t> </a:t>
            </a:r>
            <a:r>
              <a:rPr sz="1400" dirty="0" err="1">
                <a:solidFill>
                  <a:prstClr val="black"/>
                </a:solidFill>
              </a:rPr>
              <a:t>NextHop</a:t>
            </a:r>
            <a:r>
              <a:rPr sz="1400" dirty="0">
                <a:solidFill>
                  <a:prstClr val="black"/>
                </a:solidFill>
              </a:rPr>
              <a:t> :		10.1.13.3	Interface :	GigabitEthernet0/0/0  </a:t>
            </a:r>
            <a:endParaRPr lang="en-US" altLang="zh-CN" sz="1400" dirty="0">
              <a:solidFill>
                <a:prstClr val="black"/>
              </a:solidFill>
              <a:cs typeface="Courier New" panose="02070309020205020404" pitchFamily="49" charset="0"/>
            </a:endParaRPr>
          </a:p>
          <a:p>
            <a:pPr fontAlgn="ctr"/>
            <a:r>
              <a:rPr sz="1400" dirty="0">
                <a:solidFill>
                  <a:prstClr val="black"/>
                </a:solidFill>
              </a:rPr>
              <a:t> Priority :		Low 	Age :	00h01m59s  </a:t>
            </a:r>
            <a:endParaRPr lang="en-US" altLang="zh-CN" sz="1400" dirty="0">
              <a:solidFill>
                <a:prstClr val="black"/>
              </a:solidFill>
              <a:cs typeface="Courier New" panose="02070309020205020404" pitchFamily="49" charset="0"/>
            </a:endParaRPr>
          </a:p>
          <a:p>
            <a:pPr fontAlgn="ctr"/>
            <a:r>
              <a:rPr sz="1400" dirty="0">
                <a:solidFill>
                  <a:prstClr val="black"/>
                </a:solidFill>
              </a:rPr>
              <a:t> </a:t>
            </a:r>
            <a:r>
              <a:rPr sz="1400" dirty="0">
                <a:solidFill>
                  <a:srgbClr val="EC7061"/>
                </a:solidFill>
              </a:rPr>
              <a:t>Backup </a:t>
            </a:r>
            <a:r>
              <a:rPr sz="1400" dirty="0" err="1">
                <a:solidFill>
                  <a:srgbClr val="EC7061"/>
                </a:solidFill>
              </a:rPr>
              <a:t>Nexthop</a:t>
            </a:r>
            <a:r>
              <a:rPr sz="1400" dirty="0">
                <a:solidFill>
                  <a:srgbClr val="EC7061"/>
                </a:solidFill>
              </a:rPr>
              <a:t> :	10.1.12.2	Backup Interface:GigabitEthernet0/0/1</a:t>
            </a:r>
            <a:endParaRPr lang="en-US" altLang="zh-CN" sz="1400" dirty="0">
              <a:solidFill>
                <a:srgbClr val="EC7061"/>
              </a:solidFill>
              <a:cs typeface="Courier New" panose="02070309020205020404" pitchFamily="49" charset="0"/>
            </a:endParaRPr>
          </a:p>
          <a:p>
            <a:pPr fontAlgn="ctr"/>
            <a:r>
              <a:rPr sz="1400" dirty="0">
                <a:solidFill>
                  <a:srgbClr val="EC7061"/>
                </a:solidFill>
              </a:rPr>
              <a:t> Backup Type :	LFA LINK  </a:t>
            </a:r>
            <a:endParaRPr lang="en-US" altLang="zh-CN" sz="1400" dirty="0">
              <a:solidFill>
                <a:srgbClr val="EC7061"/>
              </a:solidFill>
              <a:cs typeface="Courier New" panose="02070309020205020404" pitchFamily="49" charset="0"/>
            </a:endParaRPr>
          </a:p>
        </p:txBody>
      </p:sp>
      <p:sp>
        <p:nvSpPr>
          <p:cNvPr id="34" name="矩形 33"/>
          <p:cNvSpPr/>
          <p:nvPr/>
        </p:nvSpPr>
        <p:spPr>
          <a:xfrm>
            <a:off x="8686800" y="5190259"/>
            <a:ext cx="3059112" cy="720438"/>
          </a:xfrm>
          <a:prstGeom prst="rect">
            <a:avLst/>
          </a:prstGeom>
          <a:solidFill>
            <a:srgbClr val="FFFFCC"/>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Arial"/>
                <a:ea typeface="+mn-ea"/>
                <a:cs typeface="+mn-cs"/>
              </a:defRPr>
            </a:lvl1pPr>
            <a:lvl2pPr marL="457240" algn="l" defTabSz="914478" rtl="0" eaLnBrk="1" latinLnBrk="0" hangingPunct="1">
              <a:defRPr sz="1800" kern="1200">
                <a:solidFill>
                  <a:schemeClr val="lt1"/>
                </a:solidFill>
                <a:latin typeface="Arial"/>
                <a:ea typeface="+mn-ea"/>
                <a:cs typeface="+mn-cs"/>
              </a:defRPr>
            </a:lvl2pPr>
            <a:lvl3pPr marL="914478" algn="l" defTabSz="914478" rtl="0" eaLnBrk="1" latinLnBrk="0" hangingPunct="1">
              <a:defRPr sz="1800" kern="1200">
                <a:solidFill>
                  <a:schemeClr val="lt1"/>
                </a:solidFill>
                <a:latin typeface="Arial"/>
                <a:ea typeface="+mn-ea"/>
                <a:cs typeface="+mn-cs"/>
              </a:defRPr>
            </a:lvl3pPr>
            <a:lvl4pPr marL="1371718" algn="l" defTabSz="914478" rtl="0" eaLnBrk="1" latinLnBrk="0" hangingPunct="1">
              <a:defRPr sz="1800" kern="1200">
                <a:solidFill>
                  <a:schemeClr val="lt1"/>
                </a:solidFill>
                <a:latin typeface="Arial"/>
                <a:ea typeface="+mn-ea"/>
                <a:cs typeface="+mn-cs"/>
              </a:defRPr>
            </a:lvl4pPr>
            <a:lvl5pPr marL="1828957" algn="l" defTabSz="914478" rtl="0" eaLnBrk="1" latinLnBrk="0" hangingPunct="1">
              <a:defRPr sz="1800" kern="1200">
                <a:solidFill>
                  <a:schemeClr val="lt1"/>
                </a:solidFill>
                <a:latin typeface="Arial"/>
                <a:ea typeface="+mn-ea"/>
                <a:cs typeface="+mn-cs"/>
              </a:defRPr>
            </a:lvl5pPr>
            <a:lvl6pPr marL="2286196" algn="l" defTabSz="914478" rtl="0" eaLnBrk="1" latinLnBrk="0" hangingPunct="1">
              <a:defRPr sz="1800" kern="1200">
                <a:solidFill>
                  <a:schemeClr val="lt1"/>
                </a:solidFill>
                <a:latin typeface="Arial"/>
                <a:ea typeface="+mn-ea"/>
                <a:cs typeface="+mn-cs"/>
              </a:defRPr>
            </a:lvl6pPr>
            <a:lvl7pPr marL="2743435" algn="l" defTabSz="914478" rtl="0" eaLnBrk="1" latinLnBrk="0" hangingPunct="1">
              <a:defRPr sz="1800" kern="1200">
                <a:solidFill>
                  <a:schemeClr val="lt1"/>
                </a:solidFill>
                <a:latin typeface="Arial"/>
                <a:ea typeface="+mn-ea"/>
                <a:cs typeface="+mn-cs"/>
              </a:defRPr>
            </a:lvl7pPr>
            <a:lvl8pPr marL="3200675" algn="l" defTabSz="914478" rtl="0" eaLnBrk="1" latinLnBrk="0" hangingPunct="1">
              <a:defRPr sz="1800" kern="1200">
                <a:solidFill>
                  <a:schemeClr val="lt1"/>
                </a:solidFill>
                <a:latin typeface="Arial"/>
                <a:ea typeface="+mn-ea"/>
                <a:cs typeface="+mn-cs"/>
              </a:defRPr>
            </a:lvl8pPr>
            <a:lvl9pPr marL="3657913" algn="l" defTabSz="914478" rtl="0" eaLnBrk="1" latinLnBrk="0" hangingPunct="1">
              <a:defRPr sz="1800" kern="1200">
                <a:solidFill>
                  <a:schemeClr val="lt1"/>
                </a:solidFill>
                <a:latin typeface="Arial"/>
                <a:ea typeface="+mn-ea"/>
                <a:cs typeface="+mn-cs"/>
              </a:defRPr>
            </a:lvl9pPr>
          </a:lstStyle>
          <a:p>
            <a:pPr fontAlgn="ctr"/>
            <a:r>
              <a:rPr sz="1400" dirty="0">
                <a:solidFill>
                  <a:prstClr val="black"/>
                </a:solidFill>
                <a:latin typeface="Huawei Sans" panose="020C0503030203020204" pitchFamily="34" charset="0"/>
              </a:rPr>
              <a:t>You can find that OSPF generates a backup link after OSPF IP FRR is enabled on R1.</a:t>
            </a:r>
            <a:endParaRPr lang="zh-CN" altLang="en-US" sz="1400" dirty="0">
              <a:solidFill>
                <a:prstClr val="black"/>
              </a:solidFill>
              <a:latin typeface="Huawei Sans" panose="020C0503030203020204" pitchFamily="34" charset="0"/>
            </a:endParaRPr>
          </a:p>
        </p:txBody>
      </p:sp>
      <p:cxnSp>
        <p:nvCxnSpPr>
          <p:cNvPr id="35" name="直接箭头连接符 34"/>
          <p:cNvCxnSpPr>
            <a:stCxn id="34" idx="1"/>
          </p:cNvCxnSpPr>
          <p:nvPr/>
        </p:nvCxnSpPr>
        <p:spPr>
          <a:xfrm flipH="1" flipV="1">
            <a:off x="8010154" y="4960151"/>
            <a:ext cx="676646" cy="590327"/>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584475" y="2968772"/>
            <a:ext cx="910150" cy="523220"/>
          </a:xfrm>
          <a:prstGeom prst="rect">
            <a:avLst/>
          </a:prstGeom>
        </p:spPr>
        <p:txBody>
          <a:bodyPr wrap="square">
            <a:noAutofit/>
          </a:bodyPr>
          <a:lstStyle/>
          <a:p>
            <a:pPr algn="ctr" fontAlgn="ctr"/>
            <a:r>
              <a:rPr sz="1400" b="1" dirty="0">
                <a:solidFill>
                  <a:prstClr val="black"/>
                </a:solidFill>
              </a:rPr>
              <a:t>OSPF</a:t>
            </a:r>
          </a:p>
          <a:p>
            <a:pPr algn="ctr" fontAlgn="ctr"/>
            <a:r>
              <a:rPr lang="en-US" sz="1400" b="1" dirty="0" smtClean="0">
                <a:solidFill>
                  <a:prstClr val="black"/>
                </a:solidFill>
              </a:rPr>
              <a:t>a</a:t>
            </a:r>
            <a:r>
              <a:rPr sz="1400" b="1" dirty="0" smtClean="0">
                <a:solidFill>
                  <a:prstClr val="black"/>
                </a:solidFill>
              </a:rPr>
              <a:t>rea</a:t>
            </a:r>
            <a:r>
              <a:rPr lang="en-US" sz="1400" b="1" dirty="0" smtClean="0">
                <a:solidFill>
                  <a:prstClr val="black"/>
                </a:solidFill>
              </a:rPr>
              <a:t> </a:t>
            </a:r>
            <a:r>
              <a:rPr sz="1400" b="1" dirty="0" smtClean="0">
                <a:solidFill>
                  <a:prstClr val="black"/>
                </a:solidFill>
              </a:rPr>
              <a:t>0</a:t>
            </a:r>
            <a:endParaRPr lang="zh-CN" altLang="en-US" sz="1400" b="1" dirty="0">
              <a:solidFill>
                <a:prstClr val="black"/>
              </a:solidFill>
              <a:cs typeface="Courier New" panose="02070309020205020404" pitchFamily="49" charset="0"/>
              <a:sym typeface="Huawei Sans" panose="020C0503030203020204" pitchFamily="34" charset="0"/>
            </a:endParaRPr>
          </a:p>
        </p:txBody>
      </p:sp>
      <p:grpSp>
        <p:nvGrpSpPr>
          <p:cNvPr id="41" name="组合 40"/>
          <p:cNvGrpSpPr/>
          <p:nvPr/>
        </p:nvGrpSpPr>
        <p:grpSpPr>
          <a:xfrm>
            <a:off x="8372411" y="8569"/>
            <a:ext cx="3819119" cy="283663"/>
            <a:chOff x="8474010" y="27423"/>
            <a:chExt cx="3819119" cy="283663"/>
          </a:xfrm>
        </p:grpSpPr>
        <p:sp>
          <p:nvSpPr>
            <p:cNvPr id="42" name="五边形 41"/>
            <p:cNvSpPr/>
            <p:nvPr/>
          </p:nvSpPr>
          <p:spPr bwMode="auto">
            <a:xfrm>
              <a:off x="8474010" y="27423"/>
              <a:ext cx="720000" cy="28366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solidFill>
                    <a:prstClr val="black"/>
                  </a:solidFill>
                </a:rPr>
                <a:t>Overview</a:t>
              </a:r>
            </a:p>
          </p:txBody>
        </p:sp>
        <p:sp>
          <p:nvSpPr>
            <p:cNvPr id="43" name="燕尾形 42"/>
            <p:cNvSpPr/>
            <p:nvPr/>
          </p:nvSpPr>
          <p:spPr bwMode="auto">
            <a:xfrm>
              <a:off x="9080490" y="27423"/>
              <a:ext cx="72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PRC</a:t>
              </a:r>
              <a:endParaRPr lang="en-US" altLang="zh-CN" sz="1000" kern="0" dirty="0">
                <a:solidFill>
                  <a:prstClr val="black"/>
                </a:solidFill>
                <a:sym typeface="Huawei Sans" panose="020C0503030203020204" pitchFamily="34" charset="0"/>
              </a:endParaRPr>
            </a:p>
          </p:txBody>
        </p:sp>
        <p:sp>
          <p:nvSpPr>
            <p:cNvPr id="44" name="燕尾形 43"/>
            <p:cNvSpPr/>
            <p:nvPr/>
          </p:nvSpPr>
          <p:spPr bwMode="auto">
            <a:xfrm>
              <a:off x="9686970" y="2742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Intelligent Timer</a:t>
              </a:r>
              <a:endParaRPr lang="en-US" altLang="zh-CN" sz="1000" kern="0" dirty="0">
                <a:solidFill>
                  <a:prstClr val="black"/>
                </a:solidFill>
                <a:sym typeface="Huawei Sans" panose="020C0503030203020204" pitchFamily="34" charset="0"/>
              </a:endParaRPr>
            </a:p>
          </p:txBody>
        </p:sp>
        <p:sp>
          <p:nvSpPr>
            <p:cNvPr id="45" name="燕尾形 44"/>
            <p:cNvSpPr/>
            <p:nvPr/>
          </p:nvSpPr>
          <p:spPr bwMode="auto">
            <a:xfrm>
              <a:off x="10653450" y="27423"/>
              <a:ext cx="720000"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b="1">
                  <a:solidFill>
                    <a:srgbClr val="FFFFFF"/>
                  </a:solidFill>
                </a:rPr>
                <a:t>FRR</a:t>
              </a:r>
            </a:p>
          </p:txBody>
        </p:sp>
        <p:sp>
          <p:nvSpPr>
            <p:cNvPr id="47" name="燕尾形 46"/>
            <p:cNvSpPr/>
            <p:nvPr/>
          </p:nvSpPr>
          <p:spPr bwMode="auto">
            <a:xfrm>
              <a:off x="11259929" y="27423"/>
              <a:ext cx="10332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defRPr/>
              </a:pPr>
              <a:r>
                <a:rPr lang="en-US" sz="1000" dirty="0" smtClean="0">
                  <a:solidFill>
                    <a:prstClr val="black"/>
                  </a:solidFill>
                </a:rPr>
                <a:t>BFD Association</a:t>
              </a:r>
              <a:endParaRPr lang="en-US" altLang="zh-CN" sz="1000" kern="0" dirty="0">
                <a:solidFill>
                  <a:prstClr val="black"/>
                </a:solidFill>
                <a:sym typeface="Huawei Sans" panose="020C0503030203020204" pitchFamily="34" charset="0"/>
              </a:endParaRPr>
            </a:p>
          </p:txBody>
        </p:sp>
      </p:grpSp>
    </p:spTree>
    <p:extLst>
      <p:ext uri="{BB962C8B-B14F-4D97-AF65-F5344CB8AC3E}">
        <p14:creationId xmlns:p14="http://schemas.microsoft.com/office/powerpoint/2010/main" val="39676770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algn="l"/>
            <a:r>
              <a:rPr sz="1800" dirty="0">
                <a:latin typeface="Huawei Sans" panose="020C0503030203020204" pitchFamily="34" charset="0"/>
              </a:rPr>
              <a:t>A link fault or a topology change causes devices to recalculate routes. Fast and efficient routing protocol convergence is necessary to improve network availability.</a:t>
            </a:r>
            <a:endParaRPr lang="zh-CN" altLang="en-US" sz="1800" dirty="0">
              <a:latin typeface="Huawei Sans" panose="020C0503030203020204" pitchFamily="34" charset="0"/>
            </a:endParaRPr>
          </a:p>
          <a:p>
            <a:pPr algn="l"/>
            <a:r>
              <a:rPr sz="1800" dirty="0">
                <a:latin typeface="Huawei Sans" panose="020C0503030203020204" pitchFamily="34" charset="0"/>
              </a:rPr>
              <a:t>BFD for OSPF associates BFD with OSPF. If a fault occurs on the link between a device and its neighbor, BFD can rapidly detect the link fault to speed up OSPF's response to network topology changes.</a:t>
            </a:r>
            <a:endParaRPr lang="en-US" altLang="zh-CN" sz="1800" dirty="0" smtClean="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dirty="0">
                <a:latin typeface="Huawei Sans" panose="020C0503030203020204" pitchFamily="34" charset="0"/>
              </a:rPr>
              <a:t>BFD for OSPF</a:t>
            </a:r>
            <a:endParaRPr lang="zh-CN" altLang="en-US" dirty="0">
              <a:latin typeface="Huawei Sans" panose="020C0503030203020204" pitchFamily="34" charset="0"/>
            </a:endParaRPr>
          </a:p>
        </p:txBody>
      </p:sp>
      <p:sp>
        <p:nvSpPr>
          <p:cNvPr id="4" name="矩形 3"/>
          <p:cNvSpPr/>
          <p:nvPr/>
        </p:nvSpPr>
        <p:spPr>
          <a:xfrm>
            <a:off x="805229" y="3411567"/>
            <a:ext cx="4630396" cy="2656499"/>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prstClr val="white"/>
              </a:solidFill>
            </a:endParaRPr>
          </a:p>
        </p:txBody>
      </p:sp>
      <p:sp>
        <p:nvSpPr>
          <p:cNvPr id="5" name="矩形 4"/>
          <p:cNvSpPr/>
          <p:nvPr/>
        </p:nvSpPr>
        <p:spPr>
          <a:xfrm>
            <a:off x="882294" y="5618917"/>
            <a:ext cx="910150" cy="367473"/>
          </a:xfrm>
          <a:prstGeom prst="rect">
            <a:avLst/>
          </a:prstGeom>
        </p:spPr>
        <p:txBody>
          <a:bodyPr wrap="square">
            <a:noAutofit/>
          </a:bodyPr>
          <a:lstStyle/>
          <a:p>
            <a:pPr algn="ctr" fontAlgn="ctr">
              <a:lnSpc>
                <a:spcPts val="2400"/>
              </a:lnSpc>
            </a:pPr>
            <a:r>
              <a:rPr sz="1400" b="1">
                <a:solidFill>
                  <a:prstClr val="black"/>
                </a:solidFill>
              </a:rPr>
              <a:t>OSPF</a:t>
            </a:r>
            <a:endParaRPr lang="zh-CN" altLang="en-US" sz="1400" b="1" dirty="0">
              <a:solidFill>
                <a:prstClr val="black"/>
              </a:solidFill>
              <a:cs typeface="Courier New" panose="02070309020205020404" pitchFamily="49" charset="0"/>
              <a:sym typeface="Huawei Sans" panose="020C0503030203020204" pitchFamily="34" charset="0"/>
            </a:endParaRPr>
          </a:p>
        </p:txBody>
      </p:sp>
      <p:sp>
        <p:nvSpPr>
          <p:cNvPr id="16" name="矩形 15"/>
          <p:cNvSpPr/>
          <p:nvPr/>
        </p:nvSpPr>
        <p:spPr>
          <a:xfrm>
            <a:off x="2297048" y="3459449"/>
            <a:ext cx="1190308" cy="338554"/>
          </a:xfrm>
          <a:prstGeom prst="rect">
            <a:avLst/>
          </a:prstGeom>
        </p:spPr>
        <p:txBody>
          <a:bodyPr wrap="square">
            <a:noAutofit/>
          </a:bodyPr>
          <a:lstStyle/>
          <a:p>
            <a:pPr algn="ctr" fontAlgn="ctr"/>
            <a:r>
              <a:rPr sz="1600" b="1">
                <a:solidFill>
                  <a:srgbClr val="EC7061"/>
                </a:solidFill>
              </a:rPr>
              <a:t>BFD</a:t>
            </a:r>
          </a:p>
        </p:txBody>
      </p:sp>
      <p:sp>
        <p:nvSpPr>
          <p:cNvPr id="34" name="文本占位符 2"/>
          <p:cNvSpPr txBox="1">
            <a:spLocks/>
          </p:cNvSpPr>
          <p:nvPr/>
        </p:nvSpPr>
        <p:spPr bwMode="auto">
          <a:xfrm>
            <a:off x="5603198" y="3411567"/>
            <a:ext cx="6141302" cy="25748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Font typeface="Arial" panose="020B0604020202020204" pitchFamily="34" charset="0"/>
              <a:buNone/>
            </a:pPr>
            <a:r>
              <a:rPr sz="1600" dirty="0">
                <a:solidFill>
                  <a:prstClr val="black"/>
                </a:solidFill>
                <a:latin typeface="Huawei Sans" panose="020C0503030203020204" pitchFamily="34" charset="0"/>
              </a:rPr>
              <a:t>The working principle of BFD for OSPF is as follows:</a:t>
            </a:r>
            <a:endParaRPr lang="en-US" altLang="zh-CN" sz="1600" dirty="0" smtClean="0">
              <a:solidFill>
                <a:prstClr val="black"/>
              </a:solidFill>
              <a:latin typeface="Huawei Sans" panose="020C0503030203020204" pitchFamily="34" charset="0"/>
            </a:endParaRPr>
          </a:p>
          <a:p>
            <a:pPr marL="360363" lvl="1" indent="-360363" fontAlgn="ctr"/>
            <a:r>
              <a:rPr sz="1400" dirty="0">
                <a:solidFill>
                  <a:prstClr val="black"/>
                </a:solidFill>
                <a:latin typeface="Huawei Sans" panose="020C0503030203020204" pitchFamily="34" charset="0"/>
              </a:rPr>
              <a:t>OSPF neighbor relationships are established between R1, R2, and R3. When the neighbor relationships enter the Full state, BFD is instructed to set up a BFD session.</a:t>
            </a:r>
          </a:p>
          <a:p>
            <a:pPr marL="360363" lvl="1" indent="-360363" fontAlgn="ctr"/>
            <a:r>
              <a:rPr sz="1400" dirty="0">
                <a:solidFill>
                  <a:prstClr val="black"/>
                </a:solidFill>
                <a:latin typeface="Huawei Sans" panose="020C0503030203020204" pitchFamily="34" charset="0"/>
              </a:rPr>
              <a:t>If a fault occurs on the link between R1 and R2, BFD detects the fault and notifies R1. R1 processes the BFD session down event and recalculates the route. The new path is R1-R3-R2.</a:t>
            </a:r>
            <a:endParaRPr lang="en-US" altLang="zh-CN" sz="1400" dirty="0" smtClean="0">
              <a:solidFill>
                <a:prstClr val="black"/>
              </a:solidFill>
              <a:latin typeface="Huawei Sans" panose="020C0503030203020204" pitchFamily="34" charset="0"/>
            </a:endParaRPr>
          </a:p>
          <a:p>
            <a:pPr fontAlgn="ctr"/>
            <a:endParaRPr lang="zh-CN" altLang="en-US" sz="1600" dirty="0">
              <a:solidFill>
                <a:prstClr val="black"/>
              </a:solidFill>
              <a:latin typeface="Huawei Sans" panose="020C0503030203020204" pitchFamily="34" charset="0"/>
            </a:endParaRPr>
          </a:p>
        </p:txBody>
      </p:sp>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11920" y="4067285"/>
            <a:ext cx="540000" cy="442800"/>
          </a:xfrm>
          <a:prstGeom prst="rect">
            <a:avLst/>
          </a:prstGeom>
        </p:spPr>
      </p:pic>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22202" y="5106376"/>
            <a:ext cx="540000" cy="442800"/>
          </a:xfrm>
          <a:prstGeom prst="rect">
            <a:avLst/>
          </a:prstGeom>
        </p:spPr>
      </p:pic>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43822" y="4067285"/>
            <a:ext cx="540000" cy="442800"/>
          </a:xfrm>
          <a:prstGeom prst="rect">
            <a:avLst/>
          </a:prstGeom>
        </p:spPr>
      </p:pic>
      <p:cxnSp>
        <p:nvCxnSpPr>
          <p:cNvPr id="41" name="直接连接符 40"/>
          <p:cNvCxnSpPr>
            <a:stCxn id="37" idx="3"/>
            <a:endCxn id="57" idx="1"/>
          </p:cNvCxnSpPr>
          <p:nvPr/>
        </p:nvCxnSpPr>
        <p:spPr>
          <a:xfrm>
            <a:off x="1551920" y="4288685"/>
            <a:ext cx="10625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57" idx="3"/>
            <a:endCxn id="40" idx="1"/>
          </p:cNvCxnSpPr>
          <p:nvPr/>
        </p:nvCxnSpPr>
        <p:spPr>
          <a:xfrm>
            <a:off x="3154446" y="4288685"/>
            <a:ext cx="10893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37" idx="2"/>
            <a:endCxn id="39" idx="1"/>
          </p:cNvCxnSpPr>
          <p:nvPr/>
        </p:nvCxnSpPr>
        <p:spPr>
          <a:xfrm>
            <a:off x="1281920" y="4510085"/>
            <a:ext cx="1340282"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9" idx="3"/>
            <a:endCxn id="40" idx="2"/>
          </p:cNvCxnSpPr>
          <p:nvPr/>
        </p:nvCxnSpPr>
        <p:spPr>
          <a:xfrm flipV="1">
            <a:off x="3162202" y="4510085"/>
            <a:ext cx="1351620"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1036058" y="3827020"/>
            <a:ext cx="491724" cy="307777"/>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sz="1400">
                <a:solidFill>
                  <a:prstClr val="black"/>
                </a:solidFill>
                <a:latin typeface="Huawei Sans" panose="020C0503030203020204" pitchFamily="34" charset="0"/>
              </a:rPr>
              <a:t>R1</a:t>
            </a:r>
          </a:p>
        </p:txBody>
      </p:sp>
      <p:sp>
        <p:nvSpPr>
          <p:cNvPr id="50" name="矩形 49"/>
          <p:cNvSpPr/>
          <p:nvPr/>
        </p:nvSpPr>
        <p:spPr>
          <a:xfrm>
            <a:off x="2646340" y="5498542"/>
            <a:ext cx="491724" cy="307777"/>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sz="1400">
                <a:solidFill>
                  <a:prstClr val="black"/>
                </a:solidFill>
                <a:latin typeface="Huawei Sans" panose="020C0503030203020204" pitchFamily="34" charset="0"/>
              </a:rPr>
              <a:t>R3</a:t>
            </a:r>
          </a:p>
        </p:txBody>
      </p:sp>
      <p:sp>
        <p:nvSpPr>
          <p:cNvPr id="51" name="矩形 50"/>
          <p:cNvSpPr/>
          <p:nvPr/>
        </p:nvSpPr>
        <p:spPr>
          <a:xfrm>
            <a:off x="2646340" y="3827020"/>
            <a:ext cx="491724" cy="307777"/>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sz="1400">
                <a:solidFill>
                  <a:prstClr val="black"/>
                </a:solidFill>
                <a:latin typeface="Huawei Sans" panose="020C0503030203020204" pitchFamily="34" charset="0"/>
              </a:rPr>
              <a:t>S1</a:t>
            </a:r>
          </a:p>
        </p:txBody>
      </p:sp>
      <p:sp>
        <p:nvSpPr>
          <p:cNvPr id="52" name="矩形 51"/>
          <p:cNvSpPr/>
          <p:nvPr/>
        </p:nvSpPr>
        <p:spPr>
          <a:xfrm>
            <a:off x="4269768" y="3827020"/>
            <a:ext cx="491724" cy="307777"/>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algn="ctr" fontAlgn="ctr"/>
            <a:r>
              <a:rPr sz="1400">
                <a:solidFill>
                  <a:prstClr val="black"/>
                </a:solidFill>
                <a:latin typeface="Huawei Sans" panose="020C0503030203020204" pitchFamily="34" charset="0"/>
              </a:rPr>
              <a:t>R2</a:t>
            </a:r>
          </a:p>
        </p:txBody>
      </p:sp>
      <p:cxnSp>
        <p:nvCxnSpPr>
          <p:cNvPr id="53" name="直接连接符 52"/>
          <p:cNvCxnSpPr>
            <a:stCxn id="40" idx="3"/>
          </p:cNvCxnSpPr>
          <p:nvPr/>
        </p:nvCxnSpPr>
        <p:spPr>
          <a:xfrm>
            <a:off x="4783822" y="4288685"/>
            <a:ext cx="49266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7" name="图片 5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14446" y="4067285"/>
            <a:ext cx="540000" cy="442800"/>
          </a:xfrm>
          <a:prstGeom prst="rect">
            <a:avLst/>
          </a:prstGeom>
        </p:spPr>
      </p:pic>
      <p:sp>
        <p:nvSpPr>
          <p:cNvPr id="60" name="任意多边形 59"/>
          <p:cNvSpPr/>
          <p:nvPr/>
        </p:nvSpPr>
        <p:spPr>
          <a:xfrm>
            <a:off x="1551709" y="3754314"/>
            <a:ext cx="2632364" cy="291213"/>
          </a:xfrm>
          <a:custGeom>
            <a:avLst/>
            <a:gdLst>
              <a:gd name="connsiteX0" fmla="*/ 0 w 2632364"/>
              <a:gd name="connsiteY0" fmla="*/ 249650 h 291213"/>
              <a:gd name="connsiteX1" fmla="*/ 1330036 w 2632364"/>
              <a:gd name="connsiteY1" fmla="*/ 268 h 291213"/>
              <a:gd name="connsiteX2" fmla="*/ 2632364 w 2632364"/>
              <a:gd name="connsiteY2" fmla="*/ 291213 h 291213"/>
            </a:gdLst>
            <a:ahLst/>
            <a:cxnLst>
              <a:cxn ang="0">
                <a:pos x="connsiteX0" y="connsiteY0"/>
              </a:cxn>
              <a:cxn ang="0">
                <a:pos x="connsiteX1" y="connsiteY1"/>
              </a:cxn>
              <a:cxn ang="0">
                <a:pos x="connsiteX2" y="connsiteY2"/>
              </a:cxn>
            </a:cxnLst>
            <a:rect l="l" t="t" r="r" b="b"/>
            <a:pathLst>
              <a:path w="2632364" h="291213">
                <a:moveTo>
                  <a:pt x="0" y="249650"/>
                </a:moveTo>
                <a:cubicBezTo>
                  <a:pt x="445654" y="121495"/>
                  <a:pt x="891309" y="-6659"/>
                  <a:pt x="1330036" y="268"/>
                </a:cubicBezTo>
                <a:cubicBezTo>
                  <a:pt x="1768763" y="7195"/>
                  <a:pt x="2632364" y="291213"/>
                  <a:pt x="2632364" y="291213"/>
                </a:cubicBezTo>
              </a:path>
            </a:pathLst>
          </a:custGeom>
          <a:noFill/>
          <a:ln w="28575">
            <a:solidFill>
              <a:srgbClr val="EC7061"/>
            </a:solidFill>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prstClr val="white"/>
              </a:solidFill>
            </a:endParaRPr>
          </a:p>
        </p:txBody>
      </p:sp>
      <p:sp>
        <p:nvSpPr>
          <p:cNvPr id="32" name="五边形 31"/>
          <p:cNvSpPr/>
          <p:nvPr/>
        </p:nvSpPr>
        <p:spPr bwMode="auto">
          <a:xfrm>
            <a:off x="8372220" y="8569"/>
            <a:ext cx="720000" cy="28366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Overview</a:t>
            </a:r>
          </a:p>
        </p:txBody>
      </p:sp>
      <p:sp>
        <p:nvSpPr>
          <p:cNvPr id="33" name="燕尾形 32"/>
          <p:cNvSpPr/>
          <p:nvPr/>
        </p:nvSpPr>
        <p:spPr bwMode="auto">
          <a:xfrm>
            <a:off x="8978700" y="8569"/>
            <a:ext cx="72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PRC</a:t>
            </a:r>
            <a:endParaRPr lang="en-US" altLang="zh-CN" sz="1000" kern="0" dirty="0">
              <a:solidFill>
                <a:prstClr val="black"/>
              </a:solidFill>
              <a:sym typeface="Huawei Sans" panose="020C0503030203020204" pitchFamily="34" charset="0"/>
            </a:endParaRPr>
          </a:p>
        </p:txBody>
      </p:sp>
      <p:sp>
        <p:nvSpPr>
          <p:cNvPr id="35" name="燕尾形 34"/>
          <p:cNvSpPr/>
          <p:nvPr/>
        </p:nvSpPr>
        <p:spPr bwMode="auto">
          <a:xfrm>
            <a:off x="9585180" y="8569"/>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Intelligent Timer</a:t>
            </a:r>
            <a:endParaRPr lang="en-US" altLang="zh-CN" sz="1000" kern="0" dirty="0">
              <a:solidFill>
                <a:prstClr val="black"/>
              </a:solidFill>
              <a:sym typeface="Huawei Sans" panose="020C0503030203020204" pitchFamily="34" charset="0"/>
            </a:endParaRPr>
          </a:p>
        </p:txBody>
      </p:sp>
      <p:sp>
        <p:nvSpPr>
          <p:cNvPr id="36" name="燕尾形 35"/>
          <p:cNvSpPr/>
          <p:nvPr/>
        </p:nvSpPr>
        <p:spPr bwMode="auto">
          <a:xfrm>
            <a:off x="10551660" y="8569"/>
            <a:ext cx="72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FRR</a:t>
            </a:r>
          </a:p>
        </p:txBody>
      </p:sp>
      <p:sp>
        <p:nvSpPr>
          <p:cNvPr id="38" name="燕尾形 37"/>
          <p:cNvSpPr/>
          <p:nvPr/>
        </p:nvSpPr>
        <p:spPr bwMode="auto">
          <a:xfrm>
            <a:off x="11158140" y="8569"/>
            <a:ext cx="1033669"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defRPr/>
            </a:pPr>
            <a:r>
              <a:rPr lang="en-US" sz="1000" b="1" dirty="0" smtClean="0">
                <a:solidFill>
                  <a:prstClr val="white"/>
                </a:solidFill>
              </a:rPr>
              <a:t>BFD Association</a:t>
            </a:r>
            <a:endParaRPr lang="en-US" altLang="zh-CN" sz="1000" b="1" kern="0" dirty="0">
              <a:solidFill>
                <a:prstClr val="white"/>
              </a:solidFill>
              <a:sym typeface="Huawei Sans" panose="020C0503030203020204" pitchFamily="34" charset="0"/>
            </a:endParaRPr>
          </a:p>
        </p:txBody>
      </p:sp>
    </p:spTree>
    <p:extLst>
      <p:ext uri="{BB962C8B-B14F-4D97-AF65-F5344CB8AC3E}">
        <p14:creationId xmlns:p14="http://schemas.microsoft.com/office/powerpoint/2010/main" val="26482183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10400"/>
            <a:ext cx="10154288" cy="640800"/>
          </a:xfrm>
        </p:spPr>
        <p:txBody>
          <a:bodyPr wrap="square">
            <a:noAutofit/>
          </a:bodyPr>
          <a:lstStyle/>
          <a:p>
            <a:r>
              <a:rPr dirty="0">
                <a:latin typeface="Huawei Sans" panose="020C0503030203020204" pitchFamily="34" charset="0"/>
              </a:rPr>
              <a:t>Basic BFD for OSPF Configuration Commands</a:t>
            </a:r>
            <a:endParaRPr lang="zh-CN" altLang="en-US" dirty="0">
              <a:latin typeface="Huawei Sans" panose="020C0503030203020204" pitchFamily="34" charset="0"/>
            </a:endParaRPr>
          </a:p>
        </p:txBody>
      </p:sp>
      <p:sp>
        <p:nvSpPr>
          <p:cNvPr id="4" name="矩形 3"/>
          <p:cNvSpPr/>
          <p:nvPr/>
        </p:nvSpPr>
        <p:spPr>
          <a:xfrm>
            <a:off x="1031917" y="1797459"/>
            <a:ext cx="10608699" cy="338554"/>
          </a:xfrm>
          <a:prstGeom prst="rect">
            <a:avLst/>
          </a:prstGeom>
          <a:solidFill>
            <a:srgbClr val="F4FBFE"/>
          </a:solidFill>
          <a:ln>
            <a:solidFill>
              <a:srgbClr val="99DFF9"/>
            </a:solidFill>
          </a:ln>
        </p:spPr>
        <p:txBody>
          <a:bodyPr wrap="square">
            <a:noAutofit/>
          </a:bodyPr>
          <a:lstStyle/>
          <a:p>
            <a:pPr fontAlgn="ctr"/>
            <a:r>
              <a:rPr sz="1600">
                <a:solidFill>
                  <a:prstClr val="black"/>
                </a:solidFill>
              </a:rPr>
              <a:t>[Huawei-ospf-1] </a:t>
            </a:r>
            <a:r>
              <a:rPr sz="1600" b="1">
                <a:solidFill>
                  <a:prstClr val="black"/>
                </a:solidFill>
              </a:rPr>
              <a:t>bfd all-interfaces</a:t>
            </a:r>
            <a:r>
              <a:rPr sz="1600">
                <a:solidFill>
                  <a:prstClr val="black"/>
                </a:solidFill>
              </a:rPr>
              <a:t> </a:t>
            </a:r>
            <a:r>
              <a:rPr sz="1600" b="1">
                <a:solidFill>
                  <a:prstClr val="black"/>
                </a:solidFill>
              </a:rPr>
              <a:t>enable</a:t>
            </a:r>
            <a:endParaRPr lang="zh-CN" altLang="en-US" sz="1600" dirty="0">
              <a:solidFill>
                <a:prstClr val="black"/>
              </a:solidFill>
              <a:cs typeface="Courier New" panose="02070309020205020404" pitchFamily="49" charset="0"/>
            </a:endParaRPr>
          </a:p>
        </p:txBody>
      </p:sp>
      <p:sp>
        <p:nvSpPr>
          <p:cNvPr id="5" name="矩形 4"/>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sz="1600" dirty="0">
                <a:solidFill>
                  <a:prstClr val="black"/>
                </a:solidFill>
              </a:rPr>
              <a:t>Configure BFD for OSPF.</a:t>
            </a:r>
          </a:p>
        </p:txBody>
      </p:sp>
      <p:sp>
        <p:nvSpPr>
          <p:cNvPr id="30" name="矩形 29"/>
          <p:cNvSpPr/>
          <p:nvPr/>
        </p:nvSpPr>
        <p:spPr>
          <a:xfrm>
            <a:off x="1031917" y="2150671"/>
            <a:ext cx="10608699" cy="400110"/>
          </a:xfrm>
          <a:prstGeom prst="rect">
            <a:avLst/>
          </a:prstGeom>
        </p:spPr>
        <p:txBody>
          <a:bodyPr wrap="square">
            <a:noAutofit/>
          </a:bodyPr>
          <a:lstStyle/>
          <a:p>
            <a:pPr fontAlgn="ctr">
              <a:lnSpc>
                <a:spcPts val="2400"/>
              </a:lnSpc>
            </a:pPr>
            <a:r>
              <a:rPr sz="1600">
                <a:solidFill>
                  <a:prstClr val="black"/>
                </a:solidFill>
              </a:rPr>
              <a:t>Enable BFD in an OSPF process.</a:t>
            </a:r>
            <a:endParaRPr lang="zh-CN" altLang="en-US" sz="1600" dirty="0">
              <a:solidFill>
                <a:prstClr val="black"/>
              </a:solidFill>
              <a:cs typeface="Courier New" panose="02070309020205020404" pitchFamily="49" charset="0"/>
              <a:sym typeface="Huawei Sans" panose="020C0503030203020204" pitchFamily="34" charset="0"/>
            </a:endParaRPr>
          </a:p>
        </p:txBody>
      </p:sp>
      <p:sp>
        <p:nvSpPr>
          <p:cNvPr id="31" name="矩形 30"/>
          <p:cNvSpPr/>
          <p:nvPr/>
        </p:nvSpPr>
        <p:spPr>
          <a:xfrm>
            <a:off x="1031917" y="2636593"/>
            <a:ext cx="10608699" cy="584775"/>
          </a:xfrm>
          <a:prstGeom prst="rect">
            <a:avLst/>
          </a:prstGeom>
          <a:solidFill>
            <a:srgbClr val="F4FBFE"/>
          </a:solidFill>
          <a:ln>
            <a:solidFill>
              <a:srgbClr val="99DFF9"/>
            </a:solidFill>
          </a:ln>
        </p:spPr>
        <p:txBody>
          <a:bodyPr wrap="square">
            <a:noAutofit/>
          </a:bodyPr>
          <a:lstStyle/>
          <a:p>
            <a:pPr fontAlgn="ctr"/>
            <a:r>
              <a:rPr sz="1600">
                <a:solidFill>
                  <a:prstClr val="black"/>
                </a:solidFill>
              </a:rPr>
              <a:t>[Huawei-ospf-1] </a:t>
            </a:r>
            <a:r>
              <a:rPr sz="1600" b="1">
                <a:solidFill>
                  <a:prstClr val="black"/>
                </a:solidFill>
              </a:rPr>
              <a:t>bfd all-interfaces</a:t>
            </a:r>
            <a:r>
              <a:rPr sz="1600">
                <a:solidFill>
                  <a:prstClr val="black"/>
                </a:solidFill>
              </a:rPr>
              <a:t> { </a:t>
            </a:r>
            <a:r>
              <a:rPr sz="1600" b="1">
                <a:solidFill>
                  <a:prstClr val="black"/>
                </a:solidFill>
              </a:rPr>
              <a:t>min-rx-interval</a:t>
            </a:r>
            <a:r>
              <a:rPr sz="1600">
                <a:solidFill>
                  <a:prstClr val="black"/>
                </a:solidFill>
              </a:rPr>
              <a:t> </a:t>
            </a:r>
            <a:r>
              <a:rPr sz="1600" i="1">
                <a:solidFill>
                  <a:prstClr val="black"/>
                </a:solidFill>
              </a:rPr>
              <a:t>receive-interval</a:t>
            </a:r>
            <a:r>
              <a:rPr sz="1600">
                <a:solidFill>
                  <a:prstClr val="black"/>
                </a:solidFill>
              </a:rPr>
              <a:t> | </a:t>
            </a:r>
            <a:r>
              <a:rPr sz="1600" b="1">
                <a:solidFill>
                  <a:prstClr val="black"/>
                </a:solidFill>
              </a:rPr>
              <a:t>min-tx-interval</a:t>
            </a:r>
            <a:r>
              <a:rPr sz="1600">
                <a:solidFill>
                  <a:prstClr val="black"/>
                </a:solidFill>
              </a:rPr>
              <a:t> </a:t>
            </a:r>
            <a:r>
              <a:rPr sz="1600" i="1">
                <a:solidFill>
                  <a:prstClr val="black"/>
                </a:solidFill>
              </a:rPr>
              <a:t>transmit-interval</a:t>
            </a:r>
            <a:r>
              <a:rPr sz="1600">
                <a:solidFill>
                  <a:prstClr val="black"/>
                </a:solidFill>
              </a:rPr>
              <a:t> | </a:t>
            </a:r>
            <a:r>
              <a:rPr sz="1600" b="1">
                <a:solidFill>
                  <a:prstClr val="black"/>
                </a:solidFill>
              </a:rPr>
              <a:t>detect-multiplier</a:t>
            </a:r>
            <a:r>
              <a:rPr sz="1600">
                <a:solidFill>
                  <a:prstClr val="black"/>
                </a:solidFill>
              </a:rPr>
              <a:t> </a:t>
            </a:r>
            <a:r>
              <a:rPr sz="1600" i="1">
                <a:solidFill>
                  <a:prstClr val="black"/>
                </a:solidFill>
              </a:rPr>
              <a:t>multiplier-value</a:t>
            </a:r>
            <a:r>
              <a:rPr sz="1600">
                <a:solidFill>
                  <a:prstClr val="black"/>
                </a:solidFill>
              </a:rPr>
              <a:t> | </a:t>
            </a:r>
            <a:r>
              <a:rPr sz="1600" b="1">
                <a:solidFill>
                  <a:prstClr val="black"/>
                </a:solidFill>
              </a:rPr>
              <a:t>frr-binding</a:t>
            </a:r>
            <a:r>
              <a:rPr sz="1600">
                <a:solidFill>
                  <a:prstClr val="black"/>
                </a:solidFill>
              </a:rPr>
              <a:t> } </a:t>
            </a:r>
            <a:endParaRPr lang="zh-CN" altLang="en-US" sz="1600" dirty="0">
              <a:solidFill>
                <a:prstClr val="black"/>
              </a:solidFill>
              <a:cs typeface="Courier New" panose="02070309020205020404" pitchFamily="49" charset="0"/>
            </a:endParaRPr>
          </a:p>
        </p:txBody>
      </p:sp>
      <p:sp>
        <p:nvSpPr>
          <p:cNvPr id="32" name="矩形 31"/>
          <p:cNvSpPr/>
          <p:nvPr/>
        </p:nvSpPr>
        <p:spPr>
          <a:xfrm>
            <a:off x="1031917" y="3239190"/>
            <a:ext cx="10608699" cy="400110"/>
          </a:xfrm>
          <a:prstGeom prst="rect">
            <a:avLst/>
          </a:prstGeom>
        </p:spPr>
        <p:txBody>
          <a:bodyPr wrap="square">
            <a:noAutofit/>
          </a:bodyPr>
          <a:lstStyle/>
          <a:p>
            <a:pPr fontAlgn="ctr">
              <a:lnSpc>
                <a:spcPts val="2400"/>
              </a:lnSpc>
            </a:pPr>
            <a:r>
              <a:rPr sz="1600">
                <a:solidFill>
                  <a:prstClr val="black"/>
                </a:solidFill>
              </a:rPr>
              <a:t>Configure BFD session parameters.</a:t>
            </a:r>
            <a:endParaRPr lang="zh-CN" altLang="en-US" sz="1600" dirty="0">
              <a:solidFill>
                <a:prstClr val="black"/>
              </a:solidFill>
              <a:cs typeface="Courier New" panose="02070309020205020404" pitchFamily="49" charset="0"/>
              <a:sym typeface="Huawei Sans" panose="020C0503030203020204" pitchFamily="34" charset="0"/>
            </a:endParaRPr>
          </a:p>
        </p:txBody>
      </p:sp>
      <p:sp>
        <p:nvSpPr>
          <p:cNvPr id="35" name="矩形 34"/>
          <p:cNvSpPr/>
          <p:nvPr/>
        </p:nvSpPr>
        <p:spPr>
          <a:xfrm>
            <a:off x="1031917" y="4245445"/>
            <a:ext cx="10608699" cy="338554"/>
          </a:xfrm>
          <a:prstGeom prst="rect">
            <a:avLst/>
          </a:prstGeom>
          <a:solidFill>
            <a:srgbClr val="F4FBFE"/>
          </a:solidFill>
          <a:ln>
            <a:solidFill>
              <a:srgbClr val="99DFF9"/>
            </a:solidFill>
          </a:ln>
        </p:spPr>
        <p:txBody>
          <a:bodyPr wrap="square">
            <a:noAutofit/>
          </a:bodyPr>
          <a:lstStyle/>
          <a:p>
            <a:pPr fontAlgn="ctr"/>
            <a:r>
              <a:rPr sz="1600">
                <a:solidFill>
                  <a:prstClr val="black"/>
                </a:solidFill>
              </a:rPr>
              <a:t>[Huawei-GigabitEthernet0/0/1] </a:t>
            </a:r>
            <a:r>
              <a:rPr sz="1600" b="1">
                <a:solidFill>
                  <a:prstClr val="black"/>
                </a:solidFill>
              </a:rPr>
              <a:t>ospf bfd</a:t>
            </a:r>
            <a:r>
              <a:rPr sz="1600">
                <a:solidFill>
                  <a:prstClr val="black"/>
                </a:solidFill>
              </a:rPr>
              <a:t> </a:t>
            </a:r>
            <a:r>
              <a:rPr sz="1600" b="1">
                <a:solidFill>
                  <a:prstClr val="black"/>
                </a:solidFill>
              </a:rPr>
              <a:t>enable</a:t>
            </a:r>
            <a:endParaRPr lang="zh-CN" altLang="en-US" sz="1600" dirty="0">
              <a:solidFill>
                <a:prstClr val="black"/>
              </a:solidFill>
              <a:cs typeface="Courier New" panose="02070309020205020404" pitchFamily="49" charset="0"/>
            </a:endParaRPr>
          </a:p>
        </p:txBody>
      </p:sp>
      <p:sp>
        <p:nvSpPr>
          <p:cNvPr id="43" name="矩形 42"/>
          <p:cNvSpPr/>
          <p:nvPr/>
        </p:nvSpPr>
        <p:spPr>
          <a:xfrm>
            <a:off x="551384" y="3813298"/>
            <a:ext cx="11089232" cy="338554"/>
          </a:xfrm>
          <a:prstGeom prst="rect">
            <a:avLst/>
          </a:prstGeom>
        </p:spPr>
        <p:txBody>
          <a:bodyPr wrap="square">
            <a:noAutofit/>
          </a:bodyPr>
          <a:lstStyle/>
          <a:p>
            <a:pPr marL="342900" indent="-342900" fontAlgn="ctr">
              <a:buFont typeface="+mj-lt"/>
              <a:buAutoNum type="arabicPeriod" startAt="2"/>
            </a:pPr>
            <a:r>
              <a:rPr sz="1600" dirty="0">
                <a:solidFill>
                  <a:prstClr val="black"/>
                </a:solidFill>
              </a:rPr>
              <a:t>Configure BFD on a specified interface.</a:t>
            </a:r>
            <a:endParaRPr lang="zh-CN" altLang="en-US" sz="1600" dirty="0">
              <a:solidFill>
                <a:prstClr val="black"/>
              </a:solidFill>
              <a:cs typeface="Courier New" panose="02070309020205020404" pitchFamily="49" charset="0"/>
            </a:endParaRPr>
          </a:p>
        </p:txBody>
      </p:sp>
      <p:sp>
        <p:nvSpPr>
          <p:cNvPr id="47" name="矩形 46"/>
          <p:cNvSpPr/>
          <p:nvPr/>
        </p:nvSpPr>
        <p:spPr>
          <a:xfrm>
            <a:off x="1031917" y="4598655"/>
            <a:ext cx="10608699" cy="400110"/>
          </a:xfrm>
          <a:prstGeom prst="rect">
            <a:avLst/>
          </a:prstGeom>
        </p:spPr>
        <p:txBody>
          <a:bodyPr wrap="square">
            <a:noAutofit/>
          </a:bodyPr>
          <a:lstStyle/>
          <a:p>
            <a:pPr fontAlgn="ctr">
              <a:lnSpc>
                <a:spcPts val="2400"/>
              </a:lnSpc>
            </a:pPr>
            <a:r>
              <a:rPr sz="1600" dirty="0">
                <a:solidFill>
                  <a:prstClr val="black"/>
                </a:solidFill>
              </a:rPr>
              <a:t>Enable BFD on </a:t>
            </a:r>
            <a:r>
              <a:rPr sz="1600" dirty="0" smtClean="0">
                <a:solidFill>
                  <a:prstClr val="black"/>
                </a:solidFill>
              </a:rPr>
              <a:t>a</a:t>
            </a:r>
            <a:r>
              <a:rPr lang="en-US" sz="1600" dirty="0" smtClean="0">
                <a:solidFill>
                  <a:prstClr val="black"/>
                </a:solidFill>
              </a:rPr>
              <a:t>n</a:t>
            </a:r>
            <a:r>
              <a:rPr sz="1600" dirty="0" smtClean="0">
                <a:solidFill>
                  <a:prstClr val="black"/>
                </a:solidFill>
              </a:rPr>
              <a:t> OSPF </a:t>
            </a:r>
            <a:r>
              <a:rPr sz="1600" dirty="0">
                <a:solidFill>
                  <a:prstClr val="black"/>
                </a:solidFill>
              </a:rPr>
              <a:t>interface.</a:t>
            </a:r>
            <a:endParaRPr lang="zh-CN" altLang="en-US" sz="1600" dirty="0">
              <a:solidFill>
                <a:prstClr val="black"/>
              </a:solidFill>
              <a:cs typeface="Courier New" panose="02070309020205020404" pitchFamily="49" charset="0"/>
              <a:sym typeface="Huawei Sans" panose="020C0503030203020204" pitchFamily="34" charset="0"/>
            </a:endParaRPr>
          </a:p>
        </p:txBody>
      </p:sp>
      <p:sp>
        <p:nvSpPr>
          <p:cNvPr id="11" name="矩形 10"/>
          <p:cNvSpPr/>
          <p:nvPr/>
        </p:nvSpPr>
        <p:spPr>
          <a:xfrm>
            <a:off x="1031917" y="5107327"/>
            <a:ext cx="10608699" cy="584775"/>
          </a:xfrm>
          <a:prstGeom prst="rect">
            <a:avLst/>
          </a:prstGeom>
          <a:solidFill>
            <a:srgbClr val="F4FBFE"/>
          </a:solidFill>
          <a:ln>
            <a:solidFill>
              <a:srgbClr val="99DFF9"/>
            </a:solidFill>
          </a:ln>
        </p:spPr>
        <p:txBody>
          <a:bodyPr wrap="square">
            <a:noAutofit/>
          </a:bodyPr>
          <a:lstStyle/>
          <a:p>
            <a:pPr fontAlgn="ctr"/>
            <a:r>
              <a:rPr sz="1600" dirty="0">
                <a:solidFill>
                  <a:prstClr val="black"/>
                </a:solidFill>
              </a:rPr>
              <a:t>[Huawei-GigabitEthernet0/0/1] </a:t>
            </a:r>
            <a:r>
              <a:rPr sz="1600" b="1" dirty="0" err="1">
                <a:solidFill>
                  <a:prstClr val="black"/>
                </a:solidFill>
              </a:rPr>
              <a:t>ospf</a:t>
            </a:r>
            <a:r>
              <a:rPr sz="1600" b="1" dirty="0">
                <a:solidFill>
                  <a:prstClr val="black"/>
                </a:solidFill>
              </a:rPr>
              <a:t> </a:t>
            </a:r>
            <a:r>
              <a:rPr sz="1600" b="1" dirty="0" err="1">
                <a:solidFill>
                  <a:prstClr val="black"/>
                </a:solidFill>
              </a:rPr>
              <a:t>bfd</a:t>
            </a:r>
            <a:r>
              <a:rPr sz="1600" dirty="0">
                <a:solidFill>
                  <a:prstClr val="black"/>
                </a:solidFill>
              </a:rPr>
              <a:t> { </a:t>
            </a:r>
            <a:r>
              <a:rPr sz="1600" b="1" dirty="0">
                <a:solidFill>
                  <a:prstClr val="black"/>
                </a:solidFill>
              </a:rPr>
              <a:t>min-</a:t>
            </a:r>
            <a:r>
              <a:rPr sz="1600" b="1" dirty="0" err="1">
                <a:solidFill>
                  <a:prstClr val="black"/>
                </a:solidFill>
              </a:rPr>
              <a:t>rx</a:t>
            </a:r>
            <a:r>
              <a:rPr sz="1600" b="1" dirty="0">
                <a:solidFill>
                  <a:prstClr val="black"/>
                </a:solidFill>
              </a:rPr>
              <a:t>-interval</a:t>
            </a:r>
            <a:r>
              <a:rPr sz="1600" dirty="0">
                <a:solidFill>
                  <a:prstClr val="black"/>
                </a:solidFill>
              </a:rPr>
              <a:t> </a:t>
            </a:r>
            <a:r>
              <a:rPr sz="1600" i="1" dirty="0">
                <a:solidFill>
                  <a:prstClr val="black"/>
                </a:solidFill>
              </a:rPr>
              <a:t>receive-interval</a:t>
            </a:r>
            <a:r>
              <a:rPr sz="1600" dirty="0">
                <a:solidFill>
                  <a:prstClr val="black"/>
                </a:solidFill>
              </a:rPr>
              <a:t> | </a:t>
            </a:r>
            <a:r>
              <a:rPr sz="1600" b="1" dirty="0">
                <a:solidFill>
                  <a:prstClr val="black"/>
                </a:solidFill>
              </a:rPr>
              <a:t>min-</a:t>
            </a:r>
            <a:r>
              <a:rPr sz="1600" b="1" dirty="0" err="1">
                <a:solidFill>
                  <a:prstClr val="black"/>
                </a:solidFill>
              </a:rPr>
              <a:t>tx</a:t>
            </a:r>
            <a:r>
              <a:rPr sz="1600" b="1" dirty="0">
                <a:solidFill>
                  <a:prstClr val="black"/>
                </a:solidFill>
              </a:rPr>
              <a:t>-interval</a:t>
            </a:r>
            <a:r>
              <a:rPr sz="1600" dirty="0">
                <a:solidFill>
                  <a:prstClr val="black"/>
                </a:solidFill>
              </a:rPr>
              <a:t> </a:t>
            </a:r>
            <a:r>
              <a:rPr sz="1600" i="1" dirty="0">
                <a:solidFill>
                  <a:prstClr val="black"/>
                </a:solidFill>
              </a:rPr>
              <a:t>transmit-interval</a:t>
            </a:r>
            <a:r>
              <a:rPr sz="1600" dirty="0">
                <a:solidFill>
                  <a:prstClr val="black"/>
                </a:solidFill>
              </a:rPr>
              <a:t> | </a:t>
            </a:r>
            <a:r>
              <a:rPr sz="1600" b="1" dirty="0">
                <a:solidFill>
                  <a:prstClr val="black"/>
                </a:solidFill>
              </a:rPr>
              <a:t>detect-multiplier</a:t>
            </a:r>
            <a:r>
              <a:rPr sz="1600" dirty="0">
                <a:solidFill>
                  <a:prstClr val="black"/>
                </a:solidFill>
              </a:rPr>
              <a:t> </a:t>
            </a:r>
            <a:r>
              <a:rPr sz="1600" i="1" dirty="0">
                <a:solidFill>
                  <a:prstClr val="black"/>
                </a:solidFill>
              </a:rPr>
              <a:t>multiplier-value</a:t>
            </a:r>
            <a:r>
              <a:rPr sz="1600" dirty="0">
                <a:solidFill>
                  <a:prstClr val="black"/>
                </a:solidFill>
              </a:rPr>
              <a:t> | </a:t>
            </a:r>
            <a:r>
              <a:rPr sz="1600" b="1" dirty="0" err="1">
                <a:solidFill>
                  <a:prstClr val="black"/>
                </a:solidFill>
              </a:rPr>
              <a:t>frr</a:t>
            </a:r>
            <a:r>
              <a:rPr sz="1600" b="1" dirty="0">
                <a:solidFill>
                  <a:prstClr val="black"/>
                </a:solidFill>
              </a:rPr>
              <a:t>-binding</a:t>
            </a:r>
            <a:r>
              <a:rPr sz="1600" dirty="0">
                <a:solidFill>
                  <a:prstClr val="black"/>
                </a:solidFill>
              </a:rPr>
              <a:t> }</a:t>
            </a:r>
            <a:endParaRPr lang="zh-CN" altLang="en-US" sz="1600" dirty="0">
              <a:solidFill>
                <a:prstClr val="black"/>
              </a:solidFill>
              <a:cs typeface="Courier New" panose="02070309020205020404" pitchFamily="49" charset="0"/>
            </a:endParaRPr>
          </a:p>
        </p:txBody>
      </p:sp>
      <p:sp>
        <p:nvSpPr>
          <p:cNvPr id="12" name="矩形 11"/>
          <p:cNvSpPr/>
          <p:nvPr/>
        </p:nvSpPr>
        <p:spPr>
          <a:xfrm>
            <a:off x="1031917" y="5709923"/>
            <a:ext cx="10608699" cy="377732"/>
          </a:xfrm>
          <a:prstGeom prst="rect">
            <a:avLst/>
          </a:prstGeom>
        </p:spPr>
        <p:txBody>
          <a:bodyPr wrap="square">
            <a:noAutofit/>
          </a:bodyPr>
          <a:lstStyle/>
          <a:p>
            <a:pPr fontAlgn="ctr">
              <a:lnSpc>
                <a:spcPts val="2400"/>
              </a:lnSpc>
            </a:pPr>
            <a:r>
              <a:rPr sz="1600" dirty="0">
                <a:solidFill>
                  <a:prstClr val="black"/>
                </a:solidFill>
              </a:rPr>
              <a:t>Configure BFD session parameters on the OSPF interface.</a:t>
            </a:r>
          </a:p>
        </p:txBody>
      </p:sp>
      <p:sp>
        <p:nvSpPr>
          <p:cNvPr id="23" name="五边形 22"/>
          <p:cNvSpPr/>
          <p:nvPr/>
        </p:nvSpPr>
        <p:spPr bwMode="auto">
          <a:xfrm>
            <a:off x="8372220" y="8569"/>
            <a:ext cx="720000" cy="28366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Overview</a:t>
            </a:r>
          </a:p>
        </p:txBody>
      </p:sp>
      <p:sp>
        <p:nvSpPr>
          <p:cNvPr id="24" name="燕尾形 23"/>
          <p:cNvSpPr/>
          <p:nvPr/>
        </p:nvSpPr>
        <p:spPr bwMode="auto">
          <a:xfrm>
            <a:off x="8978700" y="8569"/>
            <a:ext cx="72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PRC</a:t>
            </a:r>
            <a:endParaRPr lang="en-US" altLang="zh-CN" sz="1000" kern="0" dirty="0">
              <a:solidFill>
                <a:prstClr val="black"/>
              </a:solidFill>
              <a:sym typeface="Huawei Sans" panose="020C0503030203020204" pitchFamily="34" charset="0"/>
            </a:endParaRPr>
          </a:p>
        </p:txBody>
      </p:sp>
      <p:sp>
        <p:nvSpPr>
          <p:cNvPr id="25" name="燕尾形 24"/>
          <p:cNvSpPr/>
          <p:nvPr/>
        </p:nvSpPr>
        <p:spPr bwMode="auto">
          <a:xfrm>
            <a:off x="9585180" y="8569"/>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Intelligent Timer</a:t>
            </a:r>
            <a:endParaRPr lang="en-US" altLang="zh-CN" sz="1000" kern="0" dirty="0">
              <a:solidFill>
                <a:prstClr val="black"/>
              </a:solidFill>
              <a:sym typeface="Huawei Sans" panose="020C0503030203020204" pitchFamily="34" charset="0"/>
            </a:endParaRPr>
          </a:p>
        </p:txBody>
      </p:sp>
      <p:sp>
        <p:nvSpPr>
          <p:cNvPr id="26" name="燕尾形 25"/>
          <p:cNvSpPr/>
          <p:nvPr/>
        </p:nvSpPr>
        <p:spPr bwMode="auto">
          <a:xfrm>
            <a:off x="10551660" y="8569"/>
            <a:ext cx="72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FRR</a:t>
            </a:r>
          </a:p>
        </p:txBody>
      </p:sp>
      <p:sp>
        <p:nvSpPr>
          <p:cNvPr id="27" name="燕尾形 26"/>
          <p:cNvSpPr/>
          <p:nvPr/>
        </p:nvSpPr>
        <p:spPr bwMode="auto">
          <a:xfrm>
            <a:off x="11158140" y="8569"/>
            <a:ext cx="1033669"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defRPr/>
            </a:pPr>
            <a:r>
              <a:rPr lang="en-US" sz="1000" b="1" dirty="0" smtClean="0">
                <a:solidFill>
                  <a:prstClr val="white"/>
                </a:solidFill>
              </a:rPr>
              <a:t>BFD Association</a:t>
            </a:r>
            <a:endParaRPr lang="en-US" altLang="zh-CN" sz="1000" b="1" kern="0" dirty="0">
              <a:solidFill>
                <a:prstClr val="white"/>
              </a:solidFill>
              <a:sym typeface="Huawei Sans" panose="020C0503030203020204" pitchFamily="34" charset="0"/>
            </a:endParaRPr>
          </a:p>
        </p:txBody>
      </p:sp>
    </p:spTree>
    <p:extLst>
      <p:ext uri="{BB962C8B-B14F-4D97-AF65-F5344CB8AC3E}">
        <p14:creationId xmlns:p14="http://schemas.microsoft.com/office/powerpoint/2010/main" val="12395566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solidFill>
                  <a:schemeClr val="bg1">
                    <a:lumMod val="50000"/>
                  </a:schemeClr>
                </a:solidFill>
              </a:rPr>
              <a:t>OSPF fast convergence</a:t>
            </a:r>
          </a:p>
          <a:p>
            <a:r>
              <a:rPr lang="en-US" b="1"/>
              <a:t>OSPF Route Control</a:t>
            </a:r>
          </a:p>
          <a:p>
            <a:r>
              <a:rPr lang="en-US">
                <a:solidFill>
                  <a:schemeClr val="bg1">
                    <a:lumMod val="50000"/>
                  </a:schemeClr>
                </a:solidFill>
              </a:rPr>
              <a:t>Other OSPF Features</a:t>
            </a:r>
          </a:p>
          <a:p>
            <a:r>
              <a:rPr lang="en-US">
                <a:solidFill>
                  <a:schemeClr val="bg1">
                    <a:lumMod val="50000"/>
                  </a:schemeClr>
                </a:solidFill>
              </a:rPr>
              <a:t>Advanced IS-IS Features</a:t>
            </a:r>
          </a:p>
        </p:txBody>
      </p:sp>
    </p:spTree>
    <p:extLst>
      <p:ext uri="{BB962C8B-B14F-4D97-AF65-F5344CB8AC3E}">
        <p14:creationId xmlns:p14="http://schemas.microsoft.com/office/powerpoint/2010/main" val="37087147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smtClean="0"/>
              <a:t>Advanced IGP Features</a:t>
            </a:r>
            <a:endParaRPr lang="en-US"/>
          </a:p>
        </p:txBody>
      </p:sp>
      <p:sp>
        <p:nvSpPr>
          <p:cNvPr id="4" name="文本占位符 3"/>
          <p:cNvSpPr>
            <a:spLocks noGrp="1"/>
          </p:cNvSpPr>
          <p:nvPr>
            <p:ph type="body" sz="quarter" idx="10"/>
          </p:nvPr>
        </p:nvSpPr>
        <p:spPr/>
        <p:txBody>
          <a:bodyPr/>
          <a:lstStyle/>
          <a:p>
            <a:endParaRPr lang="zh-CN" altLang="en-US" dirty="0"/>
          </a:p>
        </p:txBody>
      </p:sp>
    </p:spTree>
    <p:extLst>
      <p:ext uri="{BB962C8B-B14F-4D97-AF65-F5344CB8AC3E}">
        <p14:creationId xmlns:p14="http://schemas.microsoft.com/office/powerpoint/2010/main" val="10979134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pPr marL="0" indent="0">
              <a:buNone/>
            </a:pPr>
            <a:r>
              <a:rPr lang="en-US" sz="2000" dirty="0"/>
              <a:t>OSPF route control includes:</a:t>
            </a:r>
          </a:p>
          <a:p>
            <a:pPr lvl="1"/>
            <a:r>
              <a:rPr lang="en-US" sz="1800" dirty="0"/>
              <a:t>Adjusting the OSPF interface cost</a:t>
            </a:r>
          </a:p>
          <a:p>
            <a:pPr lvl="1"/>
            <a:r>
              <a:rPr lang="en-US" sz="1800" dirty="0"/>
              <a:t>Setting the maximum number of equal-cost routes for load balancing</a:t>
            </a:r>
          </a:p>
          <a:p>
            <a:pPr lvl="1"/>
            <a:r>
              <a:rPr lang="en-US" sz="1800" dirty="0"/>
              <a:t>Importing external routes</a:t>
            </a:r>
          </a:p>
          <a:p>
            <a:pPr lvl="1"/>
            <a:r>
              <a:rPr lang="en-US" sz="1800" dirty="0"/>
              <a:t>Configuring route summarization</a:t>
            </a:r>
          </a:p>
          <a:p>
            <a:pPr lvl="1"/>
            <a:r>
              <a:rPr lang="en-US" sz="1800" dirty="0"/>
              <a:t>Configuring default route advertisement</a:t>
            </a:r>
          </a:p>
          <a:p>
            <a:pPr lvl="1"/>
            <a:r>
              <a:rPr lang="en-US" sz="1800" dirty="0"/>
              <a:t>Configuring </a:t>
            </a:r>
            <a:r>
              <a:rPr lang="en-US" sz="1800" dirty="0" smtClean="0"/>
              <a:t>filter-policies</a:t>
            </a:r>
            <a:endParaRPr lang="en-US" sz="1800" dirty="0"/>
          </a:p>
          <a:p>
            <a:pPr lvl="1"/>
            <a:r>
              <a:rPr lang="en-US" sz="1800" dirty="0"/>
              <a:t>Configuring OSPF to filter outgoing LSAs</a:t>
            </a:r>
          </a:p>
          <a:p>
            <a:pPr lvl="1"/>
            <a:r>
              <a:rPr lang="en-US" sz="1800" dirty="0"/>
              <a:t>Configuring an ABR to filter Type3 LSAs</a:t>
            </a:r>
          </a:p>
          <a:p>
            <a:pPr lvl="1"/>
            <a:r>
              <a:rPr lang="en-US" sz="1800" dirty="0"/>
              <a:t>Setting the maximum number of External LSAs in the LSDB</a:t>
            </a:r>
          </a:p>
        </p:txBody>
      </p:sp>
      <p:sp>
        <p:nvSpPr>
          <p:cNvPr id="3" name="标题 2"/>
          <p:cNvSpPr>
            <a:spLocks noGrp="1"/>
          </p:cNvSpPr>
          <p:nvPr>
            <p:ph type="title"/>
          </p:nvPr>
        </p:nvSpPr>
        <p:spPr/>
        <p:txBody>
          <a:bodyPr/>
          <a:lstStyle/>
          <a:p>
            <a:pPr fontAlgn="ctr"/>
            <a:r>
              <a:rPr lang="en-US" dirty="0"/>
              <a:t>Overview of OSPF Route Control</a:t>
            </a:r>
          </a:p>
        </p:txBody>
      </p:sp>
      <p:grpSp>
        <p:nvGrpSpPr>
          <p:cNvPr id="10" name="组合 9"/>
          <p:cNvGrpSpPr/>
          <p:nvPr/>
        </p:nvGrpSpPr>
        <p:grpSpPr>
          <a:xfrm>
            <a:off x="8192281" y="12538"/>
            <a:ext cx="3986895" cy="288000"/>
            <a:chOff x="8192281" y="38914"/>
            <a:chExt cx="3986895" cy="288000"/>
          </a:xfrm>
        </p:grpSpPr>
        <p:sp>
          <p:nvSpPr>
            <p:cNvPr id="11" name="五边形 10"/>
            <p:cNvSpPr/>
            <p:nvPr/>
          </p:nvSpPr>
          <p:spPr bwMode="auto">
            <a:xfrm>
              <a:off x="8192281" y="38914"/>
              <a:ext cx="720000" cy="288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2" name="燕尾形 11"/>
            <p:cNvSpPr/>
            <p:nvPr/>
          </p:nvSpPr>
          <p:spPr bwMode="auto">
            <a:xfrm>
              <a:off x="8797817"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3" name="燕尾形 12"/>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4" name="燕尾形 13"/>
            <p:cNvSpPr/>
            <p:nvPr/>
          </p:nvSpPr>
          <p:spPr bwMode="auto">
            <a:xfrm>
              <a:off x="10368889"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5" name="燕尾形 14"/>
            <p:cNvSpPr/>
            <p:nvPr/>
          </p:nvSpPr>
          <p:spPr bwMode="auto">
            <a:xfrm>
              <a:off x="11154425" y="38914"/>
              <a:ext cx="1024751"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23411885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7"/>
            <a:ext cx="11276183" cy="2026569"/>
          </a:xfrm>
        </p:spPr>
        <p:txBody>
          <a:bodyPr/>
          <a:lstStyle/>
          <a:p>
            <a:r>
              <a:rPr lang="en-US" sz="2000" dirty="0"/>
              <a:t>If the destinations and costs of the multiple routes discovered by one routing protocol are the same, these routes are equal-cost routes and can participate in load balancing.</a:t>
            </a:r>
          </a:p>
          <a:p>
            <a:r>
              <a:rPr lang="en-US" sz="2000" dirty="0"/>
              <a:t>The device sends packets to the same destination address through multiple equal-cost routes in load balancing mode.</a:t>
            </a:r>
          </a:p>
          <a:p>
            <a:pPr marL="0" indent="0">
              <a:buNone/>
            </a:pPr>
            <a:r>
              <a:rPr lang="en-US" sz="1600" dirty="0"/>
              <a:t>     </a:t>
            </a:r>
            <a:r>
              <a:rPr lang="en-US" dirty="0"/>
              <a:t>Set the maximum number of equal-cost routes for load balancing.</a:t>
            </a:r>
          </a:p>
        </p:txBody>
      </p:sp>
      <p:sp>
        <p:nvSpPr>
          <p:cNvPr id="2" name="标题 1"/>
          <p:cNvSpPr>
            <a:spLocks noGrp="1"/>
          </p:cNvSpPr>
          <p:nvPr>
            <p:ph type="title"/>
          </p:nvPr>
        </p:nvSpPr>
        <p:spPr/>
        <p:txBody>
          <a:bodyPr/>
          <a:lstStyle/>
          <a:p>
            <a:r>
              <a:rPr lang="en-US"/>
              <a:t>Equal-Cost Route</a:t>
            </a:r>
          </a:p>
        </p:txBody>
      </p:sp>
      <p:sp>
        <p:nvSpPr>
          <p:cNvPr id="4" name="矩形 3"/>
          <p:cNvSpPr/>
          <p:nvPr/>
        </p:nvSpPr>
        <p:spPr>
          <a:xfrm>
            <a:off x="913235" y="3716338"/>
            <a:ext cx="10608699" cy="338554"/>
          </a:xfrm>
          <a:prstGeom prst="rect">
            <a:avLst/>
          </a:prstGeom>
          <a:solidFill>
            <a:srgbClr val="F4FBFE"/>
          </a:solidFill>
          <a:ln>
            <a:solidFill>
              <a:srgbClr val="99DFF9"/>
            </a:solidFill>
          </a:ln>
        </p:spPr>
        <p:txBody>
          <a:bodyPr wrap="square">
            <a:spAutoFit/>
          </a:bodyPr>
          <a:lstStyle/>
          <a:p>
            <a:pPr fontAlgn="base"/>
            <a:r>
              <a:rPr lang="en-US" sz="1600" dirty="0">
                <a:cs typeface="Courier New" panose="02070309020205020404" pitchFamily="49" charset="0"/>
              </a:rPr>
              <a:t>[Huawei-ospf-1] </a:t>
            </a:r>
            <a:r>
              <a:rPr lang="en-US" sz="1600" b="1" dirty="0"/>
              <a:t>maximum load-balancing</a:t>
            </a:r>
            <a:r>
              <a:rPr lang="en-US" sz="1600" dirty="0"/>
              <a:t> </a:t>
            </a:r>
            <a:r>
              <a:rPr lang="en-US" sz="1600" i="1" dirty="0"/>
              <a:t>number</a:t>
            </a:r>
          </a:p>
        </p:txBody>
      </p:sp>
      <p:grpSp>
        <p:nvGrpSpPr>
          <p:cNvPr id="10" name="组合 9"/>
          <p:cNvGrpSpPr/>
          <p:nvPr/>
        </p:nvGrpSpPr>
        <p:grpSpPr>
          <a:xfrm>
            <a:off x="8192281" y="12538"/>
            <a:ext cx="3986895" cy="288000"/>
            <a:chOff x="8192281" y="38914"/>
            <a:chExt cx="3986895" cy="288000"/>
          </a:xfrm>
        </p:grpSpPr>
        <p:sp>
          <p:nvSpPr>
            <p:cNvPr id="11" name="五边形 10"/>
            <p:cNvSpPr/>
            <p:nvPr/>
          </p:nvSpPr>
          <p:spPr bwMode="auto">
            <a:xfrm>
              <a:off x="8192281" y="38914"/>
              <a:ext cx="720000"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2" name="燕尾形 11"/>
            <p:cNvSpPr/>
            <p:nvPr/>
          </p:nvSpPr>
          <p:spPr bwMode="auto">
            <a:xfrm>
              <a:off x="8797817" y="38914"/>
              <a:ext cx="900000"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3" name="燕尾形 12"/>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4" name="燕尾形 13"/>
            <p:cNvSpPr/>
            <p:nvPr/>
          </p:nvSpPr>
          <p:spPr bwMode="auto">
            <a:xfrm>
              <a:off x="10368889"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5" name="燕尾形 14"/>
            <p:cNvSpPr/>
            <p:nvPr/>
          </p:nvSpPr>
          <p:spPr bwMode="auto">
            <a:xfrm>
              <a:off x="11154425" y="38914"/>
              <a:ext cx="1024751"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1852066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5350561" y="1381836"/>
            <a:ext cx="6395353" cy="786441"/>
          </a:xfrm>
        </p:spPr>
        <p:txBody>
          <a:bodyPr/>
          <a:lstStyle/>
          <a:p>
            <a:pPr marL="0" indent="0">
              <a:buNone/>
            </a:pPr>
            <a:r>
              <a:rPr lang="en-US" sz="1600" dirty="0"/>
              <a:t>It is required that R1 can access the loopback interface address of R3 through the path R1 -&gt; R3 or the path R1 -&gt; R2 -&gt; R3.</a:t>
            </a:r>
          </a:p>
        </p:txBody>
      </p:sp>
      <p:sp>
        <p:nvSpPr>
          <p:cNvPr id="2" name="标题 1"/>
          <p:cNvSpPr>
            <a:spLocks noGrp="1"/>
          </p:cNvSpPr>
          <p:nvPr>
            <p:ph type="title"/>
          </p:nvPr>
        </p:nvSpPr>
        <p:spPr>
          <a:xfrm>
            <a:off x="1594177" y="291617"/>
            <a:ext cx="9827761" cy="640800"/>
          </a:xfrm>
        </p:spPr>
        <p:txBody>
          <a:bodyPr/>
          <a:lstStyle/>
          <a:p>
            <a:r>
              <a:rPr lang="en-US"/>
              <a:t>Example for Configuring the Number of Equal-Cost Routes for Load </a:t>
            </a:r>
            <a:r>
              <a:rPr lang="en-US" smtClean="0"/>
              <a:t>Balancing</a:t>
            </a:r>
            <a:endParaRPr lang="en-US"/>
          </a:p>
        </p:txBody>
      </p:sp>
      <p:sp>
        <p:nvSpPr>
          <p:cNvPr id="4" name="矩形 3"/>
          <p:cNvSpPr/>
          <p:nvPr/>
        </p:nvSpPr>
        <p:spPr>
          <a:xfrm>
            <a:off x="1075439" y="1551439"/>
            <a:ext cx="3843503" cy="2027547"/>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94130" y="3019827"/>
            <a:ext cx="910150" cy="523220"/>
          </a:xfrm>
          <a:prstGeom prst="rect">
            <a:avLst/>
          </a:prstGeom>
        </p:spPr>
        <p:txBody>
          <a:bodyPr wrap="square">
            <a:spAutoFit/>
          </a:bodyPr>
          <a:lstStyle/>
          <a:p>
            <a:pPr algn="ctr" fontAlgn="auto"/>
            <a:r>
              <a:rPr lang="en-US" sz="1400" b="1">
                <a:ea typeface="方正兰亭黑简体" panose="02000000000000000000" pitchFamily="2" charset="-122"/>
                <a:cs typeface="Courier New" panose="02070309020205020404" pitchFamily="49" charset="0"/>
                <a:sym typeface="Huawei Sans" panose="020C0503030203020204" pitchFamily="34" charset="0"/>
              </a:rPr>
              <a:t>OSPF</a:t>
            </a:r>
          </a:p>
          <a:p>
            <a:pPr algn="ctr" fontAlgn="auto"/>
            <a:r>
              <a:rPr lang="en-US" sz="1400" b="1" smtClean="0">
                <a:ea typeface="方正兰亭黑简体" panose="02000000000000000000" pitchFamily="2" charset="-122"/>
                <a:cs typeface="Courier New" panose="02070309020205020404" pitchFamily="49" charset="0"/>
                <a:sym typeface="Huawei Sans" panose="020C0503030203020204" pitchFamily="34" charset="0"/>
              </a:rPr>
              <a:t>Area 0</a:t>
            </a:r>
            <a:endParaRPr lang="en-US" sz="1400" b="1">
              <a:ea typeface="方正兰亭黑简体" panose="02000000000000000000" pitchFamily="2" charset="-122"/>
              <a:cs typeface="Courier New" panose="02070309020205020404" pitchFamily="49" charset="0"/>
              <a:sym typeface="Huawei Sans" panose="020C0503030203020204" pitchFamily="34" charset="0"/>
            </a:endParaRPr>
          </a:p>
        </p:txBody>
      </p:sp>
      <p:grpSp>
        <p:nvGrpSpPr>
          <p:cNvPr id="6" name="组合 5"/>
          <p:cNvGrpSpPr/>
          <p:nvPr/>
        </p:nvGrpSpPr>
        <p:grpSpPr>
          <a:xfrm>
            <a:off x="1291273" y="1551439"/>
            <a:ext cx="3402865" cy="1984387"/>
            <a:chOff x="1407560" y="3964964"/>
            <a:chExt cx="3402865" cy="1984387"/>
          </a:xfrm>
        </p:grpSpPr>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07560" y="4205229"/>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70425" y="4205229"/>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38993" y="5244320"/>
              <a:ext cx="540000" cy="442800"/>
            </a:xfrm>
            <a:prstGeom prst="rect">
              <a:avLst/>
            </a:prstGeom>
          </p:spPr>
        </p:pic>
        <p:cxnSp>
          <p:nvCxnSpPr>
            <p:cNvPr id="10" name="直接连接符 9"/>
            <p:cNvCxnSpPr>
              <a:stCxn id="7" idx="3"/>
              <a:endCxn id="8" idx="1"/>
            </p:cNvCxnSpPr>
            <p:nvPr/>
          </p:nvCxnSpPr>
          <p:spPr>
            <a:xfrm>
              <a:off x="1947560" y="4426629"/>
              <a:ext cx="23228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2"/>
              <a:endCxn id="9" idx="1"/>
            </p:cNvCxnSpPr>
            <p:nvPr/>
          </p:nvCxnSpPr>
          <p:spPr>
            <a:xfrm>
              <a:off x="1677560" y="4648029"/>
              <a:ext cx="1161433"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9" idx="3"/>
              <a:endCxn id="8" idx="2"/>
            </p:cNvCxnSpPr>
            <p:nvPr/>
          </p:nvCxnSpPr>
          <p:spPr>
            <a:xfrm flipV="1">
              <a:off x="3378993" y="4648029"/>
              <a:ext cx="1161432"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431698" y="3964964"/>
              <a:ext cx="491724" cy="307777"/>
            </a:xfrm>
            <a:prstGeom prst="rect">
              <a:avLst/>
            </a:prstGeom>
          </p:spPr>
          <p:txBody>
            <a:bodyPr wrap="square">
              <a:spAutoFit/>
            </a:bodyPr>
            <a:lstStyle/>
            <a:p>
              <a:pPr algn="ctr" fontAlgn="auto"/>
              <a:r>
                <a:rPr lang="en-US" sz="1400">
                  <a:ea typeface="方正兰亭黑简体" panose="02000000000000000000" pitchFamily="2" charset="-122"/>
                  <a:cs typeface="Courier New" panose="02070309020205020404" pitchFamily="49" charset="0"/>
                  <a:sym typeface="Huawei Sans" panose="020C0503030203020204" pitchFamily="34" charset="0"/>
                </a:rPr>
                <a:t>R1</a:t>
              </a:r>
            </a:p>
          </p:txBody>
        </p:sp>
        <p:sp>
          <p:nvSpPr>
            <p:cNvPr id="14" name="矩形 13"/>
            <p:cNvSpPr/>
            <p:nvPr/>
          </p:nvSpPr>
          <p:spPr>
            <a:xfrm>
              <a:off x="2589009" y="4152608"/>
              <a:ext cx="965587" cy="307777"/>
            </a:xfrm>
            <a:prstGeom prst="rect">
              <a:avLst/>
            </a:prstGeom>
          </p:spPr>
          <p:txBody>
            <a:bodyPr wrap="square">
              <a:spAutoFit/>
            </a:bodyPr>
            <a:lstStyle/>
            <a:p>
              <a:pPr algn="ctr" fontAlgn="auto"/>
              <a:r>
                <a:rPr lang="en-US" sz="1400">
                  <a:ea typeface="方正兰亭黑简体" panose="02000000000000000000" pitchFamily="2" charset="-122"/>
                  <a:cs typeface="Courier New" panose="02070309020205020404" pitchFamily="49" charset="0"/>
                  <a:sym typeface="Huawei Sans" panose="020C0503030203020204" pitchFamily="34" charset="0"/>
                </a:rPr>
                <a:t>Cost = 10</a:t>
              </a:r>
            </a:p>
          </p:txBody>
        </p:sp>
        <p:sp>
          <p:nvSpPr>
            <p:cNvPr id="15" name="矩形 14"/>
            <p:cNvSpPr/>
            <p:nvPr/>
          </p:nvSpPr>
          <p:spPr>
            <a:xfrm rot="2181066">
              <a:off x="1717839" y="4957508"/>
              <a:ext cx="887750" cy="307777"/>
            </a:xfrm>
            <a:prstGeom prst="rect">
              <a:avLst/>
            </a:prstGeom>
          </p:spPr>
          <p:txBody>
            <a:bodyPr wrap="square">
              <a:spAutoFit/>
            </a:bodyPr>
            <a:lstStyle/>
            <a:p>
              <a:pPr algn="ctr" fontAlgn="auto"/>
              <a:r>
                <a:rPr lang="en-US" sz="1400">
                  <a:ea typeface="方正兰亭黑简体" panose="02000000000000000000" pitchFamily="2" charset="-122"/>
                  <a:cs typeface="Courier New" panose="02070309020205020404" pitchFamily="49" charset="0"/>
                  <a:sym typeface="Huawei Sans" panose="020C0503030203020204" pitchFamily="34" charset="0"/>
                </a:rPr>
                <a:t>Cost = 5</a:t>
              </a:r>
            </a:p>
          </p:txBody>
        </p:sp>
        <p:sp>
          <p:nvSpPr>
            <p:cNvPr id="16" name="矩形 15"/>
            <p:cNvSpPr/>
            <p:nvPr/>
          </p:nvSpPr>
          <p:spPr>
            <a:xfrm rot="19527687">
              <a:off x="3529820" y="5044108"/>
              <a:ext cx="887750" cy="307777"/>
            </a:xfrm>
            <a:prstGeom prst="rect">
              <a:avLst/>
            </a:prstGeom>
          </p:spPr>
          <p:txBody>
            <a:bodyPr wrap="square">
              <a:spAutoFit/>
            </a:bodyPr>
            <a:lstStyle/>
            <a:p>
              <a:pPr algn="ctr" fontAlgn="auto"/>
              <a:r>
                <a:rPr lang="en-US" sz="1400">
                  <a:ea typeface="方正兰亭黑简体" panose="02000000000000000000" pitchFamily="2" charset="-122"/>
                  <a:cs typeface="Courier New" panose="02070309020205020404" pitchFamily="49" charset="0"/>
                  <a:sym typeface="Huawei Sans" panose="020C0503030203020204" pitchFamily="34" charset="0"/>
                </a:rPr>
                <a:t>Cost = 5</a:t>
              </a:r>
            </a:p>
          </p:txBody>
        </p:sp>
        <p:sp>
          <p:nvSpPr>
            <p:cNvPr id="17" name="矩形 16"/>
            <p:cNvSpPr/>
            <p:nvPr/>
          </p:nvSpPr>
          <p:spPr>
            <a:xfrm>
              <a:off x="4295467" y="3964964"/>
              <a:ext cx="491724" cy="307777"/>
            </a:xfrm>
            <a:prstGeom prst="rect">
              <a:avLst/>
            </a:prstGeom>
          </p:spPr>
          <p:txBody>
            <a:bodyPr wrap="square">
              <a:spAutoFit/>
            </a:bodyPr>
            <a:lstStyle/>
            <a:p>
              <a:pPr algn="ctr" fontAlgn="auto"/>
              <a:r>
                <a:rPr lang="en-US" sz="1400">
                  <a:ea typeface="方正兰亭黑简体" panose="02000000000000000000" pitchFamily="2" charset="-122"/>
                  <a:cs typeface="Courier New" panose="02070309020205020404" pitchFamily="49" charset="0"/>
                  <a:sym typeface="Huawei Sans" panose="020C0503030203020204" pitchFamily="34" charset="0"/>
                </a:rPr>
                <a:t>R3</a:t>
              </a:r>
            </a:p>
          </p:txBody>
        </p:sp>
        <p:sp>
          <p:nvSpPr>
            <p:cNvPr id="18" name="矩形 17"/>
            <p:cNvSpPr/>
            <p:nvPr/>
          </p:nvSpPr>
          <p:spPr>
            <a:xfrm>
              <a:off x="2589675" y="4385854"/>
              <a:ext cx="887750" cy="276999"/>
            </a:xfrm>
            <a:prstGeom prst="rect">
              <a:avLst/>
            </a:prstGeom>
          </p:spPr>
          <p:txBody>
            <a:bodyPr wrap="square">
              <a:spAutoFit/>
            </a:bodyPr>
            <a:lstStyle/>
            <a:p>
              <a:pPr algn="ctr" fontAlgn="auto"/>
              <a:r>
                <a:rPr lang="en-US" sz="1200">
                  <a:ea typeface="方正兰亭黑简体" panose="02000000000000000000" pitchFamily="2" charset="-122"/>
                  <a:cs typeface="Courier New" panose="02070309020205020404" pitchFamily="49" charset="0"/>
                  <a:sym typeface="Huawei Sans" panose="020C0503030203020204" pitchFamily="34" charset="0"/>
                </a:rPr>
                <a:t>GE 0/0/0</a:t>
              </a:r>
            </a:p>
          </p:txBody>
        </p:sp>
        <p:sp>
          <p:nvSpPr>
            <p:cNvPr id="19" name="矩形 18"/>
            <p:cNvSpPr/>
            <p:nvPr/>
          </p:nvSpPr>
          <p:spPr>
            <a:xfrm rot="2148243">
              <a:off x="1876705" y="4815303"/>
              <a:ext cx="887750" cy="276999"/>
            </a:xfrm>
            <a:prstGeom prst="rect">
              <a:avLst/>
            </a:prstGeom>
          </p:spPr>
          <p:txBody>
            <a:bodyPr wrap="square">
              <a:spAutoFit/>
            </a:bodyPr>
            <a:lstStyle/>
            <a:p>
              <a:pPr algn="ctr" fontAlgn="auto"/>
              <a:r>
                <a:rPr lang="en-US" sz="1200">
                  <a:ea typeface="方正兰亭黑简体" panose="02000000000000000000" pitchFamily="2" charset="-122"/>
                  <a:cs typeface="Courier New" panose="02070309020205020404" pitchFamily="49" charset="0"/>
                  <a:sym typeface="Huawei Sans" panose="020C0503030203020204" pitchFamily="34" charset="0"/>
                </a:rPr>
                <a:t>GE 0/0/1</a:t>
              </a:r>
            </a:p>
          </p:txBody>
        </p:sp>
        <p:sp>
          <p:nvSpPr>
            <p:cNvPr id="20" name="矩形 19"/>
            <p:cNvSpPr/>
            <p:nvPr/>
          </p:nvSpPr>
          <p:spPr>
            <a:xfrm rot="19479832">
              <a:off x="3404773" y="4869478"/>
              <a:ext cx="887750" cy="276999"/>
            </a:xfrm>
            <a:prstGeom prst="rect">
              <a:avLst/>
            </a:prstGeom>
          </p:spPr>
          <p:txBody>
            <a:bodyPr wrap="square">
              <a:spAutoFit/>
            </a:bodyPr>
            <a:lstStyle/>
            <a:p>
              <a:pPr algn="ctr" fontAlgn="auto"/>
              <a:r>
                <a:rPr lang="en-US" sz="1200">
                  <a:ea typeface="方正兰亭黑简体" panose="02000000000000000000" pitchFamily="2" charset="-122"/>
                  <a:cs typeface="Courier New" panose="02070309020205020404" pitchFamily="49" charset="0"/>
                  <a:sym typeface="Huawei Sans" panose="020C0503030203020204" pitchFamily="34" charset="0"/>
                </a:rPr>
                <a:t>GE 0/0/2</a:t>
              </a:r>
            </a:p>
          </p:txBody>
        </p:sp>
        <p:sp>
          <p:nvSpPr>
            <p:cNvPr id="21" name="矩形 20"/>
            <p:cNvSpPr/>
            <p:nvPr/>
          </p:nvSpPr>
          <p:spPr>
            <a:xfrm>
              <a:off x="2863130" y="5641574"/>
              <a:ext cx="491724" cy="307777"/>
            </a:xfrm>
            <a:prstGeom prst="rect">
              <a:avLst/>
            </a:prstGeom>
          </p:spPr>
          <p:txBody>
            <a:bodyPr wrap="square">
              <a:spAutoFit/>
            </a:bodyPr>
            <a:lstStyle/>
            <a:p>
              <a:pPr algn="ctr" fontAlgn="auto"/>
              <a:r>
                <a:rPr lang="en-US" sz="1400">
                  <a:ea typeface="方正兰亭黑简体" panose="02000000000000000000" pitchFamily="2" charset="-122"/>
                  <a:cs typeface="Courier New" panose="02070309020205020404" pitchFamily="49" charset="0"/>
                  <a:sym typeface="Huawei Sans" panose="020C0503030203020204" pitchFamily="34" charset="0"/>
                </a:rPr>
                <a:t>R2</a:t>
              </a:r>
            </a:p>
          </p:txBody>
        </p:sp>
      </p:grpSp>
      <p:graphicFrame>
        <p:nvGraphicFramePr>
          <p:cNvPr id="23" name="表格 22"/>
          <p:cNvGraphicFramePr>
            <a:graphicFrameLocks noGrp="1"/>
          </p:cNvGraphicFramePr>
          <p:nvPr>
            <p:extLst/>
          </p:nvPr>
        </p:nvGraphicFramePr>
        <p:xfrm>
          <a:off x="1109211" y="3808228"/>
          <a:ext cx="3809731" cy="2438400"/>
        </p:xfrm>
        <a:graphic>
          <a:graphicData uri="http://schemas.openxmlformats.org/drawingml/2006/table">
            <a:tbl>
              <a:tblPr firstRow="1" bandRow="1">
                <a:tableStyleId>{72833802-FEF1-4C79-8D5D-14CF1EAF98D9}</a:tableStyleId>
              </a:tblPr>
              <a:tblGrid>
                <a:gridCol w="786083"/>
                <a:gridCol w="1511824"/>
                <a:gridCol w="1511824"/>
              </a:tblGrid>
              <a:tr h="283456">
                <a:tc>
                  <a:txBody>
                    <a:bodyPr/>
                    <a:lstStyle/>
                    <a:p>
                      <a:pPr algn="ctr"/>
                      <a:r>
                        <a:rPr lang="en-US" sz="1400">
                          <a:solidFill>
                            <a:schemeClr val="bg1"/>
                          </a:solidFill>
                        </a:rPr>
                        <a:t>Device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400">
                          <a:solidFill>
                            <a:schemeClr val="bg1"/>
                          </a:solidFill>
                        </a:rPr>
                        <a:t>Interface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400">
                          <a:solidFill>
                            <a:schemeClr val="bg1"/>
                          </a:solidFill>
                        </a:rPr>
                        <a:t>IP Address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83456">
                <a:tc rowSpan="2">
                  <a:txBody>
                    <a:bodyPr/>
                    <a:lstStyle/>
                    <a:p>
                      <a:pPr algn="ctr"/>
                      <a:r>
                        <a:rPr lang="en-US" sz="1400">
                          <a:solidFill>
                            <a:schemeClr val="tx1"/>
                          </a:solidFill>
                        </a:rPr>
                        <a:t>R1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solidFill>
                            <a:schemeClr val="tx1"/>
                          </a:solidFill>
                        </a:rPr>
                        <a:t>GE 0/0/0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a:r>
                        <a:rPr lang="en-US" sz="1400">
                          <a:solidFill>
                            <a:schemeClr val="tx1"/>
                          </a:solidFill>
                        </a:rPr>
                        <a:t>10.1.13.1/24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solidFill>
                            <a:schemeClr val="tx1"/>
                          </a:solidFill>
                        </a:rPr>
                        <a:t>GE 0/0/1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a:solidFill>
                            <a:schemeClr val="tx1"/>
                          </a:solidFill>
                        </a:rPr>
                        <a:t>10.1.12.1/24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a:r>
                        <a:rPr lang="en-US" sz="1400">
                          <a:solidFill>
                            <a:schemeClr val="tx1"/>
                          </a:solidFill>
                        </a:rPr>
                        <a:t>R2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a:solidFill>
                            <a:schemeClr val="tx1"/>
                          </a:solidFill>
                        </a:rPr>
                        <a:t>GE 0/0/1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a:solidFill>
                            <a:schemeClr val="tx1"/>
                          </a:solidFill>
                        </a:rPr>
                        <a:t>10.1.12.2/24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solidFill>
                            <a:schemeClr val="tx1"/>
                          </a:solidFill>
                        </a:rPr>
                        <a:t>GE 0/0/2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a:solidFill>
                            <a:schemeClr val="tx1"/>
                          </a:solidFill>
                        </a:rPr>
                        <a:t>10.1.23.2/24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3">
                  <a:txBody>
                    <a:bodyPr/>
                    <a:lstStyle/>
                    <a:p>
                      <a:pPr algn="ctr"/>
                      <a:r>
                        <a:rPr lang="en-US" sz="1400">
                          <a:solidFill>
                            <a:schemeClr val="tx1"/>
                          </a:solidFill>
                        </a:rPr>
                        <a:t>R3</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solidFill>
                            <a:schemeClr val="tx1"/>
                          </a:solidFill>
                        </a:rPr>
                        <a:t>Loopback0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a:solidFill>
                            <a:schemeClr val="tx1"/>
                          </a:solidFill>
                        </a:rPr>
                        <a:t>10.1.3.3/32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solidFill>
                            <a:schemeClr val="tx1"/>
                          </a:solidFill>
                        </a:rPr>
                        <a:t>GE 0/0/0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a:solidFill>
                            <a:schemeClr val="tx1"/>
                          </a:solidFill>
                        </a:rPr>
                        <a:t>10.1.13.3/24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solidFill>
                            <a:schemeClr val="tx1"/>
                          </a:solidFill>
                        </a:rPr>
                        <a:t>GE 0/0/2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a:solidFill>
                            <a:schemeClr val="tx1"/>
                          </a:solidFill>
                        </a:rPr>
                        <a:t>10.1.23.3/24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26" name="文本框 31"/>
          <p:cNvSpPr txBox="1"/>
          <p:nvPr/>
        </p:nvSpPr>
        <p:spPr>
          <a:xfrm>
            <a:off x="5318484" y="2222679"/>
            <a:ext cx="5880227" cy="584775"/>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sz="1600" dirty="0">
                <a:solidFill>
                  <a:prstClr val="black"/>
                </a:solidFill>
              </a:rPr>
              <a:t>1. Assign an IP address to each interface and configure OSPF on each device. (Details are not provided here.)</a:t>
            </a:r>
          </a:p>
        </p:txBody>
      </p:sp>
      <p:sp>
        <p:nvSpPr>
          <p:cNvPr id="27" name="文本框 32"/>
          <p:cNvSpPr txBox="1"/>
          <p:nvPr/>
        </p:nvSpPr>
        <p:spPr>
          <a:xfrm>
            <a:off x="5682179" y="3457141"/>
            <a:ext cx="4642749" cy="523220"/>
          </a:xfrm>
          <a:prstGeom prst="rect">
            <a:avLst/>
          </a:prstGeom>
          <a:solidFill>
            <a:srgbClr val="F4FBFE"/>
          </a:solidFill>
          <a:ln>
            <a:solidFill>
              <a:srgbClr val="99DFF9"/>
            </a:solid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sz="1400" dirty="0">
                <a:solidFill>
                  <a:prstClr val="black"/>
                </a:solidFill>
                <a:cs typeface="Courier New" panose="02070309020205020404" pitchFamily="49" charset="0"/>
              </a:rPr>
              <a:t>[R1] </a:t>
            </a:r>
            <a:r>
              <a:rPr lang="en-US" sz="1400" dirty="0" err="1">
                <a:solidFill>
                  <a:prstClr val="black"/>
                </a:solidFill>
                <a:cs typeface="Courier New" panose="02070309020205020404" pitchFamily="49" charset="0"/>
              </a:rPr>
              <a:t>ospf</a:t>
            </a:r>
            <a:endParaRPr lang="en-US" sz="1400" dirty="0">
              <a:solidFill>
                <a:prstClr val="black"/>
              </a:solidFill>
              <a:cs typeface="Courier New" panose="02070309020205020404" pitchFamily="49" charset="0"/>
            </a:endParaRPr>
          </a:p>
          <a:p>
            <a:pPr fontAlgn="auto">
              <a:spcBef>
                <a:spcPts val="0"/>
              </a:spcBef>
              <a:spcAft>
                <a:spcPts val="0"/>
              </a:spcAft>
            </a:pPr>
            <a:r>
              <a:rPr lang="en-US" sz="1400" dirty="0">
                <a:solidFill>
                  <a:prstClr val="black"/>
                </a:solidFill>
                <a:cs typeface="Courier New" panose="02070309020205020404" pitchFamily="49" charset="0"/>
              </a:rPr>
              <a:t>[R1-ospf-1] </a:t>
            </a:r>
            <a:r>
              <a:rPr lang="en-US" sz="1400" b="1" dirty="0">
                <a:solidFill>
                  <a:prstClr val="black"/>
                </a:solidFill>
                <a:cs typeface="Courier New" panose="02070309020205020404" pitchFamily="49" charset="0"/>
              </a:rPr>
              <a:t>maximum load-balancing </a:t>
            </a:r>
            <a:r>
              <a:rPr lang="en-US" sz="1400" dirty="0">
                <a:solidFill>
                  <a:prstClr val="black"/>
                </a:solidFill>
                <a:cs typeface="Courier New" panose="02070309020205020404" pitchFamily="49" charset="0"/>
              </a:rPr>
              <a:t>2	</a:t>
            </a:r>
          </a:p>
        </p:txBody>
      </p:sp>
      <p:sp>
        <p:nvSpPr>
          <p:cNvPr id="28" name="文本框 33"/>
          <p:cNvSpPr txBox="1"/>
          <p:nvPr/>
        </p:nvSpPr>
        <p:spPr>
          <a:xfrm>
            <a:off x="5350561" y="2837734"/>
            <a:ext cx="6338990" cy="584775"/>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sz="1600" dirty="0">
                <a:solidFill>
                  <a:prstClr val="black"/>
                </a:solidFill>
              </a:rPr>
              <a:t>2. Configure the maximum number </a:t>
            </a:r>
            <a:r>
              <a:rPr lang="en-US" sz="1600">
                <a:solidFill>
                  <a:prstClr val="black"/>
                </a:solidFill>
              </a:rPr>
              <a:t>of </a:t>
            </a:r>
            <a:r>
              <a:rPr lang="en-US" sz="1600" smtClean="0">
                <a:solidFill>
                  <a:prstClr val="black"/>
                </a:solidFill>
              </a:rPr>
              <a:t>OSPF </a:t>
            </a:r>
            <a:r>
              <a:rPr lang="en-US" sz="1600" dirty="0">
                <a:solidFill>
                  <a:prstClr val="black"/>
                </a:solidFill>
              </a:rPr>
              <a:t>equal-cost routes for load balancing on R1.</a:t>
            </a:r>
          </a:p>
        </p:txBody>
      </p:sp>
      <p:sp>
        <p:nvSpPr>
          <p:cNvPr id="29" name="文本框 32"/>
          <p:cNvSpPr txBox="1"/>
          <p:nvPr/>
        </p:nvSpPr>
        <p:spPr>
          <a:xfrm>
            <a:off x="5138102" y="4519476"/>
            <a:ext cx="6610986" cy="1600438"/>
          </a:xfrm>
          <a:prstGeom prst="rect">
            <a:avLst/>
          </a:prstGeom>
          <a:solidFill>
            <a:srgbClr val="F4FBFE"/>
          </a:solidFill>
          <a:ln>
            <a:solidFill>
              <a:srgbClr val="99DFF9"/>
            </a:solidFill>
          </a:ln>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sz="1400">
                <a:solidFill>
                  <a:prstClr val="black"/>
                </a:solidFill>
                <a:cs typeface="Courier New" panose="02070309020205020404" pitchFamily="49" charset="0"/>
              </a:rPr>
              <a:t>[R1]display ip routing-table </a:t>
            </a:r>
          </a:p>
          <a:p>
            <a:pPr fontAlgn="auto">
              <a:spcBef>
                <a:spcPts val="0"/>
              </a:spcBef>
              <a:spcAft>
                <a:spcPts val="0"/>
              </a:spcAft>
            </a:pPr>
            <a:r>
              <a:rPr lang="en-US" sz="1400">
                <a:solidFill>
                  <a:prstClr val="black"/>
                </a:solidFill>
                <a:cs typeface="Courier New" panose="02070309020205020404" pitchFamily="49" charset="0"/>
              </a:rPr>
              <a:t>Route Flags: R - relay, D - download to fib</a:t>
            </a:r>
          </a:p>
          <a:p>
            <a:pPr fontAlgn="auto">
              <a:spcBef>
                <a:spcPts val="0"/>
              </a:spcBef>
              <a:spcAft>
                <a:spcPts val="0"/>
              </a:spcAft>
            </a:pPr>
            <a:r>
              <a:rPr lang="en-US" sz="1400">
                <a:solidFill>
                  <a:prstClr val="black"/>
                </a:solidFill>
                <a:cs typeface="Courier New" panose="02070309020205020404" pitchFamily="49" charset="0"/>
              </a:rPr>
              <a:t>-------------------------------------------------------------------------------------------</a:t>
            </a:r>
          </a:p>
          <a:p>
            <a:pPr fontAlgn="auto">
              <a:spcBef>
                <a:spcPts val="0"/>
              </a:spcBef>
              <a:spcAft>
                <a:spcPts val="0"/>
              </a:spcAft>
            </a:pPr>
            <a:endParaRPr lang="en-US" altLang="zh-CN" sz="1400" dirty="0" smtClean="0">
              <a:solidFill>
                <a:prstClr val="black"/>
              </a:solidFill>
              <a:cs typeface="Courier New" panose="02070309020205020404" pitchFamily="49" charset="0"/>
            </a:endParaRPr>
          </a:p>
          <a:p>
            <a:pPr fontAlgn="auto">
              <a:spcBef>
                <a:spcPts val="0"/>
              </a:spcBef>
              <a:spcAft>
                <a:spcPts val="0"/>
              </a:spcAft>
            </a:pPr>
            <a:r>
              <a:rPr lang="en-US" sz="1400">
                <a:solidFill>
                  <a:prstClr val="black"/>
                </a:solidFill>
                <a:cs typeface="Courier New" panose="02070309020205020404" pitchFamily="49" charset="0"/>
              </a:rPr>
              <a:t>Destination/Mask 	Proto   Pre  Cost   Flags NextHop   Interface</a:t>
            </a:r>
          </a:p>
          <a:p>
            <a:pPr fontAlgn="auto">
              <a:spcBef>
                <a:spcPts val="0"/>
              </a:spcBef>
              <a:spcAft>
                <a:spcPts val="0"/>
              </a:spcAft>
            </a:pPr>
            <a:r>
              <a:rPr lang="en-US" sz="1400">
                <a:solidFill>
                  <a:prstClr val="black"/>
                </a:solidFill>
                <a:cs typeface="Courier New" panose="02070309020205020404" pitchFamily="49" charset="0"/>
              </a:rPr>
              <a:t>10.1.3.3/32		OSPF   10   10         D   10.1.13.3   GigabitEthernet0/0/0</a:t>
            </a:r>
          </a:p>
          <a:p>
            <a:pPr fontAlgn="auto">
              <a:spcBef>
                <a:spcPts val="0"/>
              </a:spcBef>
              <a:spcAft>
                <a:spcPts val="0"/>
              </a:spcAft>
            </a:pPr>
            <a:r>
              <a:rPr lang="en-US" sz="1400">
                <a:solidFill>
                  <a:prstClr val="black"/>
                </a:solidFill>
                <a:cs typeface="Courier New" panose="02070309020205020404" pitchFamily="49" charset="0"/>
              </a:rPr>
              <a:t>                    	OSPF   10   10         D   10.1.12.2   GigabitEthernet0/0/1</a:t>
            </a:r>
          </a:p>
        </p:txBody>
      </p:sp>
      <p:sp>
        <p:nvSpPr>
          <p:cNvPr id="30" name="文本框 33"/>
          <p:cNvSpPr txBox="1"/>
          <p:nvPr/>
        </p:nvSpPr>
        <p:spPr>
          <a:xfrm>
            <a:off x="5350561" y="4145755"/>
            <a:ext cx="5642766" cy="338554"/>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spcBef>
                <a:spcPts val="0"/>
              </a:spcBef>
              <a:spcAft>
                <a:spcPts val="0"/>
              </a:spcAft>
            </a:pPr>
            <a:r>
              <a:rPr lang="en-US" sz="1600">
                <a:solidFill>
                  <a:prstClr val="black"/>
                </a:solidFill>
              </a:rPr>
              <a:t>3. Verify the configuration.</a:t>
            </a:r>
          </a:p>
        </p:txBody>
      </p:sp>
      <p:grpSp>
        <p:nvGrpSpPr>
          <p:cNvPr id="36" name="组合 35"/>
          <p:cNvGrpSpPr/>
          <p:nvPr/>
        </p:nvGrpSpPr>
        <p:grpSpPr>
          <a:xfrm>
            <a:off x="8192281" y="12538"/>
            <a:ext cx="3986895" cy="288000"/>
            <a:chOff x="8192281" y="38914"/>
            <a:chExt cx="3986895" cy="288000"/>
          </a:xfrm>
        </p:grpSpPr>
        <p:sp>
          <p:nvSpPr>
            <p:cNvPr id="37" name="五边形 36"/>
            <p:cNvSpPr/>
            <p:nvPr/>
          </p:nvSpPr>
          <p:spPr bwMode="auto">
            <a:xfrm>
              <a:off x="8192281" y="38914"/>
              <a:ext cx="720000"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38" name="燕尾形 37"/>
            <p:cNvSpPr/>
            <p:nvPr/>
          </p:nvSpPr>
          <p:spPr bwMode="auto">
            <a:xfrm>
              <a:off x="8797817" y="38914"/>
              <a:ext cx="900000"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39" name="燕尾形 38"/>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40" name="燕尾形 39"/>
            <p:cNvSpPr/>
            <p:nvPr/>
          </p:nvSpPr>
          <p:spPr bwMode="auto">
            <a:xfrm>
              <a:off x="10368889"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41" name="燕尾形 40"/>
            <p:cNvSpPr/>
            <p:nvPr/>
          </p:nvSpPr>
          <p:spPr bwMode="auto">
            <a:xfrm>
              <a:off x="11154425" y="38914"/>
              <a:ext cx="1024751"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28606218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468317" y="1233489"/>
            <a:ext cx="11276183" cy="2715660"/>
          </a:xfrm>
        </p:spPr>
        <p:txBody>
          <a:bodyPr/>
          <a:lstStyle/>
          <a:p>
            <a:r>
              <a:rPr lang="en-US" sz="1400" dirty="0"/>
              <a:t>On the area border and AS border of an OSPF network generally reside multiple routers for egress backup or traffic load balancing. In this case, a default route can be configured to reduce the number of routing entries in the routing table and ensure high availability of the network.</a:t>
            </a:r>
          </a:p>
          <a:p>
            <a:r>
              <a:rPr lang="en-US" sz="1400" dirty="0"/>
              <a:t>OSPF default routes are generally applied to the following scenarios:</a:t>
            </a:r>
          </a:p>
          <a:p>
            <a:pPr lvl="1"/>
            <a:r>
              <a:rPr lang="en-US" sz="1400" dirty="0"/>
              <a:t>An ABR advertises Type 3 LSAs carrying the default route so that routers in an area forward inter-area packets accordingly.</a:t>
            </a:r>
          </a:p>
          <a:p>
            <a:pPr lvl="1"/>
            <a:r>
              <a:rPr lang="en-US" sz="1400" dirty="0"/>
              <a:t>An ASBR advertises Type 5 or Type 7 LSAs carrying the default route so that routers in an AS forward AS-external packets.</a:t>
            </a:r>
          </a:p>
        </p:txBody>
      </p:sp>
      <p:sp>
        <p:nvSpPr>
          <p:cNvPr id="2" name="标题 1"/>
          <p:cNvSpPr>
            <a:spLocks noGrp="1"/>
          </p:cNvSpPr>
          <p:nvPr>
            <p:ph type="title"/>
          </p:nvPr>
        </p:nvSpPr>
        <p:spPr/>
        <p:txBody>
          <a:bodyPr/>
          <a:lstStyle/>
          <a:p>
            <a:r>
              <a:rPr lang="en-US"/>
              <a:t>Default Route</a:t>
            </a:r>
          </a:p>
        </p:txBody>
      </p:sp>
      <p:graphicFrame>
        <p:nvGraphicFramePr>
          <p:cNvPr id="6" name="表格 5"/>
          <p:cNvGraphicFramePr>
            <a:graphicFrameLocks noGrp="1"/>
          </p:cNvGraphicFramePr>
          <p:nvPr>
            <p:extLst/>
          </p:nvPr>
        </p:nvGraphicFramePr>
        <p:xfrm>
          <a:off x="1017950" y="3486379"/>
          <a:ext cx="8631660" cy="2717800"/>
        </p:xfrm>
        <a:graphic>
          <a:graphicData uri="http://schemas.openxmlformats.org/drawingml/2006/table">
            <a:tbl>
              <a:tblPr firstRow="1" bandRow="1">
                <a:tableStyleId>{2D5ABB26-0587-4C30-8999-92F81FD0307C}</a:tableStyleId>
              </a:tblPr>
              <a:tblGrid>
                <a:gridCol w="1665342"/>
                <a:gridCol w="3385591"/>
                <a:gridCol w="1072586"/>
                <a:gridCol w="1461398"/>
                <a:gridCol w="1046743"/>
              </a:tblGrid>
              <a:tr h="370840">
                <a:tc>
                  <a:txBody>
                    <a:bodyPr/>
                    <a:lstStyle/>
                    <a:p>
                      <a:pPr algn="ctr"/>
                      <a:r>
                        <a:rPr lang="en-US" sz="1600" b="1" dirty="0">
                          <a:solidFill>
                            <a:schemeClr val="bg1"/>
                          </a:solidFill>
                        </a:rPr>
                        <a:t>Area Type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600" b="1">
                          <a:solidFill>
                            <a:schemeClr val="bg1"/>
                          </a:solidFill>
                        </a:rPr>
                        <a:t>Trigger Condition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600" b="1">
                          <a:solidFill>
                            <a:schemeClr val="bg1"/>
                          </a:solidFill>
                        </a:rPr>
                        <a:t>Advertised by</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600" b="1">
                          <a:solidFill>
                            <a:schemeClr val="bg1"/>
                          </a:solidFill>
                        </a:rPr>
                        <a:t>LSA Type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a:r>
                        <a:rPr lang="en-US" sz="1600" b="1" dirty="0">
                          <a:solidFill>
                            <a:schemeClr val="bg1"/>
                          </a:solidFill>
                        </a:rPr>
                        <a:t>Flooding Scope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370840">
                <a:tc>
                  <a:txBody>
                    <a:bodyPr/>
                    <a:lstStyle/>
                    <a:p>
                      <a:pPr algn="ctr"/>
                      <a:r>
                        <a:rPr lang="en-US" sz="1400"/>
                        <a:t>Common area</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400"/>
                        <a:t>The </a:t>
                      </a:r>
                      <a:r>
                        <a:rPr lang="en-US" sz="1400" b="1"/>
                        <a:t>default-route-advertise</a:t>
                      </a:r>
                      <a:r>
                        <a:rPr lang="en-US" sz="1400"/>
                        <a:t> command is run.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t>ASBR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t>Type 5 LSA</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dirty="0"/>
                        <a:t>Common area</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0840">
                <a:tc>
                  <a:txBody>
                    <a:bodyPr/>
                    <a:lstStyle/>
                    <a:p>
                      <a:pPr algn="ctr"/>
                      <a:r>
                        <a:rPr lang="en-US" sz="1400"/>
                        <a:t>Stub area and totally stubby area</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400"/>
                        <a:t>Automatically generated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t>ABR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dirty="0"/>
                        <a:t>Type 3 LSA</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dirty="0"/>
                        <a:t>Stub area</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0840">
                <a:tc>
                  <a:txBody>
                    <a:bodyPr/>
                    <a:lstStyle/>
                    <a:p>
                      <a:pPr algn="ctr"/>
                      <a:r>
                        <a:rPr lang="en-US" sz="1400"/>
                        <a:t>NSSA</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400"/>
                        <a:t>The </a:t>
                      </a:r>
                      <a:r>
                        <a:rPr lang="en-US" sz="1400" b="1"/>
                        <a:t>nssa [ default-route-advertise ]</a:t>
                      </a:r>
                      <a:r>
                        <a:rPr lang="en-US" sz="1400"/>
                        <a:t> command is run.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t>ASBR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t>Type 7 LSA</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t>NSSA</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370840">
                <a:tc>
                  <a:txBody>
                    <a:bodyPr/>
                    <a:lstStyle/>
                    <a:p>
                      <a:pPr algn="ctr"/>
                      <a:r>
                        <a:rPr lang="en-US" sz="1400"/>
                        <a:t>Totally NSSA</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r>
                        <a:rPr lang="en-US" sz="1400" dirty="0"/>
                        <a:t>Automatically generated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t>ABR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t>Type 3 LSA</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a:r>
                        <a:rPr lang="en-US" sz="1400"/>
                        <a:t>NSSA</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grpSp>
        <p:nvGrpSpPr>
          <p:cNvPr id="12" name="组合 11"/>
          <p:cNvGrpSpPr/>
          <p:nvPr/>
        </p:nvGrpSpPr>
        <p:grpSpPr>
          <a:xfrm>
            <a:off x="8192281" y="12538"/>
            <a:ext cx="3986895" cy="288000"/>
            <a:chOff x="8192281" y="38914"/>
            <a:chExt cx="3986895" cy="288000"/>
          </a:xfrm>
        </p:grpSpPr>
        <p:sp>
          <p:nvSpPr>
            <p:cNvPr id="13" name="五边形 12"/>
            <p:cNvSpPr/>
            <p:nvPr/>
          </p:nvSpPr>
          <p:spPr bwMode="auto">
            <a:xfrm>
              <a:off x="8192281" y="38914"/>
              <a:ext cx="720000"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4" name="燕尾形 13"/>
            <p:cNvSpPr/>
            <p:nvPr/>
          </p:nvSpPr>
          <p:spPr bwMode="auto">
            <a:xfrm>
              <a:off x="8797817"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5" name="燕尾形 14"/>
            <p:cNvSpPr/>
            <p:nvPr/>
          </p:nvSpPr>
          <p:spPr bwMode="auto">
            <a:xfrm>
              <a:off x="9583353" y="38914"/>
              <a:ext cx="900000"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6" name="燕尾形 15"/>
            <p:cNvSpPr/>
            <p:nvPr/>
          </p:nvSpPr>
          <p:spPr bwMode="auto">
            <a:xfrm>
              <a:off x="10368889"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7" name="燕尾形 16"/>
            <p:cNvSpPr/>
            <p:nvPr/>
          </p:nvSpPr>
          <p:spPr bwMode="auto">
            <a:xfrm>
              <a:off x="11154425" y="38914"/>
              <a:ext cx="1024751"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13934273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381454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7908" y="3716338"/>
            <a:ext cx="11276183" cy="2665412"/>
          </a:xfrm>
        </p:spPr>
        <p:txBody>
          <a:bodyPr/>
          <a:lstStyle/>
          <a:p>
            <a:r>
              <a:rPr lang="en-US" sz="1400" dirty="0"/>
              <a:t>Note:</a:t>
            </a:r>
          </a:p>
          <a:p>
            <a:pPr lvl="1"/>
            <a:r>
              <a:rPr lang="en-US" sz="1400" dirty="0"/>
              <a:t>The </a:t>
            </a:r>
            <a:r>
              <a:rPr lang="en-US" sz="1400" b="1" dirty="0"/>
              <a:t>import-route</a:t>
            </a:r>
            <a:r>
              <a:rPr lang="en-US" sz="1400" dirty="0"/>
              <a:t> (OSPF) command cannot import the default route of another routing protocol. To enable a router to advertise the default route of another routing protocol, run the </a:t>
            </a:r>
            <a:r>
              <a:rPr lang="en-US" sz="1400" b="1" dirty="0"/>
              <a:t>default-route-advertise</a:t>
            </a:r>
            <a:r>
              <a:rPr lang="en-US" sz="1400" dirty="0"/>
              <a:t> command on an ASBR so that the default route is advertised to all common OSPF areas.</a:t>
            </a:r>
          </a:p>
          <a:p>
            <a:pPr lvl="1"/>
            <a:r>
              <a:rPr lang="en-US" sz="1400" dirty="0"/>
              <a:t>Before advertising a default route, OSPF compares </a:t>
            </a:r>
            <a:r>
              <a:rPr lang="en-US" sz="1400"/>
              <a:t>the </a:t>
            </a:r>
            <a:r>
              <a:rPr lang="en-US" sz="1400" smtClean="0"/>
              <a:t>preferences </a:t>
            </a:r>
            <a:r>
              <a:rPr lang="en-US" sz="1400" dirty="0"/>
              <a:t>of default routes in an OSPF area and then advertises a default route with the </a:t>
            </a:r>
            <a:r>
              <a:rPr lang="en-US" sz="1400"/>
              <a:t>highest </a:t>
            </a:r>
            <a:r>
              <a:rPr lang="en-US" sz="1400" smtClean="0"/>
              <a:t>preference. </a:t>
            </a:r>
            <a:r>
              <a:rPr lang="en-US" sz="1400" dirty="0"/>
              <a:t>If a static default route is configured on an OSPF device, ensure that the preference of the static default route is lower than that of the default route to be advertised by OSPF. This ensures that the default route advertised by OSPF will be added to the routing table of the OSPF device.</a:t>
            </a:r>
          </a:p>
        </p:txBody>
      </p:sp>
      <p:sp>
        <p:nvSpPr>
          <p:cNvPr id="2" name="标题 1"/>
          <p:cNvSpPr>
            <a:spLocks noGrp="1"/>
          </p:cNvSpPr>
          <p:nvPr>
            <p:ph type="title"/>
          </p:nvPr>
        </p:nvSpPr>
        <p:spPr>
          <a:xfrm>
            <a:off x="1594800" y="268884"/>
            <a:ext cx="9831600" cy="640800"/>
          </a:xfrm>
        </p:spPr>
        <p:txBody>
          <a:bodyPr/>
          <a:lstStyle/>
          <a:p>
            <a:r>
              <a:rPr lang="en-US"/>
              <a:t>Configuring Default Route Advertisement to OSPF Areas</a:t>
            </a:r>
          </a:p>
        </p:txBody>
      </p:sp>
      <p:sp>
        <p:nvSpPr>
          <p:cNvPr id="7" name="矩形 6"/>
          <p:cNvSpPr/>
          <p:nvPr/>
        </p:nvSpPr>
        <p:spPr>
          <a:xfrm>
            <a:off x="1031917" y="1797459"/>
            <a:ext cx="10608699" cy="584775"/>
          </a:xfrm>
          <a:prstGeom prst="rect">
            <a:avLst/>
          </a:prstGeom>
          <a:solidFill>
            <a:srgbClr val="F4FBFE"/>
          </a:solidFill>
          <a:ln>
            <a:solidFill>
              <a:srgbClr val="99DFF9"/>
            </a:solidFill>
          </a:ln>
        </p:spPr>
        <p:txBody>
          <a:bodyPr wrap="square">
            <a:spAutoFit/>
          </a:bodyPr>
          <a:lstStyle/>
          <a:p>
            <a:pPr fontAlgn="base"/>
            <a:r>
              <a:rPr lang="en-US" sz="1600">
                <a:cs typeface="Courier New" panose="02070309020205020404" pitchFamily="49" charset="0"/>
              </a:rPr>
              <a:t>[Huawei-ospf-1] </a:t>
            </a:r>
            <a:r>
              <a:rPr lang="en-US" sz="1600" b="1"/>
              <a:t>default-route-advertise</a:t>
            </a:r>
            <a:r>
              <a:rPr lang="en-US" sz="1600"/>
              <a:t> [ [ </a:t>
            </a:r>
            <a:r>
              <a:rPr lang="en-US" sz="1600" b="1"/>
              <a:t>always</a:t>
            </a:r>
            <a:r>
              <a:rPr lang="en-US" sz="1600"/>
              <a:t> | </a:t>
            </a:r>
            <a:r>
              <a:rPr lang="en-US" sz="1600" b="1"/>
              <a:t>permit-calculate-other</a:t>
            </a:r>
            <a:r>
              <a:rPr lang="en-US" sz="1600"/>
              <a:t> ] | </a:t>
            </a:r>
            <a:r>
              <a:rPr lang="en-US" sz="1600" b="1"/>
              <a:t>cost</a:t>
            </a:r>
            <a:r>
              <a:rPr lang="en-US" sz="1600"/>
              <a:t> </a:t>
            </a:r>
            <a:r>
              <a:rPr lang="en-US" sz="1600" i="1"/>
              <a:t>cost</a:t>
            </a:r>
            <a:r>
              <a:rPr lang="en-US" sz="1600"/>
              <a:t> | </a:t>
            </a:r>
            <a:r>
              <a:rPr lang="en-US" sz="1600" b="1"/>
              <a:t>type</a:t>
            </a:r>
            <a:r>
              <a:rPr lang="en-US" sz="1600"/>
              <a:t> </a:t>
            </a:r>
            <a:r>
              <a:rPr lang="en-US" sz="1600" i="1"/>
              <a:t>type</a:t>
            </a:r>
            <a:r>
              <a:rPr lang="en-US" sz="1600"/>
              <a:t> | </a:t>
            </a:r>
            <a:r>
              <a:rPr lang="en-US" sz="1600" b="1"/>
              <a:t>route-policy</a:t>
            </a:r>
            <a:r>
              <a:rPr lang="en-US" sz="1600"/>
              <a:t> </a:t>
            </a:r>
            <a:r>
              <a:rPr lang="en-US" sz="1600" i="1"/>
              <a:t>route-policy-name</a:t>
            </a:r>
            <a:r>
              <a:rPr lang="en-US" sz="1600"/>
              <a:t> [ </a:t>
            </a:r>
            <a:r>
              <a:rPr lang="en-US" sz="1600" b="1"/>
              <a:t>match-any</a:t>
            </a:r>
            <a:r>
              <a:rPr lang="en-US" sz="1600"/>
              <a:t> ] ]</a:t>
            </a:r>
          </a:p>
        </p:txBody>
      </p:sp>
      <p:sp>
        <p:nvSpPr>
          <p:cNvPr id="8" name="矩形 7"/>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a:pPr>
            <a:r>
              <a:rPr lang="en-US" sz="1600" dirty="0">
                <a:cs typeface="Courier New" panose="02070309020205020404" pitchFamily="49" charset="0"/>
              </a:rPr>
              <a:t>Configure default route advertisement to common OSPF areas.</a:t>
            </a:r>
          </a:p>
        </p:txBody>
      </p:sp>
      <p:sp>
        <p:nvSpPr>
          <p:cNvPr id="9" name="矩形 8"/>
          <p:cNvSpPr/>
          <p:nvPr/>
        </p:nvSpPr>
        <p:spPr>
          <a:xfrm>
            <a:off x="1031917" y="2402460"/>
            <a:ext cx="10608699" cy="377732"/>
          </a:xfrm>
          <a:prstGeom prst="rect">
            <a:avLst/>
          </a:prstGeom>
        </p:spPr>
        <p:txBody>
          <a:bodyPr wrap="square">
            <a:spAutoFit/>
          </a:bodyPr>
          <a:lstStyle/>
          <a:p>
            <a:pPr fontAlgn="auto">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By default, OSPF devices in a common OSPF area do not generate default routes.</a:t>
            </a:r>
          </a:p>
        </p:txBody>
      </p:sp>
      <p:sp>
        <p:nvSpPr>
          <p:cNvPr id="12" name="矩形 11"/>
          <p:cNvSpPr/>
          <p:nvPr/>
        </p:nvSpPr>
        <p:spPr>
          <a:xfrm>
            <a:off x="1031917" y="3365043"/>
            <a:ext cx="10608699" cy="338554"/>
          </a:xfrm>
          <a:prstGeom prst="rect">
            <a:avLst/>
          </a:prstGeom>
          <a:solidFill>
            <a:srgbClr val="F4FBFE"/>
          </a:solidFill>
          <a:ln>
            <a:solidFill>
              <a:srgbClr val="99DFF9"/>
            </a:solidFill>
          </a:ln>
        </p:spPr>
        <p:txBody>
          <a:bodyPr wrap="square">
            <a:spAutoFit/>
          </a:bodyPr>
          <a:lstStyle/>
          <a:p>
            <a:pPr fontAlgn="base"/>
            <a:r>
              <a:rPr lang="en-US" sz="1600">
                <a:cs typeface="Courier New" panose="02070309020205020404" pitchFamily="49" charset="0"/>
              </a:rPr>
              <a:t>[Huawei-ospf-1] </a:t>
            </a:r>
            <a:r>
              <a:rPr lang="en-US" sz="1600" b="1"/>
              <a:t>default-route-advertise</a:t>
            </a:r>
            <a:r>
              <a:rPr lang="en-US" sz="1600"/>
              <a:t> </a:t>
            </a:r>
            <a:r>
              <a:rPr lang="en-US" sz="1600" b="1"/>
              <a:t>summary</a:t>
            </a:r>
            <a:r>
              <a:rPr lang="en-US" sz="1600"/>
              <a:t> </a:t>
            </a:r>
            <a:r>
              <a:rPr lang="en-US" sz="1600" b="1"/>
              <a:t>cost</a:t>
            </a:r>
            <a:r>
              <a:rPr lang="en-US" sz="1600"/>
              <a:t> </a:t>
            </a:r>
            <a:r>
              <a:rPr lang="en-US" sz="1600" i="1"/>
              <a:t>cost</a:t>
            </a:r>
          </a:p>
        </p:txBody>
      </p:sp>
      <p:sp>
        <p:nvSpPr>
          <p:cNvPr id="13" name="矩形 12"/>
          <p:cNvSpPr/>
          <p:nvPr/>
        </p:nvSpPr>
        <p:spPr>
          <a:xfrm>
            <a:off x="575188" y="2886526"/>
            <a:ext cx="11089232" cy="338554"/>
          </a:xfrm>
          <a:prstGeom prst="rect">
            <a:avLst/>
          </a:prstGeom>
        </p:spPr>
        <p:txBody>
          <a:bodyPr wrap="square">
            <a:spAutoFit/>
          </a:bodyPr>
          <a:lstStyle/>
          <a:p>
            <a:pPr marL="342900" indent="-342900" fontAlgn="auto">
              <a:buFont typeface="+mj-lt"/>
              <a:buAutoNum type="arabicPeriod" startAt="2"/>
            </a:pPr>
            <a:r>
              <a:rPr lang="en-US" sz="1600" dirty="0">
                <a:cs typeface="Courier New" panose="02070309020205020404" pitchFamily="49" charset="0"/>
              </a:rPr>
              <a:t>Configure default route advertisement through a Type 3 summary LSA and set a cost for the route.</a:t>
            </a:r>
          </a:p>
        </p:txBody>
      </p:sp>
      <p:grpSp>
        <p:nvGrpSpPr>
          <p:cNvPr id="17" name="组合 16"/>
          <p:cNvGrpSpPr/>
          <p:nvPr/>
        </p:nvGrpSpPr>
        <p:grpSpPr>
          <a:xfrm>
            <a:off x="8192281" y="12538"/>
            <a:ext cx="3986895" cy="288000"/>
            <a:chOff x="8192281" y="38914"/>
            <a:chExt cx="3986895" cy="288000"/>
          </a:xfrm>
        </p:grpSpPr>
        <p:sp>
          <p:nvSpPr>
            <p:cNvPr id="18" name="五边形 17"/>
            <p:cNvSpPr/>
            <p:nvPr/>
          </p:nvSpPr>
          <p:spPr bwMode="auto">
            <a:xfrm>
              <a:off x="8192281" y="38914"/>
              <a:ext cx="720000" cy="288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9" name="燕尾形 18"/>
            <p:cNvSpPr/>
            <p:nvPr/>
          </p:nvSpPr>
          <p:spPr bwMode="auto">
            <a:xfrm>
              <a:off x="8797817"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20" name="燕尾形 19"/>
            <p:cNvSpPr/>
            <p:nvPr/>
          </p:nvSpPr>
          <p:spPr bwMode="auto">
            <a:xfrm>
              <a:off x="9583353" y="38914"/>
              <a:ext cx="900000"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21" name="燕尾形 20"/>
            <p:cNvSpPr/>
            <p:nvPr/>
          </p:nvSpPr>
          <p:spPr bwMode="auto">
            <a:xfrm>
              <a:off x="10368889"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22" name="燕尾形 21"/>
            <p:cNvSpPr/>
            <p:nvPr/>
          </p:nvSpPr>
          <p:spPr bwMode="auto">
            <a:xfrm>
              <a:off x="11154425" y="38914"/>
              <a:ext cx="1024751"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20338041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035523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276183" cy="2700987"/>
          </a:xfrm>
        </p:spPr>
        <p:txBody>
          <a:bodyPr wrap="square">
            <a:noAutofit/>
          </a:bodyPr>
          <a:lstStyle/>
          <a:p>
            <a:pPr algn="l"/>
            <a:r>
              <a:rPr lang="en-US" sz="1800" dirty="0">
                <a:latin typeface="Huawei Sans" panose="020C0503030203020204" pitchFamily="34" charset="0"/>
              </a:rPr>
              <a:t>When multiple links exist between two routers, you can enable the function to filter outgoing LSAs, preventing them from being sent to particular links. This function can help reduce unnecessary retransmission of LSAs and reduce bandwidth consumption.</a:t>
            </a:r>
          </a:p>
          <a:p>
            <a:pPr algn="l"/>
            <a:r>
              <a:rPr lang="en-US" sz="1800" dirty="0">
                <a:latin typeface="Huawei Sans" panose="020C0503030203020204" pitchFamily="34" charset="0"/>
              </a:rPr>
              <a:t>Filtering the outgoing LSAs on a specified OSPF interface can prevent unwanted LSAs from being sent to neighbors, thus reducing the LSDB sizes of the neighbors and speeding up network convergence.</a:t>
            </a:r>
          </a:p>
          <a:p>
            <a:pPr marL="0" indent="0" algn="l">
              <a:buNone/>
            </a:pPr>
            <a:r>
              <a:rPr lang="en-US" sz="1400" dirty="0">
                <a:latin typeface="Huawei Sans" panose="020C0503030203020204" pitchFamily="34" charset="0"/>
              </a:rPr>
              <a:t>     </a:t>
            </a:r>
            <a:r>
              <a:rPr lang="en-US" sz="2000" dirty="0">
                <a:latin typeface="Huawei Sans" panose="020C0503030203020204" pitchFamily="34" charset="0"/>
              </a:rPr>
              <a:t>To filter outgoing LSAs on an OSPF interface, run the following command:</a:t>
            </a:r>
          </a:p>
          <a:p>
            <a:pPr algn="l"/>
            <a:endParaRPr lang="zh-CN" altLang="en-US" sz="1800" dirty="0">
              <a:latin typeface="Huawei Sans" panose="020C0503030203020204" pitchFamily="34" charset="0"/>
            </a:endParaRPr>
          </a:p>
          <a:p>
            <a:pPr algn="l"/>
            <a:endParaRPr lang="en-US" altLang="zh-CN" sz="1800" dirty="0" smtClean="0">
              <a:latin typeface="Huawei Sans" panose="020C0503030203020204" pitchFamily="34" charset="0"/>
            </a:endParaRPr>
          </a:p>
          <a:p>
            <a:pPr lvl="1"/>
            <a:endParaRPr lang="en-US" altLang="zh-CN" sz="1600" dirty="0" smtClean="0">
              <a:latin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wrap="square">
            <a:noAutofit/>
          </a:bodyPr>
          <a:lstStyle/>
          <a:p>
            <a:r>
              <a:rPr lang="en-US" dirty="0">
                <a:latin typeface="Huawei Sans" panose="020C0503030203020204" pitchFamily="34" charset="0"/>
              </a:rPr>
              <a:t>Configuring OSPF to </a:t>
            </a:r>
            <a:r>
              <a:rPr lang="en-US" dirty="0" smtClean="0">
                <a:latin typeface="Huawei Sans" panose="020C0503030203020204" pitchFamily="34" charset="0"/>
              </a:rPr>
              <a:t>Filter Outgoing LSAs</a:t>
            </a:r>
            <a:endParaRPr lang="en-US" dirty="0">
              <a:latin typeface="Huawei Sans" panose="020C0503030203020204" pitchFamily="34" charset="0"/>
            </a:endParaRPr>
          </a:p>
        </p:txBody>
      </p:sp>
      <p:sp>
        <p:nvSpPr>
          <p:cNvPr id="7" name="矩形 6"/>
          <p:cNvSpPr/>
          <p:nvPr/>
        </p:nvSpPr>
        <p:spPr>
          <a:xfrm>
            <a:off x="807114" y="4083987"/>
            <a:ext cx="10608699" cy="584775"/>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cs typeface="Courier New" panose="02070309020205020404" pitchFamily="49" charset="0"/>
              </a:rPr>
              <a:t>[Huawei-GigabitEthernet0/0/1] </a:t>
            </a:r>
            <a:r>
              <a:rPr lang="en-US" sz="1600" b="1" dirty="0" err="1">
                <a:latin typeface="Huawei Sans" panose="020C0503030203020204" pitchFamily="34" charset="0"/>
              </a:rPr>
              <a:t>ospf</a:t>
            </a:r>
            <a:r>
              <a:rPr lang="en-US" sz="1600" b="1" dirty="0">
                <a:latin typeface="Huawei Sans" panose="020C0503030203020204" pitchFamily="34" charset="0"/>
              </a:rPr>
              <a:t> filter-</a:t>
            </a:r>
            <a:r>
              <a:rPr lang="en-US" sz="1600" b="1" dirty="0" err="1">
                <a:latin typeface="Huawei Sans" panose="020C0503030203020204" pitchFamily="34" charset="0"/>
              </a:rPr>
              <a:t>lsa</a:t>
            </a:r>
            <a:r>
              <a:rPr lang="en-US" sz="1600" b="1" dirty="0">
                <a:latin typeface="Huawei Sans" panose="020C0503030203020204" pitchFamily="34" charset="0"/>
              </a:rPr>
              <a:t>-out</a:t>
            </a:r>
            <a:r>
              <a:rPr lang="en-US" sz="1600" dirty="0">
                <a:latin typeface="Huawei Sans" panose="020C0503030203020204" pitchFamily="34" charset="0"/>
              </a:rPr>
              <a:t> { </a:t>
            </a:r>
            <a:r>
              <a:rPr lang="en-US" sz="1600" b="1" dirty="0">
                <a:latin typeface="Huawei Sans" panose="020C0503030203020204" pitchFamily="34" charset="0"/>
              </a:rPr>
              <a:t>all</a:t>
            </a:r>
            <a:r>
              <a:rPr lang="en-US" sz="1600" dirty="0">
                <a:latin typeface="Huawei Sans" panose="020C0503030203020204" pitchFamily="34" charset="0"/>
              </a:rPr>
              <a:t> | { </a:t>
            </a:r>
            <a:r>
              <a:rPr lang="en-US" sz="1600" b="1" dirty="0">
                <a:latin typeface="Huawei Sans" panose="020C0503030203020204" pitchFamily="34" charset="0"/>
              </a:rPr>
              <a:t>summary</a:t>
            </a:r>
            <a:r>
              <a:rPr lang="en-US" sz="1600" dirty="0">
                <a:latin typeface="Huawei Sans" panose="020C0503030203020204" pitchFamily="34" charset="0"/>
              </a:rPr>
              <a:t> [ </a:t>
            </a:r>
            <a:r>
              <a:rPr lang="en-US" sz="1600" b="1" dirty="0" err="1">
                <a:latin typeface="Huawei Sans" panose="020C0503030203020204" pitchFamily="34" charset="0"/>
              </a:rPr>
              <a:t>acl</a:t>
            </a:r>
            <a:r>
              <a:rPr lang="en-US" sz="1600" dirty="0">
                <a:latin typeface="Huawei Sans" panose="020C0503030203020204" pitchFamily="34" charset="0"/>
              </a:rPr>
              <a:t> { </a:t>
            </a:r>
            <a:r>
              <a:rPr lang="en-US" sz="1600" i="1" dirty="0" err="1">
                <a:latin typeface="Huawei Sans" panose="020C0503030203020204" pitchFamily="34" charset="0"/>
              </a:rPr>
              <a:t>acl</a:t>
            </a:r>
            <a:r>
              <a:rPr lang="en-US" sz="1600" i="1" dirty="0">
                <a:latin typeface="Huawei Sans" panose="020C0503030203020204" pitchFamily="34" charset="0"/>
              </a:rPr>
              <a:t>-number</a:t>
            </a:r>
            <a:r>
              <a:rPr lang="en-US" sz="1600" dirty="0">
                <a:latin typeface="Huawei Sans" panose="020C0503030203020204" pitchFamily="34" charset="0"/>
              </a:rPr>
              <a:t> | </a:t>
            </a:r>
            <a:r>
              <a:rPr lang="en-US" sz="1600" i="1" dirty="0" err="1">
                <a:latin typeface="Huawei Sans" panose="020C0503030203020204" pitchFamily="34" charset="0"/>
              </a:rPr>
              <a:t>acl</a:t>
            </a:r>
            <a:r>
              <a:rPr lang="en-US" sz="1600" i="1" dirty="0">
                <a:latin typeface="Huawei Sans" panose="020C0503030203020204" pitchFamily="34" charset="0"/>
              </a:rPr>
              <a:t>-name</a:t>
            </a:r>
            <a:r>
              <a:rPr lang="en-US" sz="1600" dirty="0">
                <a:latin typeface="Huawei Sans" panose="020C0503030203020204" pitchFamily="34" charset="0"/>
              </a:rPr>
              <a:t> } ] | </a:t>
            </a:r>
            <a:r>
              <a:rPr lang="en-US" sz="1600" b="1" dirty="0" err="1">
                <a:latin typeface="Huawei Sans" panose="020C0503030203020204" pitchFamily="34" charset="0"/>
              </a:rPr>
              <a:t>ase</a:t>
            </a:r>
            <a:r>
              <a:rPr lang="en-US" sz="1600" dirty="0">
                <a:latin typeface="Huawei Sans" panose="020C0503030203020204" pitchFamily="34" charset="0"/>
              </a:rPr>
              <a:t> [ </a:t>
            </a:r>
            <a:r>
              <a:rPr lang="en-US" sz="1600" b="1" dirty="0" err="1">
                <a:latin typeface="Huawei Sans" panose="020C0503030203020204" pitchFamily="34" charset="0"/>
              </a:rPr>
              <a:t>acl</a:t>
            </a:r>
            <a:r>
              <a:rPr lang="en-US" sz="1600" dirty="0">
                <a:latin typeface="Huawei Sans" panose="020C0503030203020204" pitchFamily="34" charset="0"/>
              </a:rPr>
              <a:t> { </a:t>
            </a:r>
            <a:r>
              <a:rPr lang="en-US" sz="1600" i="1" dirty="0" err="1">
                <a:latin typeface="Huawei Sans" panose="020C0503030203020204" pitchFamily="34" charset="0"/>
              </a:rPr>
              <a:t>acl</a:t>
            </a:r>
            <a:r>
              <a:rPr lang="en-US" sz="1600" i="1" dirty="0">
                <a:latin typeface="Huawei Sans" panose="020C0503030203020204" pitchFamily="34" charset="0"/>
              </a:rPr>
              <a:t>-number</a:t>
            </a:r>
            <a:r>
              <a:rPr lang="en-US" sz="1600" dirty="0">
                <a:latin typeface="Huawei Sans" panose="020C0503030203020204" pitchFamily="34" charset="0"/>
              </a:rPr>
              <a:t> | </a:t>
            </a:r>
            <a:r>
              <a:rPr lang="en-US" sz="1600" i="1" dirty="0" err="1">
                <a:latin typeface="Huawei Sans" panose="020C0503030203020204" pitchFamily="34" charset="0"/>
              </a:rPr>
              <a:t>acl</a:t>
            </a:r>
            <a:r>
              <a:rPr lang="en-US" sz="1600" i="1" dirty="0">
                <a:latin typeface="Huawei Sans" panose="020C0503030203020204" pitchFamily="34" charset="0"/>
              </a:rPr>
              <a:t>-name</a:t>
            </a:r>
            <a:r>
              <a:rPr lang="en-US" sz="1600" dirty="0">
                <a:latin typeface="Huawei Sans" panose="020C0503030203020204" pitchFamily="34" charset="0"/>
              </a:rPr>
              <a:t> } ] | </a:t>
            </a:r>
            <a:r>
              <a:rPr lang="en-US" sz="1600" b="1" dirty="0" err="1">
                <a:latin typeface="Huawei Sans" panose="020C0503030203020204" pitchFamily="34" charset="0"/>
              </a:rPr>
              <a:t>nssa</a:t>
            </a:r>
            <a:r>
              <a:rPr lang="en-US" sz="1600" dirty="0">
                <a:latin typeface="Huawei Sans" panose="020C0503030203020204" pitchFamily="34" charset="0"/>
              </a:rPr>
              <a:t> [ </a:t>
            </a:r>
            <a:r>
              <a:rPr lang="en-US" sz="1600" b="1" dirty="0" err="1">
                <a:latin typeface="Huawei Sans" panose="020C0503030203020204" pitchFamily="34" charset="0"/>
              </a:rPr>
              <a:t>acl</a:t>
            </a:r>
            <a:r>
              <a:rPr lang="en-US" sz="1600" dirty="0">
                <a:latin typeface="Huawei Sans" panose="020C0503030203020204" pitchFamily="34" charset="0"/>
              </a:rPr>
              <a:t> { </a:t>
            </a:r>
            <a:r>
              <a:rPr lang="en-US" sz="1600" i="1" dirty="0" err="1">
                <a:latin typeface="Huawei Sans" panose="020C0503030203020204" pitchFamily="34" charset="0"/>
              </a:rPr>
              <a:t>acl</a:t>
            </a:r>
            <a:r>
              <a:rPr lang="en-US" sz="1600" i="1" dirty="0">
                <a:latin typeface="Huawei Sans" panose="020C0503030203020204" pitchFamily="34" charset="0"/>
              </a:rPr>
              <a:t>-number</a:t>
            </a:r>
            <a:r>
              <a:rPr lang="en-US" sz="1600" dirty="0">
                <a:latin typeface="Huawei Sans" panose="020C0503030203020204" pitchFamily="34" charset="0"/>
              </a:rPr>
              <a:t> | </a:t>
            </a:r>
            <a:r>
              <a:rPr lang="en-US" sz="1600" i="1" dirty="0" err="1">
                <a:latin typeface="Huawei Sans" panose="020C0503030203020204" pitchFamily="34" charset="0"/>
              </a:rPr>
              <a:t>acl</a:t>
            </a:r>
            <a:r>
              <a:rPr lang="en-US" sz="1600" i="1" dirty="0">
                <a:latin typeface="Huawei Sans" panose="020C0503030203020204" pitchFamily="34" charset="0"/>
              </a:rPr>
              <a:t>-name</a:t>
            </a:r>
            <a:r>
              <a:rPr lang="en-US" sz="1600" dirty="0">
                <a:latin typeface="Huawei Sans" panose="020C0503030203020204" pitchFamily="34" charset="0"/>
              </a:rPr>
              <a:t> } ] } }</a:t>
            </a:r>
          </a:p>
        </p:txBody>
      </p:sp>
      <p:sp>
        <p:nvSpPr>
          <p:cNvPr id="8" name="矩形 7"/>
          <p:cNvSpPr/>
          <p:nvPr/>
        </p:nvSpPr>
        <p:spPr>
          <a:xfrm>
            <a:off x="824600" y="4685137"/>
            <a:ext cx="10608699" cy="685509"/>
          </a:xfrm>
          <a:prstGeom prst="rect">
            <a:avLst/>
          </a:prstGeom>
        </p:spPr>
        <p:txBody>
          <a:bodyPr wrap="square">
            <a:noAutofit/>
          </a:bodyPr>
          <a:lstStyle/>
          <a:p>
            <a:pPr fontAlgn="ctr">
              <a:lnSpc>
                <a:spcPts val="2400"/>
              </a:lnSpc>
            </a:pPr>
            <a:r>
              <a:rPr lang="en-US"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command configuration does not take effect for the LSAs that have been sent out before the command is run. The aging time of such an LSA is still 3600 seconds.</a:t>
            </a:r>
          </a:p>
        </p:txBody>
      </p:sp>
      <p:grpSp>
        <p:nvGrpSpPr>
          <p:cNvPr id="4" name="组合 3"/>
          <p:cNvGrpSpPr/>
          <p:nvPr/>
        </p:nvGrpSpPr>
        <p:grpSpPr>
          <a:xfrm>
            <a:off x="8192281" y="12538"/>
            <a:ext cx="3986895" cy="288000"/>
            <a:chOff x="8192281" y="38914"/>
            <a:chExt cx="3986895" cy="288000"/>
          </a:xfrm>
        </p:grpSpPr>
        <p:sp>
          <p:nvSpPr>
            <p:cNvPr id="6" name="五边形 5"/>
            <p:cNvSpPr/>
            <p:nvPr/>
          </p:nvSpPr>
          <p:spPr bwMode="auto">
            <a:xfrm>
              <a:off x="8192281" y="38914"/>
              <a:ext cx="72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9" name="燕尾形 8"/>
            <p:cNvSpPr/>
            <p:nvPr/>
          </p:nvSpPr>
          <p:spPr bwMode="auto">
            <a:xfrm>
              <a:off x="8797817"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0" name="燕尾形 9"/>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1" name="燕尾形 10"/>
            <p:cNvSpPr/>
            <p:nvPr/>
          </p:nvSpPr>
          <p:spPr bwMode="auto">
            <a:xfrm>
              <a:off x="10368889" y="38914"/>
              <a:ext cx="900000"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2" name="燕尾形 11"/>
            <p:cNvSpPr/>
            <p:nvPr/>
          </p:nvSpPr>
          <p:spPr bwMode="auto">
            <a:xfrm>
              <a:off x="11154425" y="38914"/>
              <a:ext cx="1024751"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36401630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276183" cy="3412254"/>
          </a:xfrm>
        </p:spPr>
        <p:txBody>
          <a:bodyPr wrap="square">
            <a:noAutofit/>
          </a:bodyPr>
          <a:lstStyle/>
          <a:p>
            <a:pPr algn="l"/>
            <a:r>
              <a:rPr lang="en-US" sz="1600" dirty="0">
                <a:latin typeface="Huawei Sans" panose="020C0503030203020204" pitchFamily="34" charset="0"/>
              </a:rPr>
              <a:t>Configure filtering policies for incoming and outgoing ABR Type 3 LSAs (network-summary-LSAs) in an area, allowing only those that pass the filtering to be sent and accepted.</a:t>
            </a:r>
          </a:p>
          <a:p>
            <a:pPr algn="l"/>
            <a:r>
              <a:rPr lang="en-US" sz="1600" dirty="0">
                <a:latin typeface="Huawei Sans" panose="020C0503030203020204" pitchFamily="34" charset="0"/>
              </a:rPr>
              <a:t>Filtering Type 3 LSAs in a specified OSPF area can prevent unwanted LSAs from being sent to neighbors, thus reducing the LSDB sizes and speeding up network convergence.</a:t>
            </a:r>
          </a:p>
          <a:p>
            <a:pPr marL="0" indent="0" algn="l">
              <a:buNone/>
            </a:pPr>
            <a:r>
              <a:rPr lang="en-US" sz="1600" dirty="0">
                <a:latin typeface="Huawei Sans" panose="020C0503030203020204" pitchFamily="34" charset="0"/>
              </a:rPr>
              <a:t>     To filter outgoing Type3 LSAs in an OSPF area, run the following command:</a:t>
            </a:r>
          </a:p>
          <a:p>
            <a:pPr marL="0" indent="0" algn="l">
              <a:buNone/>
            </a:pPr>
            <a:endParaRPr lang="en-US" altLang="zh-CN" sz="1600" dirty="0">
              <a:latin typeface="Huawei Sans" panose="020C0503030203020204" pitchFamily="34" charset="0"/>
            </a:endParaRPr>
          </a:p>
          <a:p>
            <a:pPr marL="0" indent="0" algn="l">
              <a:buNone/>
            </a:pPr>
            <a:endParaRPr lang="en-US" altLang="zh-CN" sz="1600" dirty="0" smtClean="0">
              <a:latin typeface="Huawei Sans" panose="020C0503030203020204" pitchFamily="34" charset="0"/>
            </a:endParaRPr>
          </a:p>
          <a:p>
            <a:pPr marL="0" indent="0" algn="l">
              <a:buNone/>
            </a:pPr>
            <a:r>
              <a:rPr lang="en-US" sz="1600" dirty="0">
                <a:latin typeface="Huawei Sans" panose="020C0503030203020204" pitchFamily="34" charset="0"/>
              </a:rPr>
              <a:t>     To filter incoming Type3 LSAs in an OSPF area, run the following command:</a:t>
            </a:r>
          </a:p>
          <a:p>
            <a:pPr algn="l"/>
            <a:endParaRPr lang="zh-CN" altLang="en-US" sz="1600" dirty="0">
              <a:latin typeface="Huawei Sans" panose="020C0503030203020204" pitchFamily="34" charset="0"/>
            </a:endParaRPr>
          </a:p>
          <a:p>
            <a:pPr algn="l"/>
            <a:endParaRPr lang="en-US" altLang="zh-CN" sz="1600" dirty="0" smtClean="0">
              <a:latin typeface="Huawei Sans" panose="020C0503030203020204" pitchFamily="34" charset="0"/>
            </a:endParaRPr>
          </a:p>
          <a:p>
            <a:pPr lvl="1"/>
            <a:endParaRPr lang="en-US" altLang="zh-CN" sz="1600" dirty="0" smtClean="0">
              <a:latin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wrap="square">
            <a:noAutofit/>
          </a:bodyPr>
          <a:lstStyle/>
          <a:p>
            <a:r>
              <a:rPr lang="en-US">
                <a:latin typeface="Huawei Sans" panose="020C0503030203020204" pitchFamily="34" charset="0"/>
              </a:rPr>
              <a:t>Configuring OSPF to Filter ABR Type 3 LSAs</a:t>
            </a:r>
          </a:p>
        </p:txBody>
      </p:sp>
      <p:sp>
        <p:nvSpPr>
          <p:cNvPr id="7" name="矩形 6"/>
          <p:cNvSpPr/>
          <p:nvPr/>
        </p:nvSpPr>
        <p:spPr>
          <a:xfrm>
            <a:off x="817701" y="3355853"/>
            <a:ext cx="10608699" cy="584775"/>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cs typeface="Courier New" panose="02070309020205020404" pitchFamily="49" charset="0"/>
              </a:rPr>
              <a:t>[Huawei-ospf-1-area-0.0.0.1] </a:t>
            </a:r>
            <a:r>
              <a:rPr lang="en-US" sz="1600" b="1" dirty="0">
                <a:latin typeface="Huawei Sans" panose="020C0503030203020204" pitchFamily="34" charset="0"/>
              </a:rPr>
              <a:t>filter</a:t>
            </a:r>
            <a:r>
              <a:rPr lang="en-US" sz="1600" dirty="0">
                <a:latin typeface="Huawei Sans" panose="020C0503030203020204" pitchFamily="34" charset="0"/>
              </a:rPr>
              <a:t> { </a:t>
            </a:r>
            <a:r>
              <a:rPr lang="en-US" sz="1600" i="1" dirty="0" err="1">
                <a:latin typeface="Huawei Sans" panose="020C0503030203020204" pitchFamily="34" charset="0"/>
              </a:rPr>
              <a:t>acl</a:t>
            </a:r>
            <a:r>
              <a:rPr lang="en-US" sz="1600" i="1" dirty="0">
                <a:latin typeface="Huawei Sans" panose="020C0503030203020204" pitchFamily="34" charset="0"/>
              </a:rPr>
              <a:t>-number</a:t>
            </a:r>
            <a:r>
              <a:rPr lang="en-US" sz="1600" dirty="0">
                <a:latin typeface="Huawei Sans" panose="020C0503030203020204" pitchFamily="34" charset="0"/>
              </a:rPr>
              <a:t> | </a:t>
            </a:r>
            <a:r>
              <a:rPr lang="en-US" sz="1600" b="1" dirty="0" err="1">
                <a:latin typeface="Huawei Sans" panose="020C0503030203020204" pitchFamily="34" charset="0"/>
              </a:rPr>
              <a:t>acl</a:t>
            </a:r>
            <a:r>
              <a:rPr lang="en-US" sz="1600" b="1" dirty="0">
                <a:latin typeface="Huawei Sans" panose="020C0503030203020204" pitchFamily="34" charset="0"/>
              </a:rPr>
              <a:t>-name</a:t>
            </a:r>
            <a:r>
              <a:rPr lang="en-US" sz="1600" dirty="0">
                <a:latin typeface="Huawei Sans" panose="020C0503030203020204" pitchFamily="34" charset="0"/>
              </a:rPr>
              <a:t> </a:t>
            </a:r>
            <a:r>
              <a:rPr lang="en-US" sz="1600" i="1" dirty="0" err="1">
                <a:latin typeface="Huawei Sans" panose="020C0503030203020204" pitchFamily="34" charset="0"/>
              </a:rPr>
              <a:t>acl</a:t>
            </a:r>
            <a:r>
              <a:rPr lang="en-US" sz="1600" i="1" dirty="0">
                <a:latin typeface="Huawei Sans" panose="020C0503030203020204" pitchFamily="34" charset="0"/>
              </a:rPr>
              <a:t>-name</a:t>
            </a:r>
            <a:r>
              <a:rPr lang="en-US" sz="1600" dirty="0">
                <a:latin typeface="Huawei Sans" panose="020C0503030203020204" pitchFamily="34" charset="0"/>
              </a:rPr>
              <a:t> | </a:t>
            </a:r>
            <a:r>
              <a:rPr lang="en-US" sz="1600" b="1" dirty="0" err="1">
                <a:latin typeface="Huawei Sans" panose="020C0503030203020204" pitchFamily="34" charset="0"/>
              </a:rPr>
              <a:t>ip</a:t>
            </a:r>
            <a:r>
              <a:rPr lang="en-US" sz="1600" b="1" dirty="0">
                <a:latin typeface="Huawei Sans" panose="020C0503030203020204" pitchFamily="34" charset="0"/>
              </a:rPr>
              <a:t>-prefix</a:t>
            </a:r>
            <a:r>
              <a:rPr lang="en-US" sz="1600" dirty="0">
                <a:latin typeface="Huawei Sans" panose="020C0503030203020204" pitchFamily="34" charset="0"/>
              </a:rPr>
              <a:t> </a:t>
            </a:r>
            <a:r>
              <a:rPr lang="en-US" sz="1600" i="1" dirty="0" err="1">
                <a:latin typeface="Huawei Sans" panose="020C0503030203020204" pitchFamily="34" charset="0"/>
              </a:rPr>
              <a:t>ip</a:t>
            </a:r>
            <a:r>
              <a:rPr lang="en-US" sz="1600" i="1" dirty="0">
                <a:latin typeface="Huawei Sans" panose="020C0503030203020204" pitchFamily="34" charset="0"/>
              </a:rPr>
              <a:t>-prefix-name</a:t>
            </a:r>
            <a:r>
              <a:rPr lang="en-US" sz="1600" dirty="0">
                <a:latin typeface="Huawei Sans" panose="020C0503030203020204" pitchFamily="34" charset="0"/>
              </a:rPr>
              <a:t> | </a:t>
            </a:r>
            <a:r>
              <a:rPr lang="en-US" sz="1600" b="1" dirty="0">
                <a:latin typeface="Huawei Sans" panose="020C0503030203020204" pitchFamily="34" charset="0"/>
              </a:rPr>
              <a:t>route-policy</a:t>
            </a:r>
            <a:r>
              <a:rPr lang="en-US" sz="1600" dirty="0">
                <a:latin typeface="Huawei Sans" panose="020C0503030203020204" pitchFamily="34" charset="0"/>
              </a:rPr>
              <a:t> </a:t>
            </a:r>
            <a:r>
              <a:rPr lang="en-US" sz="1600" i="1" dirty="0">
                <a:latin typeface="Huawei Sans" panose="020C0503030203020204" pitchFamily="34" charset="0"/>
              </a:rPr>
              <a:t>route-policy-name</a:t>
            </a:r>
            <a:r>
              <a:rPr lang="en-US" sz="1600" dirty="0">
                <a:latin typeface="Huawei Sans" panose="020C0503030203020204" pitchFamily="34" charset="0"/>
              </a:rPr>
              <a:t> } </a:t>
            </a:r>
            <a:r>
              <a:rPr lang="en-US" sz="1600" b="1" dirty="0">
                <a:latin typeface="Huawei Sans" panose="020C0503030203020204" pitchFamily="34" charset="0"/>
              </a:rPr>
              <a:t>export</a:t>
            </a:r>
          </a:p>
        </p:txBody>
      </p:sp>
      <p:sp>
        <p:nvSpPr>
          <p:cNvPr id="6" name="矩形 5"/>
          <p:cNvSpPr/>
          <p:nvPr/>
        </p:nvSpPr>
        <p:spPr>
          <a:xfrm>
            <a:off x="817701" y="4782756"/>
            <a:ext cx="10608699" cy="584775"/>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[Huawei-ospf-1-area-0.0.0.1] </a:t>
            </a:r>
            <a:r>
              <a:rPr lang="en-US" sz="1600" b="1">
                <a:latin typeface="Huawei Sans" panose="020C0503030203020204" pitchFamily="34" charset="0"/>
              </a:rPr>
              <a:t>filter</a:t>
            </a:r>
            <a:r>
              <a:rPr lang="en-US" sz="1600">
                <a:latin typeface="Huawei Sans" panose="020C0503030203020204" pitchFamily="34" charset="0"/>
              </a:rPr>
              <a:t> { </a:t>
            </a:r>
            <a:r>
              <a:rPr lang="en-US" sz="1600" i="1">
                <a:latin typeface="Huawei Sans" panose="020C0503030203020204" pitchFamily="34" charset="0"/>
              </a:rPr>
              <a:t>acl-number</a:t>
            </a:r>
            <a:r>
              <a:rPr lang="en-US" sz="1600">
                <a:latin typeface="Huawei Sans" panose="020C0503030203020204" pitchFamily="34" charset="0"/>
              </a:rPr>
              <a:t> | </a:t>
            </a:r>
            <a:r>
              <a:rPr lang="en-US" sz="1600" b="1">
                <a:latin typeface="Huawei Sans" panose="020C0503030203020204" pitchFamily="34" charset="0"/>
              </a:rPr>
              <a:t>acl-name</a:t>
            </a:r>
            <a:r>
              <a:rPr lang="en-US" sz="1600">
                <a:latin typeface="Huawei Sans" panose="020C0503030203020204" pitchFamily="34" charset="0"/>
              </a:rPr>
              <a:t> </a:t>
            </a:r>
            <a:r>
              <a:rPr lang="en-US" sz="1600" i="1">
                <a:latin typeface="Huawei Sans" panose="020C0503030203020204" pitchFamily="34" charset="0"/>
              </a:rPr>
              <a:t>acl-name</a:t>
            </a:r>
            <a:r>
              <a:rPr lang="en-US" sz="1600">
                <a:latin typeface="Huawei Sans" panose="020C0503030203020204" pitchFamily="34" charset="0"/>
              </a:rPr>
              <a:t> | </a:t>
            </a:r>
            <a:r>
              <a:rPr lang="en-US" sz="1600" b="1">
                <a:latin typeface="Huawei Sans" panose="020C0503030203020204" pitchFamily="34" charset="0"/>
              </a:rPr>
              <a:t>ip-prefix</a:t>
            </a:r>
            <a:r>
              <a:rPr lang="en-US" sz="1600">
                <a:latin typeface="Huawei Sans" panose="020C0503030203020204" pitchFamily="34" charset="0"/>
              </a:rPr>
              <a:t> </a:t>
            </a:r>
            <a:r>
              <a:rPr lang="en-US" sz="1600" i="1">
                <a:latin typeface="Huawei Sans" panose="020C0503030203020204" pitchFamily="34" charset="0"/>
              </a:rPr>
              <a:t>ip-prefix-name</a:t>
            </a:r>
            <a:r>
              <a:rPr lang="en-US" sz="1600">
                <a:latin typeface="Huawei Sans" panose="020C0503030203020204" pitchFamily="34" charset="0"/>
              </a:rPr>
              <a:t> | </a:t>
            </a:r>
            <a:r>
              <a:rPr lang="en-US" sz="1600" b="1">
                <a:latin typeface="Huawei Sans" panose="020C0503030203020204" pitchFamily="34" charset="0"/>
              </a:rPr>
              <a:t>route-policy</a:t>
            </a:r>
            <a:r>
              <a:rPr lang="en-US" sz="1600">
                <a:latin typeface="Huawei Sans" panose="020C0503030203020204" pitchFamily="34" charset="0"/>
              </a:rPr>
              <a:t> </a:t>
            </a:r>
            <a:r>
              <a:rPr lang="en-US" sz="1600" i="1">
                <a:latin typeface="Huawei Sans" panose="020C0503030203020204" pitchFamily="34" charset="0"/>
              </a:rPr>
              <a:t>route-policy-name</a:t>
            </a:r>
            <a:r>
              <a:rPr lang="en-US" sz="1600">
                <a:latin typeface="Huawei Sans" panose="020C0503030203020204" pitchFamily="34" charset="0"/>
              </a:rPr>
              <a:t> } </a:t>
            </a:r>
            <a:r>
              <a:rPr lang="en-US" sz="1600" b="1">
                <a:latin typeface="Huawei Sans" panose="020C0503030203020204" pitchFamily="34" charset="0"/>
              </a:rPr>
              <a:t>import</a:t>
            </a:r>
          </a:p>
        </p:txBody>
      </p:sp>
      <p:grpSp>
        <p:nvGrpSpPr>
          <p:cNvPr id="13" name="组合 12"/>
          <p:cNvGrpSpPr/>
          <p:nvPr/>
        </p:nvGrpSpPr>
        <p:grpSpPr>
          <a:xfrm>
            <a:off x="8192281" y="12538"/>
            <a:ext cx="3986895" cy="288000"/>
            <a:chOff x="8192281" y="38914"/>
            <a:chExt cx="3986895" cy="288000"/>
          </a:xfrm>
        </p:grpSpPr>
        <p:sp>
          <p:nvSpPr>
            <p:cNvPr id="14" name="五边形 13"/>
            <p:cNvSpPr/>
            <p:nvPr/>
          </p:nvSpPr>
          <p:spPr bwMode="auto">
            <a:xfrm>
              <a:off x="8192281" y="38914"/>
              <a:ext cx="72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5" name="燕尾形 14"/>
            <p:cNvSpPr/>
            <p:nvPr/>
          </p:nvSpPr>
          <p:spPr bwMode="auto">
            <a:xfrm>
              <a:off x="8797817"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6" name="燕尾形 15"/>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7" name="燕尾形 16"/>
            <p:cNvSpPr/>
            <p:nvPr/>
          </p:nvSpPr>
          <p:spPr bwMode="auto">
            <a:xfrm>
              <a:off x="10368889" y="38914"/>
              <a:ext cx="900000"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8" name="燕尾形 17"/>
            <p:cNvSpPr/>
            <p:nvPr/>
          </p:nvSpPr>
          <p:spPr bwMode="auto">
            <a:xfrm>
              <a:off x="11154425" y="38914"/>
              <a:ext cx="1024751"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298675585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276183" cy="3862224"/>
          </a:xfrm>
        </p:spPr>
        <p:txBody>
          <a:bodyPr wrap="square">
            <a:noAutofit/>
          </a:bodyPr>
          <a:lstStyle/>
          <a:p>
            <a:pPr algn="l"/>
            <a:r>
              <a:rPr lang="en-US" sz="1800" dirty="0" smtClean="0">
                <a:latin typeface="Huawei Sans" panose="020C0503030203020204" pitchFamily="34" charset="0"/>
              </a:rPr>
              <a:t>The LSDBs of OSPF </a:t>
            </a:r>
            <a:r>
              <a:rPr lang="en-US" sz="1800" dirty="0">
                <a:latin typeface="Huawei Sans" panose="020C0503030203020204" pitchFamily="34" charset="0"/>
              </a:rPr>
              <a:t>devices in the same </a:t>
            </a:r>
            <a:r>
              <a:rPr lang="en-US" sz="1800" dirty="0" smtClean="0">
                <a:latin typeface="Huawei Sans" panose="020C0503030203020204" pitchFamily="34" charset="0"/>
              </a:rPr>
              <a:t>area are synchronized after routes are converged. </a:t>
            </a:r>
            <a:r>
              <a:rPr lang="en-US" sz="1800" dirty="0">
                <a:latin typeface="Huawei Sans" panose="020C0503030203020204" pitchFamily="34" charset="0"/>
              </a:rPr>
              <a:t>However, achieving such a state can be difficult as the number of routes on a network continuously increases, causing some devices to be unable to carry excess routing information due to limited system resources. This is called an OSPF database overflow.</a:t>
            </a:r>
          </a:p>
          <a:p>
            <a:pPr algn="l"/>
            <a:r>
              <a:rPr lang="en-US" sz="1800" dirty="0">
                <a:latin typeface="Huawei Sans" panose="020C0503030203020204" pitchFamily="34" charset="0"/>
              </a:rPr>
              <a:t>One way to solve such an issue is to configure stub areas or NSSAs, which reduces the amount of routing information on devices. However, such an approach cannot prevent an OSPF database overflow caused by a sharp increase in dynamic routes. To resolve this issue, set the maximum number of non-default external LSAs allowed in the LSDB of a device to dynamically control the LSDB size.</a:t>
            </a:r>
          </a:p>
          <a:p>
            <a:pPr marL="298450" indent="0" algn="l">
              <a:buNone/>
            </a:pPr>
            <a:r>
              <a:rPr lang="en-US" sz="1800" dirty="0" smtClean="0">
                <a:latin typeface="Huawei Sans" panose="020C0503030203020204" pitchFamily="34" charset="0"/>
              </a:rPr>
              <a:t>Set </a:t>
            </a:r>
            <a:r>
              <a:rPr lang="en-US" sz="1800" dirty="0">
                <a:latin typeface="Huawei Sans" panose="020C0503030203020204" pitchFamily="34" charset="0"/>
              </a:rPr>
              <a:t>the maximum number of non-default external LSAs allowed in the LSDB.</a:t>
            </a:r>
          </a:p>
        </p:txBody>
      </p:sp>
      <p:sp>
        <p:nvSpPr>
          <p:cNvPr id="2" name="标题 1"/>
          <p:cNvSpPr>
            <a:spLocks noGrp="1"/>
          </p:cNvSpPr>
          <p:nvPr>
            <p:ph type="title"/>
          </p:nvPr>
        </p:nvSpPr>
        <p:spPr>
          <a:xfrm>
            <a:off x="1594177" y="410400"/>
            <a:ext cx="9827761" cy="640800"/>
          </a:xfrm>
        </p:spPr>
        <p:txBody>
          <a:bodyPr wrap="square">
            <a:noAutofit/>
          </a:bodyPr>
          <a:lstStyle/>
          <a:p>
            <a:r>
              <a:rPr lang="en-US" dirty="0">
                <a:latin typeface="Huawei Sans" panose="020C0503030203020204" pitchFamily="34" charset="0"/>
              </a:rPr>
              <a:t>Overview of OSPF Database Overflow</a:t>
            </a:r>
          </a:p>
        </p:txBody>
      </p:sp>
      <p:sp>
        <p:nvSpPr>
          <p:cNvPr id="5" name="矩形 4"/>
          <p:cNvSpPr/>
          <p:nvPr/>
        </p:nvSpPr>
        <p:spPr>
          <a:xfrm>
            <a:off x="800614" y="5095712"/>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cs typeface="Courier New" panose="02070309020205020404" pitchFamily="49" charset="0"/>
              </a:rPr>
              <a:t>[Huawei-ospf-1] </a:t>
            </a:r>
            <a:r>
              <a:rPr lang="en-US" sz="1600" b="1" dirty="0" err="1">
                <a:latin typeface="Huawei Sans" panose="020C0503030203020204" pitchFamily="34" charset="0"/>
              </a:rPr>
              <a:t>lsdb</a:t>
            </a:r>
            <a:r>
              <a:rPr lang="en-US" sz="1600" b="1" dirty="0">
                <a:latin typeface="Huawei Sans" panose="020C0503030203020204" pitchFamily="34" charset="0"/>
              </a:rPr>
              <a:t>-overflow-limit</a:t>
            </a:r>
            <a:r>
              <a:rPr lang="en-US" sz="1600" dirty="0">
                <a:latin typeface="Huawei Sans" panose="020C0503030203020204" pitchFamily="34" charset="0"/>
              </a:rPr>
              <a:t> </a:t>
            </a:r>
            <a:r>
              <a:rPr lang="en-US" sz="1600" i="1" dirty="0">
                <a:latin typeface="Huawei Sans" panose="020C0503030203020204" pitchFamily="34" charset="0"/>
              </a:rPr>
              <a:t>number</a:t>
            </a:r>
          </a:p>
        </p:txBody>
      </p:sp>
      <p:grpSp>
        <p:nvGrpSpPr>
          <p:cNvPr id="11" name="组合 10"/>
          <p:cNvGrpSpPr/>
          <p:nvPr/>
        </p:nvGrpSpPr>
        <p:grpSpPr>
          <a:xfrm>
            <a:off x="8192281" y="12538"/>
            <a:ext cx="3986895" cy="288000"/>
            <a:chOff x="8192281" y="38914"/>
            <a:chExt cx="3986895" cy="288000"/>
          </a:xfrm>
        </p:grpSpPr>
        <p:sp>
          <p:nvSpPr>
            <p:cNvPr id="12" name="五边形 11"/>
            <p:cNvSpPr/>
            <p:nvPr/>
          </p:nvSpPr>
          <p:spPr bwMode="auto">
            <a:xfrm>
              <a:off x="8192281" y="38914"/>
              <a:ext cx="72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3" name="燕尾形 12"/>
            <p:cNvSpPr/>
            <p:nvPr/>
          </p:nvSpPr>
          <p:spPr bwMode="auto">
            <a:xfrm>
              <a:off x="8797817"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4" name="燕尾形 13"/>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5" name="燕尾形 14"/>
            <p:cNvSpPr/>
            <p:nvPr/>
          </p:nvSpPr>
          <p:spPr bwMode="auto">
            <a:xfrm>
              <a:off x="10368889" y="38914"/>
              <a:ext cx="900000"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6" name="燕尾形 15"/>
            <p:cNvSpPr/>
            <p:nvPr/>
          </p:nvSpPr>
          <p:spPr bwMode="auto">
            <a:xfrm>
              <a:off x="11154425" y="38914"/>
              <a:ext cx="1024751"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4995690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2000" dirty="0"/>
              <a:t>Both Open Shortest Path First (OSPF) and Intermediate System to Intermediate System (IS-IS) are link-state Interior Gateway Protocols (IGPs). Routers that run them synchronize link state databases (LSDBs) and use the shortest path first (SPF) algorithm to calculate optimal routes.</a:t>
            </a:r>
          </a:p>
          <a:p>
            <a:r>
              <a:rPr lang="en-US" sz="2000" dirty="0"/>
              <a:t>In response to network topology changes, OSPF and IS-IS support multiple fast convergence and protection mechanisms, which minimize traffic loss caused by network faults.</a:t>
            </a:r>
          </a:p>
          <a:p>
            <a:r>
              <a:rPr lang="en-US" sz="2000" dirty="0"/>
              <a:t>To control the size of a routing table, OSPF and IS-IS support route selection and routing information control.</a:t>
            </a:r>
          </a:p>
          <a:p>
            <a:r>
              <a:rPr lang="en-US" sz="2000" dirty="0"/>
              <a:t>This course describes the advanced features of OSPF and IS-IS, including fast convergence and route control.</a:t>
            </a:r>
          </a:p>
        </p:txBody>
      </p:sp>
    </p:spTree>
    <p:extLst>
      <p:ext uri="{BB962C8B-B14F-4D97-AF65-F5344CB8AC3E}">
        <p14:creationId xmlns:p14="http://schemas.microsoft.com/office/powerpoint/2010/main" val="41000061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276183" cy="1653886"/>
          </a:xfrm>
        </p:spPr>
        <p:txBody>
          <a:bodyPr wrap="square">
            <a:noAutofit/>
          </a:bodyPr>
          <a:lstStyle/>
          <a:p>
            <a:r>
              <a:rPr lang="en-US" sz="1600" dirty="0">
                <a:latin typeface="Huawei Sans" panose="020C0503030203020204" pitchFamily="34" charset="0"/>
              </a:rPr>
              <a:t>Setting the maximum number of non-default external routes on a router can prevent OSPF database overflows.</a:t>
            </a:r>
          </a:p>
          <a:p>
            <a:r>
              <a:rPr lang="en-US" sz="1600" dirty="0">
                <a:latin typeface="Huawei Sans" panose="020C0503030203020204" pitchFamily="34" charset="0"/>
              </a:rPr>
              <a:t>Set the same maximum number for all routers on an OSPF network. When the number of </a:t>
            </a:r>
            <a:r>
              <a:rPr lang="en-US" sz="1600" dirty="0" smtClean="0">
                <a:latin typeface="Huawei Sans" panose="020C0503030203020204" pitchFamily="34" charset="0"/>
              </a:rPr>
              <a:t>non-default external </a:t>
            </a:r>
            <a:r>
              <a:rPr lang="en-US" sz="1600" dirty="0">
                <a:latin typeface="Huawei Sans" panose="020C0503030203020204" pitchFamily="34" charset="0"/>
              </a:rPr>
              <a:t>routes on a router reaches the maximum number, the router enters the Overflow state and starts the </a:t>
            </a:r>
            <a:r>
              <a:rPr lang="en-US" sz="1600" dirty="0" smtClean="0">
                <a:latin typeface="Huawei Sans" panose="020C0503030203020204" pitchFamily="34" charset="0"/>
              </a:rPr>
              <a:t>Overflow state </a:t>
            </a:r>
            <a:r>
              <a:rPr lang="en-US" sz="1600" dirty="0">
                <a:latin typeface="Huawei Sans" panose="020C0503030203020204" pitchFamily="34" charset="0"/>
              </a:rPr>
              <a:t>timer </a:t>
            </a:r>
            <a:r>
              <a:rPr lang="en-US" sz="1600" dirty="0" smtClean="0">
                <a:latin typeface="Huawei Sans" panose="020C0503030203020204" pitchFamily="34" charset="0"/>
              </a:rPr>
              <a:t>(default </a:t>
            </a:r>
            <a:r>
              <a:rPr lang="en-US" sz="1600" dirty="0">
                <a:latin typeface="Huawei Sans" panose="020C0503030203020204" pitchFamily="34" charset="0"/>
              </a:rPr>
              <a:t>timeout </a:t>
            </a:r>
            <a:r>
              <a:rPr lang="en-US" sz="1600" dirty="0" smtClean="0">
                <a:latin typeface="Huawei Sans" panose="020C0503030203020204" pitchFamily="34" charset="0"/>
              </a:rPr>
              <a:t>period: </a:t>
            </a:r>
            <a:r>
              <a:rPr lang="en-US" sz="1600" dirty="0">
                <a:latin typeface="Huawei Sans" panose="020C0503030203020204" pitchFamily="34" charset="0"/>
              </a:rPr>
              <a:t>5s). After the timer expires, the router automatically exits the Overflow state.</a:t>
            </a:r>
          </a:p>
        </p:txBody>
      </p:sp>
      <p:sp>
        <p:nvSpPr>
          <p:cNvPr id="2" name="标题 1"/>
          <p:cNvSpPr>
            <a:spLocks noGrp="1"/>
          </p:cNvSpPr>
          <p:nvPr>
            <p:ph type="title"/>
          </p:nvPr>
        </p:nvSpPr>
        <p:spPr>
          <a:xfrm>
            <a:off x="1594800" y="216969"/>
            <a:ext cx="7109585" cy="640800"/>
          </a:xfrm>
        </p:spPr>
        <p:txBody>
          <a:bodyPr wrap="square">
            <a:noAutofit/>
          </a:bodyPr>
          <a:lstStyle/>
          <a:p>
            <a:r>
              <a:rPr lang="en-US" dirty="0">
                <a:latin typeface="Huawei Sans" panose="020C0503030203020204" pitchFamily="34" charset="0"/>
              </a:rPr>
              <a:t>Preventive Measures for OSPF Database Overflows</a:t>
            </a:r>
          </a:p>
        </p:txBody>
      </p:sp>
      <p:sp>
        <p:nvSpPr>
          <p:cNvPr id="5" name="圆角矩形 4"/>
          <p:cNvSpPr/>
          <p:nvPr/>
        </p:nvSpPr>
        <p:spPr>
          <a:xfrm>
            <a:off x="1153564" y="3506800"/>
            <a:ext cx="2153548" cy="432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Enters the Overflow state.</a:t>
            </a:r>
          </a:p>
        </p:txBody>
      </p:sp>
      <p:sp>
        <p:nvSpPr>
          <p:cNvPr id="6" name="圆角矩形 5"/>
          <p:cNvSpPr/>
          <p:nvPr/>
        </p:nvSpPr>
        <p:spPr>
          <a:xfrm>
            <a:off x="1153564" y="4388898"/>
            <a:ext cx="2153548" cy="432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Stays in the </a:t>
            </a:r>
            <a:r>
              <a:rPr lang="en-US" sz="14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Overflow </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state.</a:t>
            </a:r>
          </a:p>
        </p:txBody>
      </p:sp>
      <p:sp>
        <p:nvSpPr>
          <p:cNvPr id="7" name="圆角矩形 6"/>
          <p:cNvSpPr/>
          <p:nvPr/>
        </p:nvSpPr>
        <p:spPr>
          <a:xfrm>
            <a:off x="1153564" y="5270996"/>
            <a:ext cx="2153548" cy="43200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Exits the Overflow state.</a:t>
            </a:r>
          </a:p>
        </p:txBody>
      </p:sp>
      <p:cxnSp>
        <p:nvCxnSpPr>
          <p:cNvPr id="8" name="直接箭头连接符 7"/>
          <p:cNvCxnSpPr>
            <a:stCxn id="5" idx="2"/>
            <a:endCxn id="6" idx="0"/>
          </p:cNvCxnSpPr>
          <p:nvPr/>
        </p:nvCxnSpPr>
        <p:spPr bwMode="auto">
          <a:xfrm>
            <a:off x="2230338" y="3938800"/>
            <a:ext cx="0" cy="450098"/>
          </a:xfrm>
          <a:prstGeom prst="straightConnector1">
            <a:avLst/>
          </a:prstGeom>
          <a:noFill/>
          <a:ln w="19050" cap="flat" cmpd="sng" algn="ctr">
            <a:solidFill>
              <a:schemeClr val="tx1"/>
            </a:solidFill>
            <a:prstDash val="solid"/>
            <a:round/>
            <a:headEnd type="none" w="med" len="med"/>
            <a:tailEnd type="triangle"/>
          </a:ln>
          <a:effectLst/>
        </p:spPr>
      </p:cxnSp>
      <p:cxnSp>
        <p:nvCxnSpPr>
          <p:cNvPr id="9" name="直接箭头连接符 8"/>
          <p:cNvCxnSpPr>
            <a:stCxn id="6" idx="2"/>
            <a:endCxn id="7" idx="0"/>
          </p:cNvCxnSpPr>
          <p:nvPr/>
        </p:nvCxnSpPr>
        <p:spPr bwMode="auto">
          <a:xfrm>
            <a:off x="2230338" y="4820898"/>
            <a:ext cx="0" cy="450098"/>
          </a:xfrm>
          <a:prstGeom prst="straightConnector1">
            <a:avLst/>
          </a:prstGeom>
          <a:noFill/>
          <a:ln w="19050" cap="flat" cmpd="sng" algn="ctr">
            <a:solidFill>
              <a:schemeClr val="tx1"/>
            </a:solidFill>
            <a:prstDash val="solid"/>
            <a:round/>
            <a:headEnd type="none" w="med" len="med"/>
            <a:tailEnd type="triangle"/>
          </a:ln>
          <a:effectLst/>
        </p:spPr>
      </p:cxnSp>
      <p:sp>
        <p:nvSpPr>
          <p:cNvPr id="10" name="任意多边形 9"/>
          <p:cNvSpPr/>
          <p:nvPr/>
        </p:nvSpPr>
        <p:spPr bwMode="auto">
          <a:xfrm>
            <a:off x="3324624" y="3802482"/>
            <a:ext cx="653067" cy="825764"/>
          </a:xfrm>
          <a:custGeom>
            <a:avLst/>
            <a:gdLst>
              <a:gd name="connsiteX0" fmla="*/ 0 w 471054"/>
              <a:gd name="connsiteY0" fmla="*/ 748145 h 748145"/>
              <a:gd name="connsiteX1" fmla="*/ 471054 w 471054"/>
              <a:gd name="connsiteY1" fmla="*/ 748145 h 748145"/>
              <a:gd name="connsiteX2" fmla="*/ 471054 w 471054"/>
              <a:gd name="connsiteY2" fmla="*/ 0 h 748145"/>
              <a:gd name="connsiteX3" fmla="*/ 18472 w 471054"/>
              <a:gd name="connsiteY3" fmla="*/ 0 h 748145"/>
            </a:gdLst>
            <a:ahLst/>
            <a:cxnLst>
              <a:cxn ang="0">
                <a:pos x="connsiteX0" y="connsiteY0"/>
              </a:cxn>
              <a:cxn ang="0">
                <a:pos x="connsiteX1" y="connsiteY1"/>
              </a:cxn>
              <a:cxn ang="0">
                <a:pos x="connsiteX2" y="connsiteY2"/>
              </a:cxn>
              <a:cxn ang="0">
                <a:pos x="connsiteX3" y="connsiteY3"/>
              </a:cxn>
            </a:cxnLst>
            <a:rect l="l" t="t" r="r" b="b"/>
            <a:pathLst>
              <a:path w="471054" h="748145">
                <a:moveTo>
                  <a:pt x="0" y="748145"/>
                </a:moveTo>
                <a:lnTo>
                  <a:pt x="471054" y="748145"/>
                </a:lnTo>
                <a:lnTo>
                  <a:pt x="471054" y="0"/>
                </a:lnTo>
                <a:lnTo>
                  <a:pt x="18472" y="0"/>
                </a:lnTo>
              </a:path>
            </a:pathLst>
          </a:custGeom>
          <a:noFill/>
          <a:ln w="19050" cap="flat" cmpd="sng" algn="ctr">
            <a:solidFill>
              <a:schemeClr val="tx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任意多边形 10"/>
          <p:cNvSpPr/>
          <p:nvPr/>
        </p:nvSpPr>
        <p:spPr bwMode="auto">
          <a:xfrm>
            <a:off x="3321386" y="3637724"/>
            <a:ext cx="834570" cy="1866900"/>
          </a:xfrm>
          <a:custGeom>
            <a:avLst/>
            <a:gdLst>
              <a:gd name="connsiteX0" fmla="*/ 0 w 471054"/>
              <a:gd name="connsiteY0" fmla="*/ 748145 h 748145"/>
              <a:gd name="connsiteX1" fmla="*/ 471054 w 471054"/>
              <a:gd name="connsiteY1" fmla="*/ 748145 h 748145"/>
              <a:gd name="connsiteX2" fmla="*/ 471054 w 471054"/>
              <a:gd name="connsiteY2" fmla="*/ 0 h 748145"/>
              <a:gd name="connsiteX3" fmla="*/ 18472 w 471054"/>
              <a:gd name="connsiteY3" fmla="*/ 0 h 748145"/>
            </a:gdLst>
            <a:ahLst/>
            <a:cxnLst>
              <a:cxn ang="0">
                <a:pos x="connsiteX0" y="connsiteY0"/>
              </a:cxn>
              <a:cxn ang="0">
                <a:pos x="connsiteX1" y="connsiteY1"/>
              </a:cxn>
              <a:cxn ang="0">
                <a:pos x="connsiteX2" y="connsiteY2"/>
              </a:cxn>
              <a:cxn ang="0">
                <a:pos x="connsiteX3" y="connsiteY3"/>
              </a:cxn>
            </a:cxnLst>
            <a:rect l="l" t="t" r="r" b="b"/>
            <a:pathLst>
              <a:path w="471054" h="748145">
                <a:moveTo>
                  <a:pt x="0" y="748145"/>
                </a:moveTo>
                <a:lnTo>
                  <a:pt x="471054" y="748145"/>
                </a:lnTo>
                <a:lnTo>
                  <a:pt x="471054" y="0"/>
                </a:lnTo>
                <a:lnTo>
                  <a:pt x="18472" y="0"/>
                </a:lnTo>
              </a:path>
            </a:pathLst>
          </a:custGeom>
          <a:noFill/>
          <a:ln w="19050" cap="flat" cmpd="sng" algn="ctr">
            <a:solidFill>
              <a:schemeClr val="tx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7" name="表格 16"/>
          <p:cNvGraphicFramePr>
            <a:graphicFrameLocks noGrp="1"/>
          </p:cNvGraphicFramePr>
          <p:nvPr>
            <p:extLst>
              <p:ext uri="{D42A27DB-BD31-4B8C-83A1-F6EECF244321}">
                <p14:modId xmlns:p14="http://schemas.microsoft.com/office/powerpoint/2010/main" val="3931889160"/>
              </p:ext>
            </p:extLst>
          </p:nvPr>
        </p:nvGraphicFramePr>
        <p:xfrm>
          <a:off x="4920333" y="2979440"/>
          <a:ext cx="6695422" cy="3347079"/>
        </p:xfrm>
        <a:graphic>
          <a:graphicData uri="http://schemas.openxmlformats.org/drawingml/2006/table">
            <a:tbl>
              <a:tblPr firstRow="1" bandRow="1">
                <a:tableStyleId>{2D5ABB26-0587-4C30-8999-92F81FD0307C}</a:tableStyleId>
              </a:tblPr>
              <a:tblGrid>
                <a:gridCol w="1600210"/>
                <a:gridCol w="5095212"/>
              </a:tblGrid>
              <a:tr h="329559">
                <a:tc>
                  <a:txBody>
                    <a:bodyPr/>
                    <a:lstStyle/>
                    <a:p>
                      <a:pPr algn="ctr" fontAlgn="ctr"/>
                      <a:r>
                        <a:rPr lang="en-US" sz="1400" b="1" dirty="0">
                          <a:solidFill>
                            <a:schemeClr val="bg1"/>
                          </a:solidFill>
                          <a:latin typeface="Huawei Sans" panose="020C0503030203020204" pitchFamily="34" charset="0"/>
                        </a:rPr>
                        <a:t>Overflow Phase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b="1" dirty="0">
                          <a:solidFill>
                            <a:schemeClr val="bg1"/>
                          </a:solidFill>
                          <a:latin typeface="Huawei Sans" panose="020C0503030203020204" pitchFamily="34" charset="0"/>
                        </a:rPr>
                        <a:t>OSPF Processing</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568827">
                <a:tc>
                  <a:txBody>
                    <a:bodyPr/>
                    <a:lstStyle/>
                    <a:p>
                      <a:pPr algn="ctr" fontAlgn="ctr"/>
                      <a:r>
                        <a:rPr lang="en-US" sz="1200" dirty="0">
                          <a:latin typeface="Huawei Sans" panose="020C0503030203020204" pitchFamily="34" charset="0"/>
                        </a:rPr>
                        <a:t>Enters the </a:t>
                      </a:r>
                      <a:r>
                        <a:rPr lang="en-US" sz="1200" dirty="0" smtClean="0">
                          <a:latin typeface="Huawei Sans" panose="020C0503030203020204" pitchFamily="34" charset="0"/>
                        </a:rPr>
                        <a:t>Overflow </a:t>
                      </a:r>
                      <a:r>
                        <a:rPr lang="en-US" sz="1200" dirty="0">
                          <a:latin typeface="Huawei Sans" panose="020C0503030203020204" pitchFamily="34" charset="0"/>
                        </a:rPr>
                        <a:t>state.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80000" indent="-180000" algn="l" fontAlgn="ctr">
                        <a:buFont typeface="Arial" panose="020B0604020202020204" pitchFamily="34" charset="0"/>
                        <a:buChar char="•"/>
                      </a:pPr>
                      <a:r>
                        <a:rPr lang="en-US" sz="1200" dirty="0">
                          <a:latin typeface="Huawei Sans" panose="020C0503030203020204" pitchFamily="34" charset="0"/>
                        </a:rPr>
                        <a:t>Deletes all non-default external routes generated by the router itself.</a:t>
                      </a:r>
                    </a:p>
                    <a:p>
                      <a:pPr marL="180000" indent="-180000" algn="l" fontAlgn="ctr">
                        <a:buFont typeface="Arial" panose="020B0604020202020204" pitchFamily="34" charset="0"/>
                        <a:buChar char="•"/>
                      </a:pPr>
                      <a:r>
                        <a:rPr lang="en-US" sz="1200" dirty="0">
                          <a:latin typeface="Huawei Sans" panose="020C0503030203020204" pitchFamily="34" charset="0"/>
                        </a:rPr>
                        <a:t>Starts the Overflow state timer.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1218915">
                <a:tc>
                  <a:txBody>
                    <a:bodyPr/>
                    <a:lstStyle/>
                    <a:p>
                      <a:pPr algn="ctr" fontAlgn="ctr"/>
                      <a:r>
                        <a:rPr lang="en-US" sz="1200" dirty="0">
                          <a:latin typeface="Huawei Sans" panose="020C0503030203020204" pitchFamily="34" charset="0"/>
                        </a:rPr>
                        <a:t>Stays in the </a:t>
                      </a:r>
                      <a:r>
                        <a:rPr lang="en-US" sz="1200" dirty="0" smtClean="0">
                          <a:latin typeface="Huawei Sans" panose="020C0503030203020204" pitchFamily="34" charset="0"/>
                        </a:rPr>
                        <a:t>Overflow </a:t>
                      </a:r>
                      <a:r>
                        <a:rPr lang="en-US" sz="1200" dirty="0">
                          <a:latin typeface="Huawei Sans" panose="020C0503030203020204" pitchFamily="34" charset="0"/>
                        </a:rPr>
                        <a:t>state.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80000" indent="-180000" algn="l" defTabSz="914034" rtl="0" eaLnBrk="1" fontAlgn="ctr" latinLnBrk="0" hangingPunct="1">
                        <a:buFont typeface="Arial" panose="020B0604020202020204" pitchFamily="34" charset="0"/>
                        <a:buChar char="•"/>
                      </a:pPr>
                      <a:r>
                        <a:rPr lang="en-US" sz="1200" dirty="0">
                          <a:solidFill>
                            <a:schemeClr val="tx1"/>
                          </a:solidFill>
                          <a:latin typeface="Huawei Sans" panose="020C0503030203020204" pitchFamily="34" charset="0"/>
                          <a:ea typeface="+mn-ea"/>
                          <a:cs typeface="+mn-cs"/>
                        </a:rPr>
                        <a:t>Does not generate non-default external routes.</a:t>
                      </a:r>
                    </a:p>
                    <a:p>
                      <a:pPr marL="180000" indent="-180000" algn="l" defTabSz="914034" rtl="0" eaLnBrk="1" fontAlgn="ctr" latinLnBrk="0" hangingPunct="1">
                        <a:buFont typeface="Arial" panose="020B0604020202020204" pitchFamily="34" charset="0"/>
                        <a:buChar char="•"/>
                      </a:pPr>
                      <a:r>
                        <a:rPr lang="en-US" sz="1200" dirty="0">
                          <a:solidFill>
                            <a:schemeClr val="tx1"/>
                          </a:solidFill>
                          <a:latin typeface="Huawei Sans" panose="020C0503030203020204" pitchFamily="34" charset="0"/>
                          <a:ea typeface="+mn-ea"/>
                          <a:cs typeface="+mn-cs"/>
                        </a:rPr>
                        <a:t>Discards newly received non-default external routes and does not reply with </a:t>
                      </a:r>
                      <a:r>
                        <a:rPr lang="en-US" sz="1200" dirty="0" err="1">
                          <a:solidFill>
                            <a:schemeClr val="tx1"/>
                          </a:solidFill>
                          <a:latin typeface="Huawei Sans" panose="020C0503030203020204" pitchFamily="34" charset="0"/>
                          <a:ea typeface="+mn-ea"/>
                          <a:cs typeface="+mn-cs"/>
                        </a:rPr>
                        <a:t>LSAck</a:t>
                      </a:r>
                      <a:r>
                        <a:rPr lang="en-US" sz="1200" dirty="0">
                          <a:solidFill>
                            <a:schemeClr val="tx1"/>
                          </a:solidFill>
                          <a:latin typeface="Huawei Sans" panose="020C0503030203020204" pitchFamily="34" charset="0"/>
                          <a:ea typeface="+mn-ea"/>
                          <a:cs typeface="+mn-cs"/>
                        </a:rPr>
                        <a:t> packets.</a:t>
                      </a:r>
                    </a:p>
                    <a:p>
                      <a:pPr marL="180000" indent="-180000" algn="l" defTabSz="914034" rtl="0" eaLnBrk="1" fontAlgn="ctr" latinLnBrk="0" hangingPunct="1">
                        <a:buFont typeface="Arial" panose="020B0604020202020204" pitchFamily="34" charset="0"/>
                        <a:buChar char="•"/>
                      </a:pPr>
                      <a:r>
                        <a:rPr lang="en-US" sz="1200" dirty="0">
                          <a:solidFill>
                            <a:schemeClr val="tx1"/>
                          </a:solidFill>
                          <a:latin typeface="Huawei Sans" panose="020C0503030203020204" pitchFamily="34" charset="0"/>
                          <a:ea typeface="+mn-ea"/>
                          <a:cs typeface="+mn-cs"/>
                        </a:rPr>
                        <a:t>Checks whether the number of external routes still exceeds the maximum number when the </a:t>
                      </a:r>
                      <a:r>
                        <a:rPr lang="en-US" sz="1200" dirty="0" smtClean="0">
                          <a:solidFill>
                            <a:schemeClr val="tx1"/>
                          </a:solidFill>
                          <a:latin typeface="Huawei Sans" panose="020C0503030203020204" pitchFamily="34" charset="0"/>
                          <a:ea typeface="+mn-ea"/>
                          <a:cs typeface="+mn-cs"/>
                        </a:rPr>
                        <a:t>overflow state </a:t>
                      </a:r>
                      <a:r>
                        <a:rPr lang="en-US" sz="1200" dirty="0">
                          <a:solidFill>
                            <a:schemeClr val="tx1"/>
                          </a:solidFill>
                          <a:latin typeface="Huawei Sans" panose="020C0503030203020204" pitchFamily="34" charset="0"/>
                          <a:ea typeface="+mn-ea"/>
                          <a:cs typeface="+mn-cs"/>
                        </a:rPr>
                        <a:t>timer expires.</a:t>
                      </a:r>
                    </a:p>
                    <a:p>
                      <a:pPr marL="360000" indent="-180000" algn="l" fontAlgn="ctr">
                        <a:buFont typeface="微软雅黑" panose="020B0503020204020204" pitchFamily="34" charset="-122"/>
                        <a:buChar char="▪"/>
                      </a:pPr>
                      <a:r>
                        <a:rPr lang="en-US" sz="1200" dirty="0">
                          <a:latin typeface="Huawei Sans" panose="020C0503030203020204" pitchFamily="34" charset="0"/>
                        </a:rPr>
                        <a:t>If not, the router exits the Overflow state.</a:t>
                      </a:r>
                    </a:p>
                    <a:p>
                      <a:pPr marL="360000" indent="-180000" algn="l" fontAlgn="ctr">
                        <a:buFont typeface="微软雅黑" panose="020B0503020204020204" pitchFamily="34" charset="-122"/>
                        <a:buChar char="▪"/>
                      </a:pPr>
                      <a:r>
                        <a:rPr lang="en-US" sz="1200" dirty="0">
                          <a:latin typeface="Huawei Sans" panose="020C0503030203020204" pitchFamily="34" charset="0"/>
                        </a:rPr>
                        <a:t>If so, the router restarts the Overflow state timer.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893871">
                <a:tc>
                  <a:txBody>
                    <a:bodyPr/>
                    <a:lstStyle/>
                    <a:p>
                      <a:pPr algn="ctr" fontAlgn="ctr"/>
                      <a:r>
                        <a:rPr lang="en-US" sz="1200" dirty="0">
                          <a:latin typeface="Huawei Sans" panose="020C0503030203020204" pitchFamily="34" charset="0"/>
                        </a:rPr>
                        <a:t>Exits the Overflow state.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180000" indent="-180000" algn="l" defTabSz="914034" rtl="0" eaLnBrk="1" fontAlgn="ctr" latinLnBrk="0" hangingPunct="1">
                        <a:buFont typeface="Arial" panose="020B0604020202020204" pitchFamily="34" charset="0"/>
                        <a:buChar char="•"/>
                      </a:pPr>
                      <a:r>
                        <a:rPr lang="en-US" altLang="zh-CN" sz="1200" dirty="0" smtClean="0">
                          <a:solidFill>
                            <a:schemeClr val="tx1"/>
                          </a:solidFill>
                          <a:latin typeface="Huawei Sans" panose="020C0503030203020204" pitchFamily="34" charset="0"/>
                          <a:ea typeface="+mn-ea"/>
                          <a:cs typeface="+mn-cs"/>
                        </a:rPr>
                        <a:t>Delete</a:t>
                      </a:r>
                      <a:r>
                        <a:rPr lang="en-US" sz="1200" dirty="0" smtClean="0">
                          <a:solidFill>
                            <a:schemeClr val="tx1"/>
                          </a:solidFill>
                          <a:latin typeface="Huawei Sans" panose="020C0503030203020204" pitchFamily="34" charset="0"/>
                          <a:ea typeface="+mn-ea"/>
                          <a:cs typeface="+mn-cs"/>
                        </a:rPr>
                        <a:t>s </a:t>
                      </a:r>
                      <a:r>
                        <a:rPr lang="en-US" sz="1200" dirty="0">
                          <a:solidFill>
                            <a:schemeClr val="tx1"/>
                          </a:solidFill>
                          <a:latin typeface="Huawei Sans" panose="020C0503030203020204" pitchFamily="34" charset="0"/>
                          <a:ea typeface="+mn-ea"/>
                          <a:cs typeface="+mn-cs"/>
                        </a:rPr>
                        <a:t>the Overflow state timer.</a:t>
                      </a:r>
                    </a:p>
                    <a:p>
                      <a:pPr marL="180000" indent="-180000" algn="l" defTabSz="914034" rtl="0" eaLnBrk="1" fontAlgn="ctr" latinLnBrk="0" hangingPunct="1">
                        <a:buFont typeface="Arial" panose="020B0604020202020204" pitchFamily="34" charset="0"/>
                        <a:buChar char="•"/>
                      </a:pPr>
                      <a:r>
                        <a:rPr lang="en-US" sz="1200" dirty="0">
                          <a:solidFill>
                            <a:schemeClr val="tx1"/>
                          </a:solidFill>
                          <a:latin typeface="Huawei Sans" panose="020C0503030203020204" pitchFamily="34" charset="0"/>
                          <a:ea typeface="+mn-ea"/>
                          <a:cs typeface="+mn-cs"/>
                        </a:rPr>
                        <a:t>Generates non-default </a:t>
                      </a:r>
                      <a:r>
                        <a:rPr lang="en-US" altLang="zh-CN" sz="1200" dirty="0" smtClean="0">
                          <a:solidFill>
                            <a:schemeClr val="tx1"/>
                          </a:solidFill>
                          <a:latin typeface="Huawei Sans" panose="020C0503030203020204" pitchFamily="34" charset="0"/>
                          <a:ea typeface="+mn-ea"/>
                          <a:cs typeface="+mn-cs"/>
                        </a:rPr>
                        <a:t>external </a:t>
                      </a:r>
                      <a:r>
                        <a:rPr lang="en-US" sz="1200" dirty="0" smtClean="0">
                          <a:solidFill>
                            <a:schemeClr val="tx1"/>
                          </a:solidFill>
                          <a:latin typeface="Huawei Sans" panose="020C0503030203020204" pitchFamily="34" charset="0"/>
                          <a:ea typeface="+mn-ea"/>
                          <a:cs typeface="+mn-cs"/>
                        </a:rPr>
                        <a:t>routes</a:t>
                      </a:r>
                      <a:r>
                        <a:rPr lang="en-US" sz="1200" dirty="0">
                          <a:solidFill>
                            <a:schemeClr val="tx1"/>
                          </a:solidFill>
                          <a:latin typeface="Huawei Sans" panose="020C0503030203020204" pitchFamily="34" charset="0"/>
                          <a:ea typeface="+mn-ea"/>
                          <a:cs typeface="+mn-cs"/>
                        </a:rPr>
                        <a:t>.</a:t>
                      </a:r>
                    </a:p>
                    <a:p>
                      <a:pPr marL="180000" indent="-180000" algn="l" defTabSz="914034" rtl="0" eaLnBrk="1" fontAlgn="ctr" latinLnBrk="0" hangingPunct="1">
                        <a:buFont typeface="Arial" panose="020B0604020202020204" pitchFamily="34" charset="0"/>
                        <a:buChar char="•"/>
                      </a:pPr>
                      <a:r>
                        <a:rPr lang="en-US" sz="1200" dirty="0">
                          <a:solidFill>
                            <a:schemeClr val="tx1"/>
                          </a:solidFill>
                          <a:latin typeface="Huawei Sans" panose="020C0503030203020204" pitchFamily="34" charset="0"/>
                          <a:ea typeface="+mn-ea"/>
                          <a:cs typeface="+mn-cs"/>
                        </a:rPr>
                        <a:t>Accepts newly received non-default external routes and replies with </a:t>
                      </a:r>
                      <a:r>
                        <a:rPr lang="en-US" sz="1200" dirty="0" err="1">
                          <a:solidFill>
                            <a:schemeClr val="tx1"/>
                          </a:solidFill>
                          <a:latin typeface="Huawei Sans" panose="020C0503030203020204" pitchFamily="34" charset="0"/>
                          <a:ea typeface="+mn-ea"/>
                          <a:cs typeface="+mn-cs"/>
                        </a:rPr>
                        <a:t>LSAck</a:t>
                      </a:r>
                      <a:r>
                        <a:rPr lang="en-US" sz="1200" dirty="0">
                          <a:solidFill>
                            <a:schemeClr val="tx1"/>
                          </a:solidFill>
                          <a:latin typeface="Huawei Sans" panose="020C0503030203020204" pitchFamily="34" charset="0"/>
                          <a:ea typeface="+mn-ea"/>
                          <a:cs typeface="+mn-cs"/>
                        </a:rPr>
                        <a:t> packets.</a:t>
                      </a:r>
                    </a:p>
                    <a:p>
                      <a:pPr marL="180000" indent="-180000" algn="l" defTabSz="914034" rtl="0" eaLnBrk="1" fontAlgn="ctr" latinLnBrk="0" hangingPunct="1">
                        <a:buFont typeface="Arial" panose="020B0604020202020204" pitchFamily="34" charset="0"/>
                        <a:buChar char="•"/>
                      </a:pPr>
                      <a:r>
                        <a:rPr lang="en-US" sz="1200" dirty="0">
                          <a:solidFill>
                            <a:schemeClr val="tx1"/>
                          </a:solidFill>
                          <a:latin typeface="Huawei Sans" panose="020C0503030203020204" pitchFamily="34" charset="0"/>
                          <a:ea typeface="+mn-ea"/>
                          <a:cs typeface="+mn-cs"/>
                        </a:rPr>
                        <a:t>Gets ready to enter the Overflow state again.</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19" name="矩形 18"/>
          <p:cNvSpPr/>
          <p:nvPr/>
        </p:nvSpPr>
        <p:spPr>
          <a:xfrm rot="16200000">
            <a:off x="3222489" y="3990657"/>
            <a:ext cx="999834" cy="43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Restarts the timer.</a:t>
            </a:r>
          </a:p>
        </p:txBody>
      </p:sp>
      <p:sp>
        <p:nvSpPr>
          <p:cNvPr id="20" name="矩形 19"/>
          <p:cNvSpPr/>
          <p:nvPr/>
        </p:nvSpPr>
        <p:spPr>
          <a:xfrm rot="16200000">
            <a:off x="3521654" y="4356155"/>
            <a:ext cx="1698486" cy="3570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Enters the Overflow state again.</a:t>
            </a:r>
          </a:p>
        </p:txBody>
      </p:sp>
      <p:grpSp>
        <p:nvGrpSpPr>
          <p:cNvPr id="22" name="组合 21"/>
          <p:cNvGrpSpPr/>
          <p:nvPr/>
        </p:nvGrpSpPr>
        <p:grpSpPr>
          <a:xfrm>
            <a:off x="8192281" y="12538"/>
            <a:ext cx="3986895" cy="288000"/>
            <a:chOff x="8192281" y="38914"/>
            <a:chExt cx="3986895" cy="288000"/>
          </a:xfrm>
        </p:grpSpPr>
        <p:sp>
          <p:nvSpPr>
            <p:cNvPr id="23" name="五边形 22"/>
            <p:cNvSpPr/>
            <p:nvPr/>
          </p:nvSpPr>
          <p:spPr bwMode="auto">
            <a:xfrm>
              <a:off x="8192281" y="38914"/>
              <a:ext cx="72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24" name="燕尾形 23"/>
            <p:cNvSpPr/>
            <p:nvPr/>
          </p:nvSpPr>
          <p:spPr bwMode="auto">
            <a:xfrm>
              <a:off x="8797817"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25" name="燕尾形 24"/>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26" name="燕尾形 25"/>
            <p:cNvSpPr/>
            <p:nvPr/>
          </p:nvSpPr>
          <p:spPr bwMode="auto">
            <a:xfrm>
              <a:off x="10368889" y="38914"/>
              <a:ext cx="900000"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27" name="燕尾形 26"/>
            <p:cNvSpPr/>
            <p:nvPr/>
          </p:nvSpPr>
          <p:spPr bwMode="auto">
            <a:xfrm>
              <a:off x="11154425" y="38914"/>
              <a:ext cx="1024751"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13916470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30356" y="1602085"/>
            <a:ext cx="4630396" cy="1439159"/>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8" name="椭圆 17"/>
          <p:cNvSpPr/>
          <p:nvPr/>
        </p:nvSpPr>
        <p:spPr>
          <a:xfrm>
            <a:off x="1526866" y="1846529"/>
            <a:ext cx="1626101" cy="827361"/>
          </a:xfrm>
          <a:prstGeom prst="ellipse">
            <a:avLst/>
          </a:prstGeom>
          <a:solidFill>
            <a:schemeClr val="bg1"/>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9" name="椭圆 18"/>
          <p:cNvSpPr/>
          <p:nvPr/>
        </p:nvSpPr>
        <p:spPr>
          <a:xfrm>
            <a:off x="3199102" y="1846529"/>
            <a:ext cx="1626101" cy="827361"/>
          </a:xfrm>
          <a:prstGeom prst="ellipse">
            <a:avLst/>
          </a:prstGeom>
          <a:solidFill>
            <a:schemeClr val="bg1"/>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 name="文本占位符 2"/>
          <p:cNvSpPr>
            <a:spLocks noGrp="1"/>
          </p:cNvSpPr>
          <p:nvPr>
            <p:ph type="body" sz="quarter" idx="10"/>
          </p:nvPr>
        </p:nvSpPr>
        <p:spPr>
          <a:xfrm>
            <a:off x="451878" y="4024114"/>
            <a:ext cx="5395008" cy="2065392"/>
          </a:xfrm>
        </p:spPr>
        <p:txBody>
          <a:bodyPr wrap="square">
            <a:noAutofit/>
          </a:bodyPr>
          <a:lstStyle/>
          <a:p>
            <a:pPr marL="0" indent="0" algn="l">
              <a:buNone/>
            </a:pPr>
            <a:r>
              <a:rPr lang="en-US" sz="1600" dirty="0">
                <a:latin typeface="Huawei Sans" panose="020C0503030203020204" pitchFamily="34" charset="0"/>
              </a:rPr>
              <a:t>To reduce the number of LSAs on R3 and ensure that R3 can properly communicate with routers in other areas, </a:t>
            </a:r>
            <a:r>
              <a:rPr lang="en-US" altLang="zh-CN" sz="1600" dirty="0">
                <a:latin typeface="Huawei Sans" panose="020C0503030203020204" pitchFamily="34" charset="0"/>
              </a:rPr>
              <a:t>check</a:t>
            </a:r>
            <a:r>
              <a:rPr lang="en-US" sz="1600" dirty="0" smtClean="0">
                <a:latin typeface="Huawei Sans" panose="020C0503030203020204" pitchFamily="34" charset="0"/>
              </a:rPr>
              <a:t> </a:t>
            </a:r>
            <a:r>
              <a:rPr lang="en-US" sz="1600" dirty="0">
                <a:latin typeface="Huawei Sans" panose="020C0503030203020204" pitchFamily="34" charset="0"/>
              </a:rPr>
              <a:t>that the following requirements are met:</a:t>
            </a:r>
          </a:p>
          <a:p>
            <a:pPr marL="273050" lvl="1" indent="-273050"/>
            <a:r>
              <a:rPr lang="en-US" sz="1400" dirty="0">
                <a:latin typeface="Huawei Sans" panose="020C0503030203020204" pitchFamily="34" charset="0"/>
              </a:rPr>
              <a:t>R2 does not inject Type 3 LSAs into Area 1.</a:t>
            </a:r>
          </a:p>
          <a:p>
            <a:pPr marL="273050" lvl="1" indent="-273050"/>
            <a:r>
              <a:rPr lang="en-US" sz="1400" dirty="0">
                <a:latin typeface="Huawei Sans" panose="020C0503030203020204" pitchFamily="34" charset="0"/>
              </a:rPr>
              <a:t>R2 advertises default routes.</a:t>
            </a:r>
          </a:p>
          <a:p>
            <a:pPr algn="l"/>
            <a:endParaRPr lang="zh-CN" altLang="en-US" sz="1600" dirty="0">
              <a:latin typeface="Huawei Sans" panose="020C0503030203020204" pitchFamily="34" charset="0"/>
            </a:endParaRPr>
          </a:p>
        </p:txBody>
      </p:sp>
      <p:sp>
        <p:nvSpPr>
          <p:cNvPr id="2" name="标题 1"/>
          <p:cNvSpPr>
            <a:spLocks noGrp="1"/>
          </p:cNvSpPr>
          <p:nvPr>
            <p:ph type="title"/>
          </p:nvPr>
        </p:nvSpPr>
        <p:spPr>
          <a:xfrm>
            <a:off x="1594800" y="225763"/>
            <a:ext cx="6828231" cy="640800"/>
          </a:xfrm>
        </p:spPr>
        <p:txBody>
          <a:bodyPr wrap="square">
            <a:noAutofit/>
          </a:bodyPr>
          <a:lstStyle/>
          <a:p>
            <a:r>
              <a:rPr lang="en-US" dirty="0">
                <a:latin typeface="Huawei Sans" panose="020C0503030203020204" pitchFamily="34" charset="0"/>
              </a:rPr>
              <a:t>Example for Configuring OSPF Route Control (1)</a:t>
            </a:r>
          </a:p>
        </p:txBody>
      </p:sp>
      <p:sp>
        <p:nvSpPr>
          <p:cNvPr id="5" name="矩形 4"/>
          <p:cNvSpPr/>
          <p:nvPr/>
        </p:nvSpPr>
        <p:spPr>
          <a:xfrm>
            <a:off x="823268" y="2673712"/>
            <a:ext cx="910150" cy="367473"/>
          </a:xfrm>
          <a:prstGeom prst="rect">
            <a:avLst/>
          </a:prstGeom>
        </p:spPr>
        <p:txBody>
          <a:bodyPr wrap="square">
            <a:noAutofit/>
          </a:bodyPr>
          <a:lstStyle/>
          <a:p>
            <a:pPr algn="ctr" fontAlgn="ctr">
              <a:lnSpc>
                <a:spcPts val="2400"/>
              </a:lnSpc>
            </a:pPr>
            <a:r>
              <a:rPr lang="en-US" sz="14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a:t>
            </a:r>
          </a:p>
        </p:txBody>
      </p: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16366" y="2043331"/>
            <a:ext cx="540000" cy="442800"/>
          </a:xfrm>
          <a:prstGeom prst="rect">
            <a:avLst/>
          </a:prstGeom>
        </p:spPr>
      </p:pic>
      <p:cxnSp>
        <p:nvCxnSpPr>
          <p:cNvPr id="7" name="直接连接符 6"/>
          <p:cNvCxnSpPr>
            <a:stCxn id="6" idx="3"/>
            <a:endCxn id="9" idx="1"/>
          </p:cNvCxnSpPr>
          <p:nvPr/>
        </p:nvCxnSpPr>
        <p:spPr>
          <a:xfrm>
            <a:off x="1856366" y="2264731"/>
            <a:ext cx="10625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340504" y="1803066"/>
            <a:ext cx="491724" cy="307777"/>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p>
        </p:txBody>
      </p: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18892" y="2043331"/>
            <a:ext cx="540000" cy="442800"/>
          </a:xfrm>
          <a:prstGeom prst="rect">
            <a:avLst/>
          </a:prstGeom>
        </p:spPr>
      </p:pic>
      <p:sp>
        <p:nvSpPr>
          <p:cNvPr id="10" name="矩形 9"/>
          <p:cNvSpPr/>
          <p:nvPr/>
        </p:nvSpPr>
        <p:spPr>
          <a:xfrm>
            <a:off x="2943030" y="1803066"/>
            <a:ext cx="491724" cy="307777"/>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p>
        </p:txBody>
      </p:sp>
      <p:cxnSp>
        <p:nvCxnSpPr>
          <p:cNvPr id="11" name="直接连接符 10"/>
          <p:cNvCxnSpPr>
            <a:stCxn id="9" idx="3"/>
            <a:endCxn id="12" idx="1"/>
          </p:cNvCxnSpPr>
          <p:nvPr/>
        </p:nvCxnSpPr>
        <p:spPr>
          <a:xfrm>
            <a:off x="3458892" y="2264731"/>
            <a:ext cx="10625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521418" y="2043331"/>
            <a:ext cx="540000" cy="442800"/>
          </a:xfrm>
          <a:prstGeom prst="rect">
            <a:avLst/>
          </a:prstGeom>
        </p:spPr>
      </p:pic>
      <p:sp>
        <p:nvSpPr>
          <p:cNvPr id="13" name="矩形 12"/>
          <p:cNvSpPr/>
          <p:nvPr/>
        </p:nvSpPr>
        <p:spPr>
          <a:xfrm>
            <a:off x="4545556" y="1803066"/>
            <a:ext cx="491724" cy="307777"/>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t>
            </a:r>
          </a:p>
        </p:txBody>
      </p:sp>
      <p:sp>
        <p:nvSpPr>
          <p:cNvPr id="21" name="矩形 20"/>
          <p:cNvSpPr/>
          <p:nvPr/>
        </p:nvSpPr>
        <p:spPr>
          <a:xfrm>
            <a:off x="3535080" y="1846529"/>
            <a:ext cx="910150" cy="367473"/>
          </a:xfrm>
          <a:prstGeom prst="rect">
            <a:avLst/>
          </a:prstGeom>
        </p:spPr>
        <p:txBody>
          <a:bodyPr wrap="square">
            <a:noAutofit/>
          </a:bodyPr>
          <a:lstStyle/>
          <a:p>
            <a:pPr algn="ctr" fontAlgn="ctr">
              <a:lnSpc>
                <a:spcPts val="2400"/>
              </a:lnSpc>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Area1</a:t>
            </a:r>
          </a:p>
        </p:txBody>
      </p:sp>
      <p:cxnSp>
        <p:nvCxnSpPr>
          <p:cNvPr id="23" name="直接箭头连接符 22"/>
          <p:cNvCxnSpPr/>
          <p:nvPr/>
        </p:nvCxnSpPr>
        <p:spPr>
          <a:xfrm>
            <a:off x="3674758" y="2377834"/>
            <a:ext cx="720000"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3918155" y="2303432"/>
            <a:ext cx="144000" cy="143999"/>
            <a:chOff x="6024000" y="3357001"/>
            <a:chExt cx="144000" cy="143999"/>
          </a:xfrm>
        </p:grpSpPr>
        <p:cxnSp>
          <p:nvCxnSpPr>
            <p:cNvPr id="25" name="直接连接符 24"/>
            <p:cNvCxnSpPr/>
            <p:nvPr/>
          </p:nvCxnSpPr>
          <p:spPr>
            <a:xfrm flipV="1">
              <a:off x="6024000" y="3357001"/>
              <a:ext cx="144000" cy="143999"/>
            </a:xfrm>
            <a:prstGeom prst="line">
              <a:avLst/>
            </a:prstGeom>
            <a:solidFill>
              <a:srgbClr val="EC7061"/>
            </a:solidFill>
            <a:ln w="38100" cap="rnd">
              <a:solidFill>
                <a:srgbClr val="EC7061"/>
              </a:solidFill>
              <a:round/>
            </a:ln>
            <a:effectLst/>
          </p:spPr>
          <p:style>
            <a:lnRef idx="2">
              <a:schemeClr val="accent1"/>
            </a:lnRef>
            <a:fillRef idx="0">
              <a:schemeClr val="accent1"/>
            </a:fillRef>
            <a:effectRef idx="1">
              <a:schemeClr val="accent1"/>
            </a:effectRef>
            <a:fontRef idx="minor">
              <a:schemeClr val="tx1"/>
            </a:fontRef>
          </p:style>
        </p:cxnSp>
        <p:cxnSp>
          <p:nvCxnSpPr>
            <p:cNvPr id="26" name="直接连接符 25"/>
            <p:cNvCxnSpPr/>
            <p:nvPr/>
          </p:nvCxnSpPr>
          <p:spPr>
            <a:xfrm>
              <a:off x="6024000" y="3357001"/>
              <a:ext cx="144000" cy="143999"/>
            </a:xfrm>
            <a:prstGeom prst="line">
              <a:avLst/>
            </a:prstGeom>
            <a:solidFill>
              <a:srgbClr val="EC7061"/>
            </a:solidFill>
            <a:ln w="38100" cap="rnd">
              <a:solidFill>
                <a:srgbClr val="EC7061"/>
              </a:solidFill>
              <a:round/>
            </a:ln>
            <a:effectLst/>
          </p:spPr>
          <p:style>
            <a:lnRef idx="2">
              <a:schemeClr val="accent1"/>
            </a:lnRef>
            <a:fillRef idx="0">
              <a:schemeClr val="accent1"/>
            </a:fillRef>
            <a:effectRef idx="1">
              <a:schemeClr val="accent1"/>
            </a:effectRef>
            <a:fontRef idx="minor">
              <a:schemeClr val="tx1"/>
            </a:fontRef>
          </p:style>
        </p:cxnSp>
      </p:grpSp>
      <p:cxnSp>
        <p:nvCxnSpPr>
          <p:cNvPr id="28" name="直接箭头连接符 27"/>
          <p:cNvCxnSpPr/>
          <p:nvPr/>
        </p:nvCxnSpPr>
        <p:spPr>
          <a:xfrm>
            <a:off x="4341418" y="3345182"/>
            <a:ext cx="360000"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4569694" y="3114335"/>
            <a:ext cx="1163551" cy="400110"/>
          </a:xfrm>
          <a:prstGeom prst="rect">
            <a:avLst/>
          </a:prstGeom>
        </p:spPr>
        <p:txBody>
          <a:bodyPr wrap="square">
            <a:noAutofit/>
          </a:bodyPr>
          <a:lstStyle/>
          <a:p>
            <a:pPr algn="ctr" fontAlgn="ctr">
              <a:lnSpc>
                <a:spcPts val="2400"/>
              </a:lnSpc>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Type3 LSA</a:t>
            </a:r>
          </a:p>
        </p:txBody>
      </p:sp>
      <p:sp>
        <p:nvSpPr>
          <p:cNvPr id="30" name="文本框 31"/>
          <p:cNvSpPr txBox="1"/>
          <p:nvPr/>
        </p:nvSpPr>
        <p:spPr>
          <a:xfrm>
            <a:off x="6082309" y="1315809"/>
            <a:ext cx="4900701" cy="79503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211138" indent="-211138" fontAlgn="ctr">
              <a:lnSpc>
                <a:spcPct val="140000"/>
              </a:lnSpc>
              <a:spcBef>
                <a:spcPts val="0"/>
              </a:spcBef>
              <a:spcAft>
                <a:spcPts val="0"/>
              </a:spcAft>
            </a:pPr>
            <a:r>
              <a:rPr lang="en-US" sz="1600" dirty="0">
                <a:solidFill>
                  <a:prstClr val="black"/>
                </a:solidFill>
                <a:latin typeface="Huawei Sans" panose="020C0503030203020204" pitchFamily="34" charset="0"/>
              </a:rPr>
              <a:t>1. Assign an IP address to each interface and configure OSPF on each device. (omitted).</a:t>
            </a:r>
          </a:p>
        </p:txBody>
      </p:sp>
      <p:sp>
        <p:nvSpPr>
          <p:cNvPr id="31" name="文本框 32"/>
          <p:cNvSpPr txBox="1"/>
          <p:nvPr/>
        </p:nvSpPr>
        <p:spPr>
          <a:xfrm>
            <a:off x="6425500" y="2667236"/>
            <a:ext cx="4642749" cy="1384995"/>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a:t>
            </a:r>
            <a:r>
              <a:rPr lang="en-US" sz="1400" dirty="0" err="1">
                <a:solidFill>
                  <a:prstClr val="black"/>
                </a:solidFill>
                <a:latin typeface="Huawei Sans" panose="020C0503030203020204" pitchFamily="34" charset="0"/>
                <a:cs typeface="Courier New" panose="02070309020205020404" pitchFamily="49" charset="0"/>
              </a:rPr>
              <a:t>acl</a:t>
            </a:r>
            <a:r>
              <a:rPr lang="en-US" sz="1400" dirty="0">
                <a:solidFill>
                  <a:prstClr val="black"/>
                </a:solidFill>
                <a:latin typeface="Huawei Sans" panose="020C0503030203020204" pitchFamily="34" charset="0"/>
                <a:cs typeface="Courier New" panose="02070309020205020404" pitchFamily="49" charset="0"/>
              </a:rPr>
              <a:t> 2000</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[R2-acl-basic-2000] rule deny </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[R2-acl-basic-2000] quit</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a:t>
            </a:r>
            <a:r>
              <a:rPr lang="en-US" sz="1400" dirty="0" err="1">
                <a:solidFill>
                  <a:prstClr val="black"/>
                </a:solidFill>
                <a:latin typeface="Huawei Sans" panose="020C0503030203020204" pitchFamily="34" charset="0"/>
                <a:cs typeface="Courier New" panose="02070309020205020404" pitchFamily="49" charset="0"/>
              </a:rPr>
              <a:t>ospf</a:t>
            </a:r>
            <a:endParaRPr lang="en-US"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[R2-ospf-1] area 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[R2-ospf-1-area-0.0.0.1] </a:t>
            </a:r>
            <a:r>
              <a:rPr lang="en-US" sz="1400" b="1" dirty="0">
                <a:solidFill>
                  <a:prstClr val="black"/>
                </a:solidFill>
                <a:latin typeface="Huawei Sans" panose="020C0503030203020204" pitchFamily="34" charset="0"/>
                <a:cs typeface="Courier New" panose="02070309020205020404" pitchFamily="49" charset="0"/>
              </a:rPr>
              <a:t>filter 2000 import</a:t>
            </a:r>
          </a:p>
        </p:txBody>
      </p:sp>
      <p:sp>
        <p:nvSpPr>
          <p:cNvPr id="32" name="文本框 33"/>
          <p:cNvSpPr txBox="1"/>
          <p:nvPr/>
        </p:nvSpPr>
        <p:spPr>
          <a:xfrm>
            <a:off x="6082309" y="2075449"/>
            <a:ext cx="5642766" cy="461643"/>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lnSpc>
                <a:spcPct val="150000"/>
              </a:lnSpc>
              <a:spcBef>
                <a:spcPts val="0"/>
              </a:spcBef>
              <a:spcAft>
                <a:spcPts val="0"/>
              </a:spcAft>
            </a:pPr>
            <a:r>
              <a:rPr lang="en-US" sz="1600" dirty="0">
                <a:solidFill>
                  <a:prstClr val="black"/>
                </a:solidFill>
                <a:latin typeface="Huawei Sans" panose="020C0503030203020204" pitchFamily="34" charset="0"/>
              </a:rPr>
              <a:t>2. Configure R2 to filter Type 3 LSAs.</a:t>
            </a:r>
          </a:p>
        </p:txBody>
      </p:sp>
      <p:sp>
        <p:nvSpPr>
          <p:cNvPr id="33" name="文本框 32"/>
          <p:cNvSpPr txBox="1"/>
          <p:nvPr/>
        </p:nvSpPr>
        <p:spPr>
          <a:xfrm>
            <a:off x="6425500" y="4665873"/>
            <a:ext cx="4642749" cy="523220"/>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[R2] ospf</a:t>
            </a:r>
          </a:p>
          <a:p>
            <a:pPr fontAlgn="ctr">
              <a:spcBef>
                <a:spcPts val="0"/>
              </a:spcBef>
              <a:spcAft>
                <a:spcPts val="0"/>
              </a:spcAft>
            </a:pPr>
            <a:r>
              <a:rPr lang="en-US" sz="1400">
                <a:solidFill>
                  <a:prstClr val="black"/>
                </a:solidFill>
                <a:latin typeface="Huawei Sans" panose="020C0503030203020204" pitchFamily="34" charset="0"/>
                <a:cs typeface="Courier New" panose="02070309020205020404" pitchFamily="49" charset="0"/>
              </a:rPr>
              <a:t>[R2-ospf-1] </a:t>
            </a:r>
            <a:r>
              <a:rPr lang="en-US" sz="1400" b="1">
                <a:solidFill>
                  <a:prstClr val="black"/>
                </a:solidFill>
                <a:latin typeface="Huawei Sans" panose="020C0503030203020204" pitchFamily="34" charset="0"/>
                <a:cs typeface="Courier New" panose="02070309020205020404" pitchFamily="49" charset="0"/>
              </a:rPr>
              <a:t>default-route-advertise always</a:t>
            </a:r>
          </a:p>
        </p:txBody>
      </p:sp>
      <p:sp>
        <p:nvSpPr>
          <p:cNvPr id="34" name="文本框 33"/>
          <p:cNvSpPr txBox="1"/>
          <p:nvPr/>
        </p:nvSpPr>
        <p:spPr>
          <a:xfrm>
            <a:off x="6082309" y="4197176"/>
            <a:ext cx="5642766"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600" dirty="0">
                <a:solidFill>
                  <a:prstClr val="black"/>
                </a:solidFill>
                <a:latin typeface="Huawei Sans" panose="020C0503030203020204" pitchFamily="34" charset="0"/>
              </a:rPr>
              <a:t>3. Configure R2 to advertise default routes.</a:t>
            </a:r>
          </a:p>
        </p:txBody>
      </p:sp>
      <p:grpSp>
        <p:nvGrpSpPr>
          <p:cNvPr id="40" name="组合 39"/>
          <p:cNvGrpSpPr/>
          <p:nvPr/>
        </p:nvGrpSpPr>
        <p:grpSpPr>
          <a:xfrm>
            <a:off x="8192281" y="12538"/>
            <a:ext cx="3985065" cy="288000"/>
            <a:chOff x="8192281" y="38914"/>
            <a:chExt cx="3985065" cy="288000"/>
          </a:xfrm>
        </p:grpSpPr>
        <p:sp>
          <p:nvSpPr>
            <p:cNvPr id="41" name="五边形 40"/>
            <p:cNvSpPr/>
            <p:nvPr/>
          </p:nvSpPr>
          <p:spPr bwMode="auto">
            <a:xfrm>
              <a:off x="8192281" y="38914"/>
              <a:ext cx="72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42" name="燕尾形 41"/>
            <p:cNvSpPr/>
            <p:nvPr/>
          </p:nvSpPr>
          <p:spPr bwMode="auto">
            <a:xfrm>
              <a:off x="8797817"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43" name="燕尾形 42"/>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44" name="燕尾形 43"/>
            <p:cNvSpPr/>
            <p:nvPr/>
          </p:nvSpPr>
          <p:spPr bwMode="auto">
            <a:xfrm>
              <a:off x="10368889"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45" name="燕尾形 44"/>
            <p:cNvSpPr/>
            <p:nvPr/>
          </p:nvSpPr>
          <p:spPr bwMode="auto">
            <a:xfrm>
              <a:off x="11154425" y="38914"/>
              <a:ext cx="1022921"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spc="-2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
        <p:nvSpPr>
          <p:cNvPr id="35" name="矩形 34"/>
          <p:cNvSpPr/>
          <p:nvPr/>
        </p:nvSpPr>
        <p:spPr>
          <a:xfrm>
            <a:off x="1881991" y="1846529"/>
            <a:ext cx="910150" cy="367473"/>
          </a:xfrm>
          <a:prstGeom prst="rect">
            <a:avLst/>
          </a:prstGeom>
        </p:spPr>
        <p:txBody>
          <a:bodyPr wrap="square">
            <a:noAutofit/>
          </a:bodyPr>
          <a:lstStyle/>
          <a:p>
            <a:pPr algn="ctr" fontAlgn="ctr">
              <a:lnSpc>
                <a:spcPts val="2400"/>
              </a:lnSpc>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Area0</a:t>
            </a:r>
          </a:p>
        </p:txBody>
      </p:sp>
    </p:spTree>
    <p:extLst>
      <p:ext uri="{BB962C8B-B14F-4D97-AF65-F5344CB8AC3E}">
        <p14:creationId xmlns:p14="http://schemas.microsoft.com/office/powerpoint/2010/main" val="28447318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30356" y="1602085"/>
            <a:ext cx="4630396" cy="1439159"/>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8" name="椭圆 17"/>
          <p:cNvSpPr/>
          <p:nvPr/>
        </p:nvSpPr>
        <p:spPr>
          <a:xfrm>
            <a:off x="1526866" y="1846529"/>
            <a:ext cx="1626101" cy="827361"/>
          </a:xfrm>
          <a:prstGeom prst="ellipse">
            <a:avLst/>
          </a:prstGeom>
          <a:solidFill>
            <a:schemeClr val="bg1"/>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9" name="椭圆 18"/>
          <p:cNvSpPr/>
          <p:nvPr/>
        </p:nvSpPr>
        <p:spPr>
          <a:xfrm>
            <a:off x="3199102" y="1846529"/>
            <a:ext cx="1626101" cy="827361"/>
          </a:xfrm>
          <a:prstGeom prst="ellipse">
            <a:avLst/>
          </a:prstGeom>
          <a:solidFill>
            <a:schemeClr val="bg1"/>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2" name="标题 1"/>
          <p:cNvSpPr>
            <a:spLocks noGrp="1"/>
          </p:cNvSpPr>
          <p:nvPr>
            <p:ph type="title"/>
          </p:nvPr>
        </p:nvSpPr>
        <p:spPr>
          <a:xfrm>
            <a:off x="1594800" y="221574"/>
            <a:ext cx="7100792" cy="640800"/>
          </a:xfrm>
        </p:spPr>
        <p:txBody>
          <a:bodyPr wrap="square">
            <a:noAutofit/>
          </a:bodyPr>
          <a:lstStyle/>
          <a:p>
            <a:r>
              <a:rPr lang="en-US" dirty="0">
                <a:latin typeface="Huawei Sans" panose="020C0503030203020204" pitchFamily="34" charset="0"/>
              </a:rPr>
              <a:t>Example for Configuring OSPF Route Control (2)</a:t>
            </a:r>
          </a:p>
        </p:txBody>
      </p:sp>
      <p:sp>
        <p:nvSpPr>
          <p:cNvPr id="5" name="矩形 4"/>
          <p:cNvSpPr/>
          <p:nvPr/>
        </p:nvSpPr>
        <p:spPr>
          <a:xfrm>
            <a:off x="823268" y="2673712"/>
            <a:ext cx="910150" cy="367473"/>
          </a:xfrm>
          <a:prstGeom prst="rect">
            <a:avLst/>
          </a:prstGeom>
        </p:spPr>
        <p:txBody>
          <a:bodyPr wrap="square">
            <a:noAutofit/>
          </a:bodyPr>
          <a:lstStyle/>
          <a:p>
            <a:pPr algn="ctr" fontAlgn="ctr">
              <a:lnSpc>
                <a:spcPts val="2400"/>
              </a:lnSpc>
            </a:pPr>
            <a:r>
              <a:rPr lang="en-US" sz="14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a:t>
            </a:r>
          </a:p>
        </p:txBody>
      </p: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16366" y="2043331"/>
            <a:ext cx="540000" cy="442800"/>
          </a:xfrm>
          <a:prstGeom prst="rect">
            <a:avLst/>
          </a:prstGeom>
        </p:spPr>
      </p:pic>
      <p:cxnSp>
        <p:nvCxnSpPr>
          <p:cNvPr id="7" name="直接连接符 6"/>
          <p:cNvCxnSpPr>
            <a:stCxn id="6" idx="3"/>
            <a:endCxn id="9" idx="1"/>
          </p:cNvCxnSpPr>
          <p:nvPr/>
        </p:nvCxnSpPr>
        <p:spPr>
          <a:xfrm>
            <a:off x="1856366" y="2264731"/>
            <a:ext cx="10625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340504" y="1803066"/>
            <a:ext cx="491724" cy="307777"/>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p>
        </p:txBody>
      </p:sp>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18892" y="2043331"/>
            <a:ext cx="540000" cy="442800"/>
          </a:xfrm>
          <a:prstGeom prst="rect">
            <a:avLst/>
          </a:prstGeom>
        </p:spPr>
      </p:pic>
      <p:sp>
        <p:nvSpPr>
          <p:cNvPr id="10" name="矩形 9"/>
          <p:cNvSpPr/>
          <p:nvPr/>
        </p:nvSpPr>
        <p:spPr>
          <a:xfrm>
            <a:off x="2943030" y="1803066"/>
            <a:ext cx="491724" cy="307777"/>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p>
        </p:txBody>
      </p:sp>
      <p:cxnSp>
        <p:nvCxnSpPr>
          <p:cNvPr id="11" name="直接连接符 10"/>
          <p:cNvCxnSpPr>
            <a:stCxn id="9" idx="3"/>
            <a:endCxn id="12" idx="1"/>
          </p:cNvCxnSpPr>
          <p:nvPr/>
        </p:nvCxnSpPr>
        <p:spPr>
          <a:xfrm>
            <a:off x="3458892" y="2264731"/>
            <a:ext cx="10625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521418" y="2043331"/>
            <a:ext cx="540000" cy="442800"/>
          </a:xfrm>
          <a:prstGeom prst="rect">
            <a:avLst/>
          </a:prstGeom>
        </p:spPr>
      </p:pic>
      <p:sp>
        <p:nvSpPr>
          <p:cNvPr id="13" name="矩形 12"/>
          <p:cNvSpPr/>
          <p:nvPr/>
        </p:nvSpPr>
        <p:spPr>
          <a:xfrm>
            <a:off x="4545556" y="1803066"/>
            <a:ext cx="491724" cy="307777"/>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t>
            </a:r>
          </a:p>
        </p:txBody>
      </p:sp>
      <p:sp>
        <p:nvSpPr>
          <p:cNvPr id="20" name="矩形 19"/>
          <p:cNvSpPr/>
          <p:nvPr/>
        </p:nvSpPr>
        <p:spPr>
          <a:xfrm>
            <a:off x="1881991" y="1846529"/>
            <a:ext cx="910150" cy="367473"/>
          </a:xfrm>
          <a:prstGeom prst="rect">
            <a:avLst/>
          </a:prstGeom>
        </p:spPr>
        <p:txBody>
          <a:bodyPr wrap="square">
            <a:noAutofit/>
          </a:bodyPr>
          <a:lstStyle/>
          <a:p>
            <a:pPr algn="ctr" fontAlgn="ctr">
              <a:lnSpc>
                <a:spcPts val="2400"/>
              </a:lnSpc>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Area0</a:t>
            </a:r>
          </a:p>
        </p:txBody>
      </p:sp>
      <p:sp>
        <p:nvSpPr>
          <p:cNvPr id="21" name="矩形 20"/>
          <p:cNvSpPr/>
          <p:nvPr/>
        </p:nvSpPr>
        <p:spPr>
          <a:xfrm>
            <a:off x="3535080" y="1846529"/>
            <a:ext cx="910150" cy="367473"/>
          </a:xfrm>
          <a:prstGeom prst="rect">
            <a:avLst/>
          </a:prstGeom>
        </p:spPr>
        <p:txBody>
          <a:bodyPr wrap="square">
            <a:noAutofit/>
          </a:bodyPr>
          <a:lstStyle/>
          <a:p>
            <a:pPr algn="ctr" fontAlgn="ctr">
              <a:lnSpc>
                <a:spcPts val="2400"/>
              </a:lnSpc>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Area1</a:t>
            </a:r>
          </a:p>
        </p:txBody>
      </p:sp>
      <p:cxnSp>
        <p:nvCxnSpPr>
          <p:cNvPr id="23" name="直接箭头连接符 22"/>
          <p:cNvCxnSpPr/>
          <p:nvPr/>
        </p:nvCxnSpPr>
        <p:spPr>
          <a:xfrm>
            <a:off x="3674758" y="2377834"/>
            <a:ext cx="720000"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3918155" y="2303432"/>
            <a:ext cx="144000" cy="143999"/>
            <a:chOff x="6024000" y="3357001"/>
            <a:chExt cx="144000" cy="143999"/>
          </a:xfrm>
        </p:grpSpPr>
        <p:cxnSp>
          <p:nvCxnSpPr>
            <p:cNvPr id="25" name="直接连接符 24"/>
            <p:cNvCxnSpPr/>
            <p:nvPr/>
          </p:nvCxnSpPr>
          <p:spPr>
            <a:xfrm flipV="1">
              <a:off x="6024000" y="3357001"/>
              <a:ext cx="144000" cy="143999"/>
            </a:xfrm>
            <a:prstGeom prst="line">
              <a:avLst/>
            </a:prstGeom>
            <a:solidFill>
              <a:srgbClr val="EC7061"/>
            </a:solidFill>
            <a:ln w="38100" cap="rnd">
              <a:solidFill>
                <a:srgbClr val="EC7061"/>
              </a:solidFill>
              <a:round/>
            </a:ln>
            <a:effectLst/>
          </p:spPr>
          <p:style>
            <a:lnRef idx="2">
              <a:schemeClr val="accent1"/>
            </a:lnRef>
            <a:fillRef idx="0">
              <a:schemeClr val="accent1"/>
            </a:fillRef>
            <a:effectRef idx="1">
              <a:schemeClr val="accent1"/>
            </a:effectRef>
            <a:fontRef idx="minor">
              <a:schemeClr val="tx1"/>
            </a:fontRef>
          </p:style>
        </p:cxnSp>
        <p:cxnSp>
          <p:nvCxnSpPr>
            <p:cNvPr id="26" name="直接连接符 25"/>
            <p:cNvCxnSpPr/>
            <p:nvPr/>
          </p:nvCxnSpPr>
          <p:spPr>
            <a:xfrm>
              <a:off x="6024000" y="3357001"/>
              <a:ext cx="144000" cy="143999"/>
            </a:xfrm>
            <a:prstGeom prst="line">
              <a:avLst/>
            </a:prstGeom>
            <a:solidFill>
              <a:srgbClr val="EC7061"/>
            </a:solidFill>
            <a:ln w="38100" cap="rnd">
              <a:solidFill>
                <a:srgbClr val="EC7061"/>
              </a:solidFill>
              <a:round/>
            </a:ln>
            <a:effectLst/>
          </p:spPr>
          <p:style>
            <a:lnRef idx="2">
              <a:schemeClr val="accent1"/>
            </a:lnRef>
            <a:fillRef idx="0">
              <a:schemeClr val="accent1"/>
            </a:fillRef>
            <a:effectRef idx="1">
              <a:schemeClr val="accent1"/>
            </a:effectRef>
            <a:fontRef idx="minor">
              <a:schemeClr val="tx1"/>
            </a:fontRef>
          </p:style>
        </p:cxnSp>
      </p:grpSp>
      <p:cxnSp>
        <p:nvCxnSpPr>
          <p:cNvPr id="28" name="直接箭头连接符 27"/>
          <p:cNvCxnSpPr/>
          <p:nvPr/>
        </p:nvCxnSpPr>
        <p:spPr>
          <a:xfrm>
            <a:off x="4341418" y="3345182"/>
            <a:ext cx="360000" cy="0"/>
          </a:xfrm>
          <a:prstGeom prst="straightConnector1">
            <a:avLst/>
          </a:prstGeom>
          <a:ln w="28575">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4569694" y="3114335"/>
            <a:ext cx="1163551" cy="400110"/>
          </a:xfrm>
          <a:prstGeom prst="rect">
            <a:avLst/>
          </a:prstGeom>
        </p:spPr>
        <p:txBody>
          <a:bodyPr wrap="square">
            <a:noAutofit/>
          </a:bodyPr>
          <a:lstStyle/>
          <a:p>
            <a:pPr algn="ctr" fontAlgn="ctr">
              <a:lnSpc>
                <a:spcPts val="2400"/>
              </a:lnSpc>
            </a:pP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Type3 LSA</a:t>
            </a:r>
          </a:p>
        </p:txBody>
      </p:sp>
      <p:sp>
        <p:nvSpPr>
          <p:cNvPr id="30" name="文本框 31"/>
          <p:cNvSpPr txBox="1"/>
          <p:nvPr/>
        </p:nvSpPr>
        <p:spPr>
          <a:xfrm>
            <a:off x="6082309" y="1482861"/>
            <a:ext cx="5142620"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600" dirty="0">
                <a:solidFill>
                  <a:prstClr val="black"/>
                </a:solidFill>
                <a:latin typeface="Huawei Sans" panose="020C0503030203020204" pitchFamily="34" charset="0"/>
              </a:rPr>
              <a:t>1. Check the LSDB of R3.</a:t>
            </a:r>
          </a:p>
        </p:txBody>
      </p:sp>
      <p:sp>
        <p:nvSpPr>
          <p:cNvPr id="31" name="文本框 32"/>
          <p:cNvSpPr txBox="1"/>
          <p:nvPr/>
        </p:nvSpPr>
        <p:spPr>
          <a:xfrm>
            <a:off x="6096000" y="1889293"/>
            <a:ext cx="5649913" cy="2308324"/>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[R3]display </a:t>
            </a:r>
            <a:r>
              <a:rPr lang="en-US" sz="1200" dirty="0" err="1">
                <a:solidFill>
                  <a:prstClr val="black"/>
                </a:solidFill>
                <a:latin typeface="Huawei Sans" panose="020C0503030203020204" pitchFamily="34" charset="0"/>
                <a:cs typeface="Courier New" panose="02070309020205020404" pitchFamily="49" charset="0"/>
              </a:rPr>
              <a:t>ospf</a:t>
            </a:r>
            <a:r>
              <a:rPr lang="en-US" sz="1200" dirty="0">
                <a:solidFill>
                  <a:prstClr val="black"/>
                </a:solidFill>
                <a:latin typeface="Huawei Sans" panose="020C0503030203020204" pitchFamily="34" charset="0"/>
                <a:cs typeface="Courier New" panose="02070309020205020404" pitchFamily="49" charset="0"/>
              </a:rPr>
              <a:t> </a:t>
            </a:r>
            <a:r>
              <a:rPr lang="en-US" sz="1200" dirty="0" err="1">
                <a:solidFill>
                  <a:prstClr val="black"/>
                </a:solidFill>
                <a:latin typeface="Huawei Sans" panose="020C0503030203020204" pitchFamily="34" charset="0"/>
                <a:cs typeface="Courier New" panose="02070309020205020404" pitchFamily="49" charset="0"/>
              </a:rPr>
              <a:t>lsdb</a:t>
            </a:r>
            <a:endParaRPr lang="en-US" sz="12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OSPF Process 1 with Router ID 10.1.23.3</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Link State Database </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Area: 0.0.0.1</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Type	</a:t>
            </a:r>
            <a:r>
              <a:rPr lang="en-US" sz="1200" dirty="0" err="1">
                <a:solidFill>
                  <a:prstClr val="black"/>
                </a:solidFill>
                <a:latin typeface="Huawei Sans" panose="020C0503030203020204" pitchFamily="34" charset="0"/>
                <a:cs typeface="Courier New" panose="02070309020205020404" pitchFamily="49" charset="0"/>
              </a:rPr>
              <a:t>LinkState</a:t>
            </a:r>
            <a:r>
              <a:rPr lang="en-US" sz="1200" dirty="0">
                <a:solidFill>
                  <a:prstClr val="black"/>
                </a:solidFill>
                <a:latin typeface="Huawei Sans" panose="020C0503030203020204" pitchFamily="34" charset="0"/>
                <a:cs typeface="Courier New" panose="02070309020205020404" pitchFamily="49" charset="0"/>
              </a:rPr>
              <a:t> ID	 </a:t>
            </a:r>
            <a:r>
              <a:rPr lang="en-US" sz="1200" dirty="0" err="1">
                <a:solidFill>
                  <a:prstClr val="black"/>
                </a:solidFill>
                <a:latin typeface="Huawei Sans" panose="020C0503030203020204" pitchFamily="34" charset="0"/>
                <a:cs typeface="Courier New" panose="02070309020205020404" pitchFamily="49" charset="0"/>
              </a:rPr>
              <a:t>AdvRouter</a:t>
            </a:r>
            <a:r>
              <a:rPr lang="en-US" sz="1200" dirty="0">
                <a:solidFill>
                  <a:prstClr val="black"/>
                </a:solidFill>
                <a:latin typeface="Huawei Sans" panose="020C0503030203020204" pitchFamily="34" charset="0"/>
                <a:cs typeface="Courier New" panose="02070309020205020404" pitchFamily="49" charset="0"/>
              </a:rPr>
              <a:t>	Age  Len  Sequence   Metric</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Router	10.1.23.3       10.1.23.3 	731  48    80000004       1</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Router    	10.1.12.2       10.1.12.2	406  36    80000008       1</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Network   	10.1.23.2       10.1.12.2	730  32    80000002       0</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AS External Database</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Type      	</a:t>
            </a:r>
            <a:r>
              <a:rPr lang="en-US" sz="1200" dirty="0" err="1">
                <a:solidFill>
                  <a:prstClr val="black"/>
                </a:solidFill>
                <a:latin typeface="Huawei Sans" panose="020C0503030203020204" pitchFamily="34" charset="0"/>
                <a:cs typeface="Courier New" panose="02070309020205020404" pitchFamily="49" charset="0"/>
              </a:rPr>
              <a:t>LinkState</a:t>
            </a:r>
            <a:r>
              <a:rPr lang="en-US" sz="1200" dirty="0">
                <a:solidFill>
                  <a:prstClr val="black"/>
                </a:solidFill>
                <a:latin typeface="Huawei Sans" panose="020C0503030203020204" pitchFamily="34" charset="0"/>
                <a:cs typeface="Courier New" panose="02070309020205020404" pitchFamily="49" charset="0"/>
              </a:rPr>
              <a:t> ID	 </a:t>
            </a:r>
            <a:r>
              <a:rPr lang="en-US" sz="1200" dirty="0" err="1">
                <a:solidFill>
                  <a:prstClr val="black"/>
                </a:solidFill>
                <a:latin typeface="Huawei Sans" panose="020C0503030203020204" pitchFamily="34" charset="0"/>
                <a:cs typeface="Courier New" panose="02070309020205020404" pitchFamily="49" charset="0"/>
              </a:rPr>
              <a:t>AdvRouter</a:t>
            </a:r>
            <a:r>
              <a:rPr lang="en-US" sz="1200" dirty="0">
                <a:solidFill>
                  <a:prstClr val="black"/>
                </a:solidFill>
                <a:latin typeface="Huawei Sans" panose="020C0503030203020204" pitchFamily="34" charset="0"/>
                <a:cs typeface="Courier New" panose="02070309020205020404" pitchFamily="49" charset="0"/>
              </a:rPr>
              <a:t>	Age  Len  Sequence   Metric</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a:t>
            </a:r>
            <a:r>
              <a:rPr lang="en-US" sz="1200" dirty="0">
                <a:solidFill>
                  <a:srgbClr val="EC7061"/>
                </a:solidFill>
                <a:latin typeface="Huawei Sans" panose="020C0503030203020204" pitchFamily="34" charset="0"/>
                <a:cs typeface="Courier New" panose="02070309020205020404" pitchFamily="49" charset="0"/>
              </a:rPr>
              <a:t>External  	0.0.0.0	 10.1.12.2	406  36    80000001       1</a:t>
            </a:r>
          </a:p>
        </p:txBody>
      </p:sp>
      <p:sp>
        <p:nvSpPr>
          <p:cNvPr id="35" name="文本框 31"/>
          <p:cNvSpPr txBox="1"/>
          <p:nvPr/>
        </p:nvSpPr>
        <p:spPr>
          <a:xfrm>
            <a:off x="6082309" y="4358052"/>
            <a:ext cx="5663604"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600" dirty="0">
                <a:solidFill>
                  <a:prstClr val="black"/>
                </a:solidFill>
                <a:latin typeface="Huawei Sans" panose="020C0503030203020204" pitchFamily="34" charset="0"/>
              </a:rPr>
              <a:t>2. Check the routing table of R3.</a:t>
            </a:r>
          </a:p>
        </p:txBody>
      </p:sp>
      <p:sp>
        <p:nvSpPr>
          <p:cNvPr id="36" name="文本框 32"/>
          <p:cNvSpPr txBox="1"/>
          <p:nvPr/>
        </p:nvSpPr>
        <p:spPr>
          <a:xfrm>
            <a:off x="6096000" y="4746897"/>
            <a:ext cx="5649913" cy="1569660"/>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[R3]dis </a:t>
            </a:r>
            <a:r>
              <a:rPr lang="en-US" sz="1200" dirty="0" err="1">
                <a:solidFill>
                  <a:prstClr val="black"/>
                </a:solidFill>
                <a:latin typeface="Huawei Sans" panose="020C0503030203020204" pitchFamily="34" charset="0"/>
                <a:cs typeface="Courier New" panose="02070309020205020404" pitchFamily="49" charset="0"/>
              </a:rPr>
              <a:t>ip</a:t>
            </a:r>
            <a:r>
              <a:rPr lang="en-US" sz="1200" dirty="0">
                <a:solidFill>
                  <a:prstClr val="black"/>
                </a:solidFill>
                <a:latin typeface="Huawei Sans" panose="020C0503030203020204" pitchFamily="34" charset="0"/>
                <a:cs typeface="Courier New" panose="02070309020205020404" pitchFamily="49" charset="0"/>
              </a:rPr>
              <a:t> routing-table </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Route Flags: R - relay, D - download to fib</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Routing Tables: Public</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Destinations : 9        Routes : 9        </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Destination/Mask    Proto    Pre  Cost	Flags </a:t>
            </a:r>
            <a:r>
              <a:rPr lang="en-US" sz="1200" dirty="0" err="1">
                <a:solidFill>
                  <a:prstClr val="black"/>
                </a:solidFill>
                <a:latin typeface="Huawei Sans" panose="020C0503030203020204" pitchFamily="34" charset="0"/>
                <a:cs typeface="Courier New" panose="02070309020205020404" pitchFamily="49" charset="0"/>
              </a:rPr>
              <a:t>NextHop</a:t>
            </a:r>
            <a:r>
              <a:rPr lang="en-US" sz="1200" dirty="0">
                <a:solidFill>
                  <a:prstClr val="black"/>
                </a:solidFill>
                <a:latin typeface="Huawei Sans" panose="020C0503030203020204" pitchFamily="34" charset="0"/>
                <a:cs typeface="Courier New" panose="02070309020205020404" pitchFamily="49" charset="0"/>
              </a:rPr>
              <a:t>   Interface</a:t>
            </a:r>
          </a:p>
          <a:p>
            <a:pPr fontAlgn="ctr">
              <a:spcBef>
                <a:spcPts val="0"/>
              </a:spcBef>
              <a:spcAft>
                <a:spcPts val="0"/>
              </a:spcAft>
            </a:pPr>
            <a:r>
              <a:rPr lang="en-US" sz="1200" dirty="0">
                <a:solidFill>
                  <a:srgbClr val="EC7061"/>
                </a:solidFill>
                <a:latin typeface="Huawei Sans" panose="020C0503030203020204" pitchFamily="34" charset="0"/>
                <a:cs typeface="Courier New" panose="02070309020205020404" pitchFamily="49" charset="0"/>
              </a:rPr>
              <a:t>0.0.0.0/0   	          O_ASE   150  1	D      10.1.23.2   GigabitEthernet0/0/1</a:t>
            </a:r>
          </a:p>
          <a:p>
            <a:pPr fontAlgn="ctr">
              <a:spcBef>
                <a:spcPts val="0"/>
              </a:spcBef>
              <a:spcAft>
                <a:spcPts val="0"/>
              </a:spcAft>
            </a:pPr>
            <a:r>
              <a:rPr lang="en-US" sz="1200" dirty="0" smtClean="0">
                <a:solidFill>
                  <a:prstClr val="black"/>
                </a:solidFill>
                <a:latin typeface="Huawei Sans" panose="020C0503030203020204" pitchFamily="34" charset="0"/>
                <a:cs typeface="Courier New" panose="02070309020205020404" pitchFamily="49" charset="0"/>
              </a:rPr>
              <a:t>…</a:t>
            </a:r>
            <a:endParaRPr lang="en-US" sz="1200" dirty="0">
              <a:solidFill>
                <a:prstClr val="black"/>
              </a:solidFill>
              <a:latin typeface="Huawei Sans" panose="020C0503030203020204" pitchFamily="34" charset="0"/>
              <a:cs typeface="Courier New" panose="02070309020205020404" pitchFamily="49" charset="0"/>
            </a:endParaRPr>
          </a:p>
        </p:txBody>
      </p:sp>
      <p:sp>
        <p:nvSpPr>
          <p:cNvPr id="37" name="矩形 36"/>
          <p:cNvSpPr/>
          <p:nvPr/>
        </p:nvSpPr>
        <p:spPr>
          <a:xfrm>
            <a:off x="1195754" y="4112812"/>
            <a:ext cx="4294867" cy="1097280"/>
          </a:xfrm>
          <a:prstGeom prst="rect">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marL="285750" indent="-285750" fontAlgn="ctr">
              <a:lnSpc>
                <a:spcPct val="125000"/>
              </a:lnSpc>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rPr>
              <a:t>The LSDB of R3 in Area1 does not contain Type 3 LSAs but contains a default Type 5 LSA.</a:t>
            </a:r>
          </a:p>
          <a:p>
            <a:pPr marL="285750" indent="-285750" fontAlgn="ctr">
              <a:lnSpc>
                <a:spcPct val="125000"/>
              </a:lnSpc>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rPr>
              <a:t>R3 can access devices in other areas through the default route.</a:t>
            </a:r>
          </a:p>
        </p:txBody>
      </p:sp>
      <p:cxnSp>
        <p:nvCxnSpPr>
          <p:cNvPr id="38" name="直接箭头连接符 37"/>
          <p:cNvCxnSpPr>
            <a:stCxn id="37" idx="3"/>
          </p:cNvCxnSpPr>
          <p:nvPr/>
        </p:nvCxnSpPr>
        <p:spPr>
          <a:xfrm flipV="1">
            <a:off x="5490621" y="4197618"/>
            <a:ext cx="591688" cy="463834"/>
          </a:xfrm>
          <a:prstGeom prst="straightConnector1">
            <a:avLst/>
          </a:prstGeom>
          <a:ln w="19050">
            <a:solidFill>
              <a:srgbClr val="FFD17D"/>
            </a:solidFill>
            <a:tailEnd type="triangle"/>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8192281" y="12538"/>
            <a:ext cx="3985065" cy="288000"/>
            <a:chOff x="8192281" y="38914"/>
            <a:chExt cx="3985065" cy="288000"/>
          </a:xfrm>
        </p:grpSpPr>
        <p:sp>
          <p:nvSpPr>
            <p:cNvPr id="42" name="五边形 41"/>
            <p:cNvSpPr/>
            <p:nvPr/>
          </p:nvSpPr>
          <p:spPr bwMode="auto">
            <a:xfrm>
              <a:off x="8192281" y="38914"/>
              <a:ext cx="72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43" name="燕尾形 42"/>
            <p:cNvSpPr/>
            <p:nvPr/>
          </p:nvSpPr>
          <p:spPr bwMode="auto">
            <a:xfrm>
              <a:off x="8797817"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44" name="燕尾形 43"/>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45" name="燕尾形 44"/>
            <p:cNvSpPr/>
            <p:nvPr/>
          </p:nvSpPr>
          <p:spPr bwMode="auto">
            <a:xfrm>
              <a:off x="10368889"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46" name="燕尾形 45"/>
            <p:cNvSpPr/>
            <p:nvPr/>
          </p:nvSpPr>
          <p:spPr bwMode="auto">
            <a:xfrm>
              <a:off x="11154425" y="38914"/>
              <a:ext cx="1022921"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spc="-2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212108962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任意多边形 64"/>
          <p:cNvSpPr/>
          <p:nvPr/>
        </p:nvSpPr>
        <p:spPr>
          <a:xfrm>
            <a:off x="1546538" y="1703757"/>
            <a:ext cx="2931080" cy="844070"/>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57" name="任意多边形 156"/>
          <p:cNvSpPr/>
          <p:nvPr/>
        </p:nvSpPr>
        <p:spPr>
          <a:xfrm>
            <a:off x="1235289" y="4776393"/>
            <a:ext cx="1695037" cy="1605357"/>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58" name="任意多边形 157"/>
          <p:cNvSpPr/>
          <p:nvPr/>
        </p:nvSpPr>
        <p:spPr>
          <a:xfrm>
            <a:off x="3024997" y="4776393"/>
            <a:ext cx="1695037" cy="1605357"/>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9" name="任意多边形 38"/>
          <p:cNvSpPr/>
          <p:nvPr/>
        </p:nvSpPr>
        <p:spPr>
          <a:xfrm>
            <a:off x="1381717" y="2603066"/>
            <a:ext cx="3275578" cy="2072500"/>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40" name="文本占位符 39"/>
          <p:cNvSpPr>
            <a:spLocks noGrp="1"/>
          </p:cNvSpPr>
          <p:nvPr>
            <p:ph type="body" sz="quarter" idx="10"/>
          </p:nvPr>
        </p:nvSpPr>
        <p:spPr>
          <a:xfrm>
            <a:off x="6083766" y="1233488"/>
            <a:ext cx="5670913" cy="5148922"/>
          </a:xfrm>
          <a:prstGeom prst="rect">
            <a:avLst/>
          </a:prstGeom>
        </p:spPr>
        <p:txBody>
          <a:bodyPr wrap="square">
            <a:noAutofit/>
          </a:bodyPr>
          <a:lstStyle/>
          <a:p>
            <a:pPr>
              <a:lnSpc>
                <a:spcPct val="100000"/>
              </a:lnSpc>
            </a:pPr>
            <a:r>
              <a:rPr sz="1600" dirty="0">
                <a:latin typeface="Huawei Sans" panose="020C0503030203020204" pitchFamily="34" charset="0"/>
              </a:rPr>
              <a:t>Network deployment:</a:t>
            </a:r>
            <a:endParaRPr lang="en-US" altLang="zh-CN" sz="1600" dirty="0" smtClean="0">
              <a:latin typeface="Huawei Sans" panose="020C0503030203020204" pitchFamily="34" charset="0"/>
            </a:endParaRPr>
          </a:p>
          <a:p>
            <a:pPr lvl="1">
              <a:lnSpc>
                <a:spcPct val="100000"/>
              </a:lnSpc>
            </a:pPr>
            <a:r>
              <a:rPr sz="1400" dirty="0">
                <a:latin typeface="Huawei Sans" panose="020C0503030203020204" pitchFamily="34" charset="0"/>
              </a:rPr>
              <a:t>An enterprise network is divided into two networks, one for the finance department and the other for the marketing department.</a:t>
            </a:r>
          </a:p>
          <a:p>
            <a:pPr lvl="1">
              <a:lnSpc>
                <a:spcPct val="100000"/>
              </a:lnSpc>
            </a:pPr>
            <a:r>
              <a:rPr sz="1400" dirty="0">
                <a:latin typeface="Huawei Sans" panose="020C0503030203020204" pitchFamily="34" charset="0"/>
              </a:rPr>
              <a:t>The enterprise network uses OSPF to allow internal network connectivity. The backbone network is deployed in area 0, clients of the finance department's network are deployed in area 1, and clients of the marketing department's network are deployed in area 2.</a:t>
            </a:r>
            <a:endParaRPr lang="en-US" altLang="zh-CN" sz="1400" dirty="0" smtClean="0">
              <a:latin typeface="Huawei Sans" panose="020C0503030203020204" pitchFamily="34" charset="0"/>
            </a:endParaRPr>
          </a:p>
          <a:p>
            <a:pPr lvl="1">
              <a:lnSpc>
                <a:spcPct val="100000"/>
              </a:lnSpc>
            </a:pPr>
            <a:r>
              <a:rPr sz="1400" dirty="0" smtClean="0">
                <a:latin typeface="Huawei Sans" panose="020C0503030203020204" pitchFamily="34" charset="0"/>
              </a:rPr>
              <a:t>Bo</a:t>
            </a:r>
            <a:r>
              <a:rPr lang="en-US" sz="1400" dirty="0" smtClean="0">
                <a:latin typeface="Huawei Sans" panose="020C0503030203020204" pitchFamily="34" charset="0"/>
              </a:rPr>
              <a:t>rder</a:t>
            </a:r>
            <a:r>
              <a:rPr sz="1400" dirty="0" smtClean="0">
                <a:latin typeface="Huawei Sans" panose="020C0503030203020204" pitchFamily="34" charset="0"/>
              </a:rPr>
              <a:t> </a:t>
            </a:r>
            <a:r>
              <a:rPr sz="1400" dirty="0">
                <a:latin typeface="Huawei Sans" panose="020C0503030203020204" pitchFamily="34" charset="0"/>
              </a:rPr>
              <a:t>devices access department servers through static routes, which are imported to the OSPF process.</a:t>
            </a:r>
            <a:endParaRPr lang="en-US" altLang="zh-CN" sz="1400" dirty="0" smtClean="0">
              <a:latin typeface="Huawei Sans" panose="020C0503030203020204" pitchFamily="34" charset="0"/>
            </a:endParaRPr>
          </a:p>
          <a:p>
            <a:pPr>
              <a:lnSpc>
                <a:spcPct val="100000"/>
              </a:lnSpc>
            </a:pPr>
            <a:r>
              <a:rPr sz="1600" dirty="0">
                <a:latin typeface="Huawei Sans" panose="020C0503030203020204" pitchFamily="34" charset="0"/>
              </a:rPr>
              <a:t>Requirements:</a:t>
            </a:r>
            <a:endParaRPr lang="en-US" altLang="zh-CN" sz="1600" dirty="0" smtClean="0">
              <a:latin typeface="Huawei Sans" panose="020C0503030203020204" pitchFamily="34" charset="0"/>
            </a:endParaRPr>
          </a:p>
          <a:p>
            <a:pPr lvl="1">
              <a:lnSpc>
                <a:spcPct val="100000"/>
              </a:lnSpc>
            </a:pPr>
            <a:r>
              <a:rPr sz="1400" dirty="0">
                <a:latin typeface="Huawei Sans" panose="020C0503030203020204" pitchFamily="34" charset="0"/>
              </a:rPr>
              <a:t>As long as the border-1 router and its uplink work properly, the data flows of the finance department are forwarded only through the border-1 router.</a:t>
            </a:r>
            <a:endParaRPr lang="en-US" altLang="zh-CN" sz="1400" dirty="0" smtClean="0">
              <a:latin typeface="Huawei Sans" panose="020C0503030203020204" pitchFamily="34" charset="0"/>
            </a:endParaRPr>
          </a:p>
          <a:p>
            <a:pPr lvl="1">
              <a:lnSpc>
                <a:spcPct val="100000"/>
              </a:lnSpc>
            </a:pPr>
            <a:r>
              <a:rPr sz="1400" dirty="0">
                <a:latin typeface="Huawei Sans" panose="020C0503030203020204" pitchFamily="34" charset="0"/>
              </a:rPr>
              <a:t>As long as the core-1 router and its uplink work properly, the data flows of the finance department are forwarded only through the core-1 router.</a:t>
            </a:r>
            <a:endParaRPr lang="en-US" altLang="zh-CN" sz="1400" dirty="0" smtClean="0">
              <a:latin typeface="Huawei Sans" panose="020C0503030203020204" pitchFamily="34" charset="0"/>
            </a:endParaRPr>
          </a:p>
          <a:p>
            <a:pPr lvl="1">
              <a:lnSpc>
                <a:spcPct val="100000"/>
              </a:lnSpc>
            </a:pPr>
            <a:r>
              <a:rPr sz="1400" dirty="0">
                <a:latin typeface="Huawei Sans" panose="020C0503030203020204" pitchFamily="34" charset="0"/>
              </a:rPr>
              <a:t>For details about the data forwarding requirements of the marketing department, see the comment of this slide.</a:t>
            </a:r>
            <a:endParaRPr lang="en-US" altLang="zh-CN" sz="1400" dirty="0">
              <a:latin typeface="Huawei Sans" panose="020C0503030203020204" pitchFamily="34" charset="0"/>
            </a:endParaRPr>
          </a:p>
        </p:txBody>
      </p:sp>
      <p:sp>
        <p:nvSpPr>
          <p:cNvPr id="3" name="标题 2"/>
          <p:cNvSpPr>
            <a:spLocks noGrp="1"/>
          </p:cNvSpPr>
          <p:nvPr>
            <p:ph type="title"/>
          </p:nvPr>
        </p:nvSpPr>
        <p:spPr>
          <a:xfrm>
            <a:off x="1594177" y="410400"/>
            <a:ext cx="9827761" cy="640800"/>
          </a:xfrm>
        </p:spPr>
        <p:txBody>
          <a:bodyPr wrap="square">
            <a:noAutofit/>
          </a:bodyPr>
          <a:lstStyle/>
          <a:p>
            <a:r>
              <a:rPr>
                <a:latin typeface="Huawei Sans" panose="020C0503030203020204" pitchFamily="34" charset="0"/>
              </a:rPr>
              <a:t>OSPF Route Control Case Analysis</a:t>
            </a:r>
            <a:endParaRPr lang="zh-CN" altLang="en-US" dirty="0">
              <a:latin typeface="Huawei Sans" panose="020C0503030203020204" pitchFamily="34" charset="0"/>
            </a:endParaRPr>
          </a:p>
        </p:txBody>
      </p:sp>
      <p:grpSp>
        <p:nvGrpSpPr>
          <p:cNvPr id="37" name="组合 36"/>
          <p:cNvGrpSpPr/>
          <p:nvPr/>
        </p:nvGrpSpPr>
        <p:grpSpPr>
          <a:xfrm>
            <a:off x="1242913" y="1285464"/>
            <a:ext cx="3467729" cy="5102728"/>
            <a:chOff x="1242913" y="1285464"/>
            <a:chExt cx="3467729" cy="5102728"/>
          </a:xfrm>
        </p:grpSpPr>
        <p:cxnSp>
          <p:nvCxnSpPr>
            <p:cNvPr id="4" name="直接连接符 3"/>
            <p:cNvCxnSpPr>
              <a:endCxn id="57" idx="2"/>
            </p:cNvCxnSpPr>
            <p:nvPr/>
          </p:nvCxnSpPr>
          <p:spPr>
            <a:xfrm flipV="1">
              <a:off x="2177479" y="4885523"/>
              <a:ext cx="0" cy="3248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57" idx="0"/>
              <a:endCxn id="56" idx="2"/>
            </p:cNvCxnSpPr>
            <p:nvPr/>
          </p:nvCxnSpPr>
          <p:spPr>
            <a:xfrm flipV="1">
              <a:off x="2198067" y="3896511"/>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6" idx="0"/>
              <a:endCxn id="55" idx="2"/>
            </p:cNvCxnSpPr>
            <p:nvPr/>
          </p:nvCxnSpPr>
          <p:spPr>
            <a:xfrm flipV="1">
              <a:off x="2198067" y="2907499"/>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81" idx="2"/>
            </p:cNvCxnSpPr>
            <p:nvPr/>
          </p:nvCxnSpPr>
          <p:spPr>
            <a:xfrm flipV="1">
              <a:off x="3741500" y="4885523"/>
              <a:ext cx="0" cy="3530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81" idx="0"/>
              <a:endCxn id="80" idx="2"/>
            </p:cNvCxnSpPr>
            <p:nvPr/>
          </p:nvCxnSpPr>
          <p:spPr>
            <a:xfrm flipV="1">
              <a:off x="3741500" y="3896511"/>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80" idx="0"/>
              <a:endCxn id="79" idx="2"/>
            </p:cNvCxnSpPr>
            <p:nvPr/>
          </p:nvCxnSpPr>
          <p:spPr>
            <a:xfrm flipV="1">
              <a:off x="3741500" y="2907499"/>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0" idx="1"/>
              <a:endCxn id="56" idx="3"/>
            </p:cNvCxnSpPr>
            <p:nvPr/>
          </p:nvCxnSpPr>
          <p:spPr>
            <a:xfrm flipH="1">
              <a:off x="2468067" y="3675111"/>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2198067" y="2646333"/>
              <a:ext cx="1543435" cy="9987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flipV="1">
              <a:off x="2198067" y="3683093"/>
              <a:ext cx="1543432" cy="9810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2177480" y="2679825"/>
              <a:ext cx="1564021" cy="10032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2177479" y="3679927"/>
              <a:ext cx="1564022" cy="955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28067" y="3453711"/>
              <a:ext cx="540000" cy="442800"/>
            </a:xfrm>
            <a:prstGeom prst="rect">
              <a:avLst/>
            </a:prstGeom>
          </p:spPr>
        </p:pic>
        <p:pic>
          <p:nvPicPr>
            <p:cNvPr id="57" name="图片 5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928067" y="4442723"/>
              <a:ext cx="540000" cy="442800"/>
            </a:xfrm>
            <a:prstGeom prst="rect">
              <a:avLst/>
            </a:prstGeom>
          </p:spPr>
        </p:pic>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71500" y="3453711"/>
              <a:ext cx="540000" cy="442800"/>
            </a:xfrm>
            <a:prstGeom prst="rect">
              <a:avLst/>
            </a:prstGeom>
          </p:spPr>
        </p:pic>
        <p:pic>
          <p:nvPicPr>
            <p:cNvPr id="81" name="图片 8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471500" y="4442723"/>
              <a:ext cx="540000" cy="442800"/>
            </a:xfrm>
            <a:prstGeom prst="rect">
              <a:avLst/>
            </a:prstGeom>
          </p:spPr>
        </p:pic>
        <p:cxnSp>
          <p:nvCxnSpPr>
            <p:cNvPr id="97" name="直接连接符 96"/>
            <p:cNvCxnSpPr>
              <a:stCxn id="81" idx="1"/>
              <a:endCxn id="57" idx="3"/>
            </p:cNvCxnSpPr>
            <p:nvPr/>
          </p:nvCxnSpPr>
          <p:spPr>
            <a:xfrm flipH="1">
              <a:off x="2468067" y="4664123"/>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278675" y="4481556"/>
              <a:ext cx="715260" cy="307777"/>
            </a:xfrm>
            <a:prstGeom prst="rect">
              <a:avLst/>
            </a:prstGeom>
            <a:noFill/>
          </p:spPr>
          <p:txBody>
            <a:bodyPr wrap="square" rtlCol="0">
              <a:noAutofit/>
            </a:bodyPr>
            <a:lstStyle/>
            <a:p>
              <a:pPr algn="ctr" fontAlgn="ctr"/>
              <a:r>
                <a:rPr sz="1100">
                  <a:latin typeface="Huawei Sans" panose="020C0503030203020204" pitchFamily="34" charset="0"/>
                </a:rPr>
                <a:t>AGG-1</a:t>
              </a:r>
              <a:endParaRPr lang="zh-CN" altLang="en-US" sz="1100" b="1" dirty="0">
                <a:latin typeface="Huawei Sans" panose="020C0503030203020204" pitchFamily="34" charset="0"/>
              </a:endParaRPr>
            </a:p>
          </p:txBody>
        </p:sp>
        <p:sp>
          <p:nvSpPr>
            <p:cNvPr id="104" name="Freeform 159"/>
            <p:cNvSpPr/>
            <p:nvPr/>
          </p:nvSpPr>
          <p:spPr>
            <a:xfrm flipH="1">
              <a:off x="1594177"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159"/>
            <p:cNvSpPr/>
            <p:nvPr/>
          </p:nvSpPr>
          <p:spPr>
            <a:xfrm flipH="1">
              <a:off x="3158196"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连接符 105"/>
            <p:cNvCxnSpPr>
              <a:stCxn id="55" idx="0"/>
            </p:cNvCxnSpPr>
            <p:nvPr/>
          </p:nvCxnSpPr>
          <p:spPr>
            <a:xfrm flipV="1">
              <a:off x="2198067" y="2049228"/>
              <a:ext cx="0" cy="4154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3741499" y="2049228"/>
              <a:ext cx="0" cy="4154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104" idx="9"/>
            </p:cNvCxnSpPr>
            <p:nvPr/>
          </p:nvCxnSpPr>
          <p:spPr>
            <a:xfrm flipH="1" flipV="1">
              <a:off x="2588701" y="2048127"/>
              <a:ext cx="1152801" cy="6316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05" idx="15"/>
            </p:cNvCxnSpPr>
            <p:nvPr/>
          </p:nvCxnSpPr>
          <p:spPr>
            <a:xfrm flipH="1">
              <a:off x="2198068" y="2049228"/>
              <a:ext cx="1140811" cy="6204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5" name="图片 54"/>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928067" y="2464699"/>
              <a:ext cx="540000" cy="442800"/>
            </a:xfrm>
            <a:prstGeom prst="rect">
              <a:avLst/>
            </a:prstGeom>
          </p:spPr>
        </p:pic>
        <p:pic>
          <p:nvPicPr>
            <p:cNvPr id="79" name="图片 7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471500" y="2464699"/>
              <a:ext cx="540000" cy="442800"/>
            </a:xfrm>
            <a:prstGeom prst="rect">
              <a:avLst/>
            </a:prstGeom>
          </p:spPr>
        </p:pic>
        <p:sp>
          <p:nvSpPr>
            <p:cNvPr id="120" name="Freeform 159"/>
            <p:cNvSpPr/>
            <p:nvPr/>
          </p:nvSpPr>
          <p:spPr>
            <a:xfrm flipH="1">
              <a:off x="1594177"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159"/>
            <p:cNvSpPr/>
            <p:nvPr/>
          </p:nvSpPr>
          <p:spPr>
            <a:xfrm flipH="1">
              <a:off x="3158196"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3" name="图片 10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907479" y="1285464"/>
              <a:ext cx="540000" cy="442800"/>
            </a:xfrm>
            <a:prstGeom prst="rect">
              <a:avLst/>
            </a:prstGeom>
          </p:spPr>
        </p:pic>
        <p:pic>
          <p:nvPicPr>
            <p:cNvPr id="129" name="图片 128" descr="PC.png"/>
            <p:cNvPicPr>
              <a:picLocks noChangeAspect="1"/>
            </p:cNvPicPr>
            <p:nvPr/>
          </p:nvPicPr>
          <p:blipFill>
            <a:blip r:embed="rId7" cstate="print"/>
            <a:stretch>
              <a:fillRect/>
            </a:stretch>
          </p:blipFill>
          <p:spPr>
            <a:xfrm>
              <a:off x="1507811" y="5466341"/>
              <a:ext cx="539063" cy="414000"/>
            </a:xfrm>
            <a:prstGeom prst="rect">
              <a:avLst/>
            </a:prstGeom>
          </p:spPr>
        </p:pic>
        <p:pic>
          <p:nvPicPr>
            <p:cNvPr id="130" name="图片 129" descr="PC.png"/>
            <p:cNvPicPr>
              <a:picLocks noChangeAspect="1"/>
            </p:cNvPicPr>
            <p:nvPr/>
          </p:nvPicPr>
          <p:blipFill>
            <a:blip r:embed="rId7" cstate="print"/>
            <a:stretch>
              <a:fillRect/>
            </a:stretch>
          </p:blipFill>
          <p:spPr>
            <a:xfrm>
              <a:off x="2256630" y="5210334"/>
              <a:ext cx="539063" cy="414000"/>
            </a:xfrm>
            <a:prstGeom prst="rect">
              <a:avLst/>
            </a:prstGeom>
          </p:spPr>
        </p:pic>
        <p:pic>
          <p:nvPicPr>
            <p:cNvPr id="134" name="图片 133" descr="PC.png"/>
            <p:cNvPicPr>
              <a:picLocks noChangeAspect="1"/>
            </p:cNvPicPr>
            <p:nvPr/>
          </p:nvPicPr>
          <p:blipFill>
            <a:blip r:embed="rId7" cstate="print"/>
            <a:stretch>
              <a:fillRect/>
            </a:stretch>
          </p:blipFill>
          <p:spPr>
            <a:xfrm>
              <a:off x="3069347" y="5466341"/>
              <a:ext cx="539063" cy="414000"/>
            </a:xfrm>
            <a:prstGeom prst="rect">
              <a:avLst/>
            </a:prstGeom>
          </p:spPr>
        </p:pic>
        <p:pic>
          <p:nvPicPr>
            <p:cNvPr id="136" name="图片 135" descr="PC.png"/>
            <p:cNvPicPr>
              <a:picLocks noChangeAspect="1"/>
            </p:cNvPicPr>
            <p:nvPr/>
          </p:nvPicPr>
          <p:blipFill>
            <a:blip r:embed="rId7" cstate="print"/>
            <a:stretch>
              <a:fillRect/>
            </a:stretch>
          </p:blipFill>
          <p:spPr>
            <a:xfrm>
              <a:off x="3818166" y="5210334"/>
              <a:ext cx="539063" cy="414000"/>
            </a:xfrm>
            <a:prstGeom prst="rect">
              <a:avLst/>
            </a:prstGeom>
          </p:spPr>
        </p:pic>
        <p:sp>
          <p:nvSpPr>
            <p:cNvPr id="137" name="文本框 136"/>
            <p:cNvSpPr txBox="1"/>
            <p:nvPr/>
          </p:nvSpPr>
          <p:spPr>
            <a:xfrm>
              <a:off x="1457177" y="5864972"/>
              <a:ext cx="1440605" cy="523220"/>
            </a:xfrm>
            <a:prstGeom prst="rect">
              <a:avLst/>
            </a:prstGeom>
            <a:noFill/>
          </p:spPr>
          <p:txBody>
            <a:bodyPr wrap="square" rtlCol="0">
              <a:noAutofit/>
            </a:bodyPr>
            <a:lstStyle/>
            <a:p>
              <a:pPr algn="ctr" fontAlgn="ctr"/>
              <a:r>
                <a:rPr sz="1050" b="1" dirty="0">
                  <a:latin typeface="Huawei Sans" panose="020C0503030203020204" pitchFamily="34" charset="0"/>
                </a:rPr>
                <a:t>Finance department client</a:t>
              </a:r>
              <a:endParaRPr lang="en-US" altLang="zh-CN" sz="1050" b="1" dirty="0" smtClean="0">
                <a:latin typeface="Huawei Sans" panose="020C0503030203020204" pitchFamily="34" charset="0"/>
              </a:endParaRPr>
            </a:p>
            <a:p>
              <a:pPr algn="ctr" fontAlgn="ctr"/>
              <a:r>
                <a:rPr sz="1050" dirty="0">
                  <a:latin typeface="Huawei Sans" panose="020C0503030203020204" pitchFamily="34" charset="0"/>
                </a:rPr>
                <a:t> </a:t>
              </a:r>
              <a:endParaRPr lang="zh-CN" altLang="en-US" sz="1050" b="1" dirty="0">
                <a:latin typeface="Huawei Sans" panose="020C0503030203020204" pitchFamily="34" charset="0"/>
              </a:endParaRPr>
            </a:p>
          </p:txBody>
        </p:sp>
        <p:sp>
          <p:nvSpPr>
            <p:cNvPr id="139" name="文本框 138"/>
            <p:cNvSpPr txBox="1"/>
            <p:nvPr/>
          </p:nvSpPr>
          <p:spPr>
            <a:xfrm>
              <a:off x="3117913" y="5864972"/>
              <a:ext cx="1440605" cy="523220"/>
            </a:xfrm>
            <a:prstGeom prst="rect">
              <a:avLst/>
            </a:prstGeom>
            <a:noFill/>
          </p:spPr>
          <p:txBody>
            <a:bodyPr wrap="square" rtlCol="0">
              <a:noAutofit/>
            </a:bodyPr>
            <a:lstStyle/>
            <a:p>
              <a:pPr algn="ctr" fontAlgn="ctr"/>
              <a:r>
                <a:rPr sz="1050" b="1" dirty="0">
                  <a:latin typeface="Huawei Sans" panose="020C0503030203020204" pitchFamily="34" charset="0"/>
                </a:rPr>
                <a:t>Marketing department client</a:t>
              </a:r>
              <a:endParaRPr lang="en-US" altLang="zh-CN" sz="1050" b="1" dirty="0" smtClean="0">
                <a:latin typeface="Huawei Sans" panose="020C0503030203020204" pitchFamily="34" charset="0"/>
              </a:endParaRPr>
            </a:p>
            <a:p>
              <a:pPr algn="ctr" fontAlgn="ctr"/>
              <a:r>
                <a:rPr sz="1050" dirty="0">
                  <a:latin typeface="Huawei Sans" panose="020C0503030203020204" pitchFamily="34" charset="0"/>
                </a:rPr>
                <a:t> </a:t>
              </a:r>
              <a:endParaRPr lang="zh-CN" altLang="en-US" sz="1050" b="1" dirty="0">
                <a:latin typeface="Huawei Sans" panose="020C0503030203020204" pitchFamily="34" charset="0"/>
              </a:endParaRPr>
            </a:p>
          </p:txBody>
        </p:sp>
        <p:pic>
          <p:nvPicPr>
            <p:cNvPr id="142" name="图片 14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456286" y="1285464"/>
              <a:ext cx="540000" cy="442800"/>
            </a:xfrm>
            <a:prstGeom prst="rect">
              <a:avLst/>
            </a:prstGeom>
          </p:spPr>
        </p:pic>
        <p:sp>
          <p:nvSpPr>
            <p:cNvPr id="151" name="文本框 150"/>
            <p:cNvSpPr txBox="1"/>
            <p:nvPr/>
          </p:nvSpPr>
          <p:spPr>
            <a:xfrm>
              <a:off x="1278676" y="3521222"/>
              <a:ext cx="715260" cy="307777"/>
            </a:xfrm>
            <a:prstGeom prst="rect">
              <a:avLst/>
            </a:prstGeom>
            <a:noFill/>
          </p:spPr>
          <p:txBody>
            <a:bodyPr wrap="square" rtlCol="0">
              <a:noAutofit/>
            </a:bodyPr>
            <a:lstStyle/>
            <a:p>
              <a:pPr algn="ctr" fontAlgn="ctr"/>
              <a:r>
                <a:rPr sz="1100">
                  <a:latin typeface="Huawei Sans" panose="020C0503030203020204" pitchFamily="34" charset="0"/>
                </a:rPr>
                <a:t>Core-1</a:t>
              </a:r>
              <a:endParaRPr lang="zh-CN" altLang="en-US" sz="1100" b="1" dirty="0">
                <a:latin typeface="Huawei Sans" panose="020C0503030203020204" pitchFamily="34" charset="0"/>
              </a:endParaRPr>
            </a:p>
          </p:txBody>
        </p:sp>
        <p:sp>
          <p:nvSpPr>
            <p:cNvPr id="153" name="文本框 152"/>
            <p:cNvSpPr txBox="1"/>
            <p:nvPr/>
          </p:nvSpPr>
          <p:spPr>
            <a:xfrm>
              <a:off x="1242913" y="2532210"/>
              <a:ext cx="786786" cy="307777"/>
            </a:xfrm>
            <a:prstGeom prst="rect">
              <a:avLst/>
            </a:prstGeom>
            <a:noFill/>
          </p:spPr>
          <p:txBody>
            <a:bodyPr wrap="square" rtlCol="0">
              <a:noAutofit/>
            </a:bodyPr>
            <a:lstStyle/>
            <a:p>
              <a:pPr algn="ctr" fontAlgn="ctr"/>
              <a:r>
                <a:rPr sz="1100" dirty="0">
                  <a:latin typeface="Huawei Sans" panose="020C0503030203020204" pitchFamily="34" charset="0"/>
                </a:rPr>
                <a:t>Border-1</a:t>
              </a:r>
              <a:endParaRPr lang="zh-CN" altLang="en-US" sz="1100" dirty="0">
                <a:latin typeface="Huawei Sans" panose="020C0503030203020204" pitchFamily="34" charset="0"/>
              </a:endParaRPr>
            </a:p>
          </p:txBody>
        </p:sp>
        <p:sp>
          <p:nvSpPr>
            <p:cNvPr id="154" name="文本框 153"/>
            <p:cNvSpPr txBox="1"/>
            <p:nvPr/>
          </p:nvSpPr>
          <p:spPr>
            <a:xfrm>
              <a:off x="3942035" y="4481556"/>
              <a:ext cx="715260" cy="307777"/>
            </a:xfrm>
            <a:prstGeom prst="rect">
              <a:avLst/>
            </a:prstGeom>
            <a:noFill/>
          </p:spPr>
          <p:txBody>
            <a:bodyPr wrap="square" rtlCol="0">
              <a:noAutofit/>
            </a:bodyPr>
            <a:lstStyle/>
            <a:p>
              <a:pPr algn="ctr" fontAlgn="ctr"/>
              <a:r>
                <a:rPr sz="1100">
                  <a:latin typeface="Huawei Sans" panose="020C0503030203020204" pitchFamily="34" charset="0"/>
                </a:rPr>
                <a:t>AGG-2</a:t>
              </a:r>
              <a:endParaRPr lang="zh-CN" altLang="en-US" sz="1100" b="1" dirty="0">
                <a:latin typeface="Huawei Sans" panose="020C0503030203020204" pitchFamily="34" charset="0"/>
              </a:endParaRPr>
            </a:p>
          </p:txBody>
        </p:sp>
        <p:sp>
          <p:nvSpPr>
            <p:cNvPr id="155" name="文本框 154"/>
            <p:cNvSpPr txBox="1"/>
            <p:nvPr/>
          </p:nvSpPr>
          <p:spPr>
            <a:xfrm>
              <a:off x="3942035" y="3521222"/>
              <a:ext cx="715260" cy="307777"/>
            </a:xfrm>
            <a:prstGeom prst="rect">
              <a:avLst/>
            </a:prstGeom>
            <a:noFill/>
          </p:spPr>
          <p:txBody>
            <a:bodyPr wrap="square" rtlCol="0">
              <a:noAutofit/>
            </a:bodyPr>
            <a:lstStyle/>
            <a:p>
              <a:pPr algn="ctr" fontAlgn="ctr"/>
              <a:r>
                <a:rPr sz="1100">
                  <a:latin typeface="Huawei Sans" panose="020C0503030203020204" pitchFamily="34" charset="0"/>
                </a:rPr>
                <a:t>Core-2</a:t>
              </a:r>
              <a:endParaRPr lang="zh-CN" altLang="en-US" sz="1100" b="1" dirty="0">
                <a:latin typeface="Huawei Sans" panose="020C0503030203020204" pitchFamily="34" charset="0"/>
              </a:endParaRPr>
            </a:p>
          </p:txBody>
        </p:sp>
        <p:sp>
          <p:nvSpPr>
            <p:cNvPr id="156" name="文本框 155"/>
            <p:cNvSpPr txBox="1"/>
            <p:nvPr/>
          </p:nvSpPr>
          <p:spPr>
            <a:xfrm>
              <a:off x="3923856" y="2532210"/>
              <a:ext cx="786786" cy="307777"/>
            </a:xfrm>
            <a:prstGeom prst="rect">
              <a:avLst/>
            </a:prstGeom>
            <a:noFill/>
          </p:spPr>
          <p:txBody>
            <a:bodyPr wrap="square" rtlCol="0">
              <a:noAutofit/>
            </a:bodyPr>
            <a:lstStyle/>
            <a:p>
              <a:pPr algn="ctr" fontAlgn="ctr"/>
              <a:r>
                <a:rPr sz="1100" dirty="0">
                  <a:latin typeface="Huawei Sans" panose="020C0503030203020204" pitchFamily="34" charset="0"/>
                </a:rPr>
                <a:t>Border-2</a:t>
              </a:r>
              <a:endParaRPr lang="zh-CN" altLang="en-US" sz="1100" b="1" dirty="0">
                <a:latin typeface="Huawei Sans" panose="020C0503030203020204" pitchFamily="34" charset="0"/>
              </a:endParaRPr>
            </a:p>
          </p:txBody>
        </p:sp>
      </p:grpSp>
      <p:sp>
        <p:nvSpPr>
          <p:cNvPr id="165" name="文本框 164"/>
          <p:cNvSpPr txBox="1"/>
          <p:nvPr/>
        </p:nvSpPr>
        <p:spPr>
          <a:xfrm>
            <a:off x="2555705" y="3178518"/>
            <a:ext cx="833517" cy="652887"/>
          </a:xfrm>
          <a:prstGeom prst="rect">
            <a:avLst/>
          </a:prstGeom>
          <a:noFill/>
        </p:spPr>
        <p:txBody>
          <a:bodyPr wrap="square" rtlCol="0">
            <a:noAutofit/>
          </a:bodyPr>
          <a:lstStyle/>
          <a:p>
            <a:pPr algn="ctr" fontAlgn="ctr"/>
            <a:r>
              <a:rPr sz="1200" b="1" dirty="0">
                <a:solidFill>
                  <a:srgbClr val="EC7061"/>
                </a:solidFill>
                <a:latin typeface="Huawei Sans" panose="020C0503030203020204" pitchFamily="34" charset="0"/>
              </a:rPr>
              <a:t>OSPF</a:t>
            </a:r>
          </a:p>
          <a:p>
            <a:pPr algn="ctr" fontAlgn="ctr"/>
            <a:r>
              <a:rPr sz="1200" b="1" dirty="0">
                <a:solidFill>
                  <a:srgbClr val="EC7061"/>
                </a:solidFill>
                <a:latin typeface="Huawei Sans" panose="020C0503030203020204" pitchFamily="34" charset="0"/>
              </a:rPr>
              <a:t>Area 0</a:t>
            </a:r>
          </a:p>
        </p:txBody>
      </p:sp>
      <p:sp>
        <p:nvSpPr>
          <p:cNvPr id="166" name="文本框 165"/>
          <p:cNvSpPr txBox="1"/>
          <p:nvPr/>
        </p:nvSpPr>
        <p:spPr>
          <a:xfrm>
            <a:off x="1013254" y="4867489"/>
            <a:ext cx="1129426" cy="584775"/>
          </a:xfrm>
          <a:prstGeom prst="rect">
            <a:avLst/>
          </a:prstGeom>
          <a:noFill/>
        </p:spPr>
        <p:txBody>
          <a:bodyPr wrap="square" rtlCol="0">
            <a:noAutofit/>
          </a:bodyPr>
          <a:lstStyle/>
          <a:p>
            <a:pPr algn="ctr" fontAlgn="ctr"/>
            <a:r>
              <a:rPr sz="1200" b="1" dirty="0">
                <a:solidFill>
                  <a:srgbClr val="EC7061"/>
                </a:solidFill>
                <a:latin typeface="Huawei Sans" panose="020C0503030203020204" pitchFamily="34" charset="0"/>
              </a:rPr>
              <a:t>OSPF</a:t>
            </a:r>
          </a:p>
          <a:p>
            <a:pPr algn="ctr" fontAlgn="ctr"/>
            <a:r>
              <a:rPr sz="1200" b="1" dirty="0">
                <a:solidFill>
                  <a:srgbClr val="EC7061"/>
                </a:solidFill>
                <a:latin typeface="Huawei Sans" panose="020C0503030203020204" pitchFamily="34" charset="0"/>
              </a:rPr>
              <a:t>Area 1</a:t>
            </a:r>
          </a:p>
        </p:txBody>
      </p:sp>
      <p:sp>
        <p:nvSpPr>
          <p:cNvPr id="169" name="文本框 168"/>
          <p:cNvSpPr txBox="1"/>
          <p:nvPr/>
        </p:nvSpPr>
        <p:spPr>
          <a:xfrm>
            <a:off x="3358298" y="4746423"/>
            <a:ext cx="1785679" cy="705842"/>
          </a:xfrm>
          <a:prstGeom prst="rect">
            <a:avLst/>
          </a:prstGeom>
          <a:noFill/>
        </p:spPr>
        <p:txBody>
          <a:bodyPr wrap="square" rtlCol="0">
            <a:noAutofit/>
          </a:bodyPr>
          <a:lstStyle/>
          <a:p>
            <a:pPr algn="ctr" fontAlgn="ctr"/>
            <a:r>
              <a:rPr sz="1200" b="1" dirty="0">
                <a:solidFill>
                  <a:srgbClr val="EC7061"/>
                </a:solidFill>
                <a:latin typeface="Huawei Sans" panose="020C0503030203020204" pitchFamily="34" charset="0"/>
              </a:rPr>
              <a:t>OSPF</a:t>
            </a:r>
          </a:p>
          <a:p>
            <a:pPr algn="ctr" fontAlgn="ctr"/>
            <a:r>
              <a:rPr sz="1200" b="1" dirty="0">
                <a:solidFill>
                  <a:srgbClr val="EC7061"/>
                </a:solidFill>
                <a:latin typeface="Huawei Sans" panose="020C0503030203020204" pitchFamily="34" charset="0"/>
              </a:rPr>
              <a:t>Area 2</a:t>
            </a:r>
          </a:p>
        </p:txBody>
      </p:sp>
      <p:sp>
        <p:nvSpPr>
          <p:cNvPr id="8" name="任意多边形 7"/>
          <p:cNvSpPr/>
          <p:nvPr/>
        </p:nvSpPr>
        <p:spPr>
          <a:xfrm>
            <a:off x="1840428" y="2266123"/>
            <a:ext cx="237584" cy="2851654"/>
          </a:xfrm>
          <a:custGeom>
            <a:avLst/>
            <a:gdLst>
              <a:gd name="connsiteX0" fmla="*/ 0 w 315472"/>
              <a:gd name="connsiteY0" fmla="*/ 3021495 h 3021495"/>
              <a:gd name="connsiteX1" fmla="*/ 278295 w 315472"/>
              <a:gd name="connsiteY1" fmla="*/ 2464904 h 3021495"/>
              <a:gd name="connsiteX2" fmla="*/ 304800 w 315472"/>
              <a:gd name="connsiteY2" fmla="*/ 0 h 3021495"/>
            </a:gdLst>
            <a:ahLst/>
            <a:cxnLst>
              <a:cxn ang="0">
                <a:pos x="connsiteX0" y="connsiteY0"/>
              </a:cxn>
              <a:cxn ang="0">
                <a:pos x="connsiteX1" y="connsiteY1"/>
              </a:cxn>
              <a:cxn ang="0">
                <a:pos x="connsiteX2" y="connsiteY2"/>
              </a:cxn>
            </a:cxnLst>
            <a:rect l="l" t="t" r="r" b="b"/>
            <a:pathLst>
              <a:path w="315472" h="3021495">
                <a:moveTo>
                  <a:pt x="0" y="3021495"/>
                </a:moveTo>
                <a:cubicBezTo>
                  <a:pt x="113747" y="2994990"/>
                  <a:pt x="227495" y="2968486"/>
                  <a:pt x="278295" y="2464904"/>
                </a:cubicBezTo>
                <a:cubicBezTo>
                  <a:pt x="329095" y="1961321"/>
                  <a:pt x="316947" y="980660"/>
                  <a:pt x="304800" y="0"/>
                </a:cubicBezTo>
              </a:path>
            </a:pathLst>
          </a:cu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0" name="任意多边形 9"/>
          <p:cNvSpPr/>
          <p:nvPr/>
        </p:nvSpPr>
        <p:spPr>
          <a:xfrm>
            <a:off x="2304682" y="2304408"/>
            <a:ext cx="1541140" cy="2850687"/>
          </a:xfrm>
          <a:custGeom>
            <a:avLst/>
            <a:gdLst>
              <a:gd name="connsiteX0" fmla="*/ 360417 w 1858053"/>
              <a:gd name="connsiteY0" fmla="*/ 3379304 h 3379304"/>
              <a:gd name="connsiteX1" fmla="*/ 360417 w 1858053"/>
              <a:gd name="connsiteY1" fmla="*/ 2743200 h 3379304"/>
              <a:gd name="connsiteX2" fmla="*/ 1857913 w 1858053"/>
              <a:gd name="connsiteY2" fmla="*/ 1616765 h 3379304"/>
              <a:gd name="connsiteX3" fmla="*/ 267652 w 1858053"/>
              <a:gd name="connsiteY3" fmla="*/ 702365 h 3379304"/>
              <a:gd name="connsiteX4" fmla="*/ 15861 w 1858053"/>
              <a:gd name="connsiteY4" fmla="*/ 0 h 3379304"/>
              <a:gd name="connsiteX0" fmla="*/ 347673 w 1845324"/>
              <a:gd name="connsiteY0" fmla="*/ 3379304 h 3379304"/>
              <a:gd name="connsiteX1" fmla="*/ 347673 w 1845324"/>
              <a:gd name="connsiteY1" fmla="*/ 2743200 h 3379304"/>
              <a:gd name="connsiteX2" fmla="*/ 1845169 w 1845324"/>
              <a:gd name="connsiteY2" fmla="*/ 1616765 h 3379304"/>
              <a:gd name="connsiteX3" fmla="*/ 439174 w 1845324"/>
              <a:gd name="connsiteY3" fmla="*/ 593911 h 3379304"/>
              <a:gd name="connsiteX4" fmla="*/ 3117 w 1845324"/>
              <a:gd name="connsiteY4" fmla="*/ 0 h 3379304"/>
              <a:gd name="connsiteX0" fmla="*/ 359313 w 1856997"/>
              <a:gd name="connsiteY0" fmla="*/ 3379304 h 3379304"/>
              <a:gd name="connsiteX1" fmla="*/ 359313 w 1856997"/>
              <a:gd name="connsiteY1" fmla="*/ 2743200 h 3379304"/>
              <a:gd name="connsiteX2" fmla="*/ 1856809 w 1856997"/>
              <a:gd name="connsiteY2" fmla="*/ 1616765 h 3379304"/>
              <a:gd name="connsiteX3" fmla="*/ 450814 w 1856997"/>
              <a:gd name="connsiteY3" fmla="*/ 593911 h 3379304"/>
              <a:gd name="connsiteX4" fmla="*/ 14757 w 1856997"/>
              <a:gd name="connsiteY4" fmla="*/ 0 h 3379304"/>
              <a:gd name="connsiteX0" fmla="*/ 347520 w 1783757"/>
              <a:gd name="connsiteY0" fmla="*/ 3379304 h 3379304"/>
              <a:gd name="connsiteX1" fmla="*/ 347520 w 1783757"/>
              <a:gd name="connsiteY1" fmla="*/ 2743200 h 3379304"/>
              <a:gd name="connsiteX2" fmla="*/ 1783595 w 1783757"/>
              <a:gd name="connsiteY2" fmla="*/ 1415350 h 3379304"/>
              <a:gd name="connsiteX3" fmla="*/ 439021 w 1783757"/>
              <a:gd name="connsiteY3" fmla="*/ 593911 h 3379304"/>
              <a:gd name="connsiteX4" fmla="*/ 2964 w 1783757"/>
              <a:gd name="connsiteY4" fmla="*/ 0 h 3379304"/>
              <a:gd name="connsiteX0" fmla="*/ 346580 w 1783351"/>
              <a:gd name="connsiteY0" fmla="*/ 3379304 h 3379304"/>
              <a:gd name="connsiteX1" fmla="*/ 346580 w 1783351"/>
              <a:gd name="connsiteY1" fmla="*/ 2743200 h 3379304"/>
              <a:gd name="connsiteX2" fmla="*/ 1782655 w 1783351"/>
              <a:gd name="connsiteY2" fmla="*/ 1415350 h 3379304"/>
              <a:gd name="connsiteX3" fmla="*/ 530215 w 1783351"/>
              <a:gd name="connsiteY3" fmla="*/ 578417 h 3379304"/>
              <a:gd name="connsiteX4" fmla="*/ 2024 w 1783351"/>
              <a:gd name="connsiteY4" fmla="*/ 0 h 3379304"/>
              <a:gd name="connsiteX0" fmla="*/ 346580 w 1785312"/>
              <a:gd name="connsiteY0" fmla="*/ 3379304 h 3379304"/>
              <a:gd name="connsiteX1" fmla="*/ 162313 w 1785312"/>
              <a:gd name="connsiteY1" fmla="*/ 2572771 h 3379304"/>
              <a:gd name="connsiteX2" fmla="*/ 1782655 w 1785312"/>
              <a:gd name="connsiteY2" fmla="*/ 1415350 h 3379304"/>
              <a:gd name="connsiteX3" fmla="*/ 530215 w 1785312"/>
              <a:gd name="connsiteY3" fmla="*/ 578417 h 3379304"/>
              <a:gd name="connsiteX4" fmla="*/ 2024 w 1785312"/>
              <a:gd name="connsiteY4" fmla="*/ 0 h 3379304"/>
              <a:gd name="connsiteX0" fmla="*/ 346580 w 1785749"/>
              <a:gd name="connsiteY0" fmla="*/ 3379304 h 3379304"/>
              <a:gd name="connsiteX1" fmla="*/ 131602 w 1785749"/>
              <a:gd name="connsiteY1" fmla="*/ 2510797 h 3379304"/>
              <a:gd name="connsiteX2" fmla="*/ 1782655 w 1785749"/>
              <a:gd name="connsiteY2" fmla="*/ 1415350 h 3379304"/>
              <a:gd name="connsiteX3" fmla="*/ 530215 w 1785749"/>
              <a:gd name="connsiteY3" fmla="*/ 578417 h 3379304"/>
              <a:gd name="connsiteX4" fmla="*/ 2024 w 1785749"/>
              <a:gd name="connsiteY4" fmla="*/ 0 h 3379304"/>
              <a:gd name="connsiteX0" fmla="*/ 163660 w 1802451"/>
              <a:gd name="connsiteY0" fmla="*/ 3332824 h 3332824"/>
              <a:gd name="connsiteX1" fmla="*/ 148304 w 1802451"/>
              <a:gd name="connsiteY1" fmla="*/ 2510797 h 3332824"/>
              <a:gd name="connsiteX2" fmla="*/ 1799357 w 1802451"/>
              <a:gd name="connsiteY2" fmla="*/ 1415350 h 3332824"/>
              <a:gd name="connsiteX3" fmla="*/ 546917 w 1802451"/>
              <a:gd name="connsiteY3" fmla="*/ 578417 h 3332824"/>
              <a:gd name="connsiteX4" fmla="*/ 18726 w 1802451"/>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749" h="3332824">
                <a:moveTo>
                  <a:pt x="146958" y="3332824"/>
                </a:moveTo>
                <a:cubicBezTo>
                  <a:pt x="191077" y="3130663"/>
                  <a:pt x="-33525" y="2861363"/>
                  <a:pt x="131602" y="2510797"/>
                </a:cubicBezTo>
                <a:cubicBezTo>
                  <a:pt x="296729" y="2160231"/>
                  <a:pt x="1716220" y="1737413"/>
                  <a:pt x="1782655" y="1415350"/>
                </a:cubicBezTo>
                <a:cubicBezTo>
                  <a:pt x="1849090" y="1093287"/>
                  <a:pt x="826987" y="814309"/>
                  <a:pt x="530215" y="578417"/>
                </a:cubicBezTo>
                <a:cubicBezTo>
                  <a:pt x="233443" y="342525"/>
                  <a:pt x="-25585" y="216452"/>
                  <a:pt x="2024" y="0"/>
                </a:cubicBezTo>
              </a:path>
            </a:pathLst>
          </a:cu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63" name="文本框 62"/>
          <p:cNvSpPr txBox="1"/>
          <p:nvPr/>
        </p:nvSpPr>
        <p:spPr>
          <a:xfrm>
            <a:off x="4772555" y="6004294"/>
            <a:ext cx="1526879" cy="307777"/>
          </a:xfrm>
          <a:prstGeom prst="rect">
            <a:avLst/>
          </a:prstGeom>
          <a:noFill/>
        </p:spPr>
        <p:txBody>
          <a:bodyPr wrap="square" rtlCol="0">
            <a:noAutofit/>
          </a:bodyPr>
          <a:lstStyle/>
          <a:p>
            <a:pPr algn="ctr" fontAlgn="ctr"/>
            <a:r>
              <a:rPr sz="1100" dirty="0">
                <a:latin typeface="Huawei Sans" panose="020C0503030203020204" pitchFamily="34" charset="0"/>
              </a:rPr>
              <a:t>Data flow of the finance department</a:t>
            </a:r>
            <a:endParaRPr lang="zh-CN" altLang="en-US" sz="1100" dirty="0">
              <a:latin typeface="Huawei Sans" panose="020C0503030203020204" pitchFamily="34" charset="0"/>
            </a:endParaRPr>
          </a:p>
        </p:txBody>
      </p:sp>
      <p:sp>
        <p:nvSpPr>
          <p:cNvPr id="66" name="文本框 65"/>
          <p:cNvSpPr txBox="1"/>
          <p:nvPr/>
        </p:nvSpPr>
        <p:spPr>
          <a:xfrm>
            <a:off x="2458033" y="2062609"/>
            <a:ext cx="1011816" cy="338554"/>
          </a:xfrm>
          <a:prstGeom prst="rect">
            <a:avLst/>
          </a:prstGeom>
          <a:noFill/>
        </p:spPr>
        <p:txBody>
          <a:bodyPr wrap="square" rtlCol="0">
            <a:noAutofit/>
          </a:bodyPr>
          <a:lstStyle/>
          <a:p>
            <a:pPr algn="ctr" fontAlgn="ctr"/>
            <a:r>
              <a:rPr sz="1200" b="1" dirty="0">
                <a:solidFill>
                  <a:srgbClr val="EC7061"/>
                </a:solidFill>
                <a:latin typeface="Huawei Sans" panose="020C0503030203020204" pitchFamily="34" charset="0"/>
              </a:rPr>
              <a:t>Static routing</a:t>
            </a:r>
            <a:endParaRPr lang="en-US" altLang="zh-CN" sz="1200" b="1" dirty="0" smtClean="0">
              <a:solidFill>
                <a:srgbClr val="EC7061"/>
              </a:solidFill>
              <a:latin typeface="Huawei Sans" panose="020C0503030203020204" pitchFamily="34" charset="0"/>
            </a:endParaRPr>
          </a:p>
        </p:txBody>
      </p:sp>
      <p:sp>
        <p:nvSpPr>
          <p:cNvPr id="68" name="任意多边形 67"/>
          <p:cNvSpPr/>
          <p:nvPr/>
        </p:nvSpPr>
        <p:spPr>
          <a:xfrm>
            <a:off x="2168341" y="2279374"/>
            <a:ext cx="1450389" cy="2915478"/>
          </a:xfrm>
          <a:custGeom>
            <a:avLst/>
            <a:gdLst>
              <a:gd name="connsiteX0" fmla="*/ 127617 w 1519149"/>
              <a:gd name="connsiteY0" fmla="*/ 2915478 h 2915478"/>
              <a:gd name="connsiteX1" fmla="*/ 154121 w 1519149"/>
              <a:gd name="connsiteY1" fmla="*/ 1325217 h 2915478"/>
              <a:gd name="connsiteX2" fmla="*/ 1519095 w 1519149"/>
              <a:gd name="connsiteY2" fmla="*/ 1152939 h 2915478"/>
              <a:gd name="connsiteX3" fmla="*/ 207130 w 1519149"/>
              <a:gd name="connsiteY3" fmla="*/ 424069 h 2915478"/>
              <a:gd name="connsiteX4" fmla="*/ 21600 w 1519149"/>
              <a:gd name="connsiteY4" fmla="*/ 0 h 2915478"/>
              <a:gd name="connsiteX0" fmla="*/ 113800 w 1506123"/>
              <a:gd name="connsiteY0" fmla="*/ 2915478 h 2915478"/>
              <a:gd name="connsiteX1" fmla="*/ 140304 w 1506123"/>
              <a:gd name="connsiteY1" fmla="*/ 1325217 h 2915478"/>
              <a:gd name="connsiteX2" fmla="*/ 1505278 w 1506123"/>
              <a:gd name="connsiteY2" fmla="*/ 1152939 h 2915478"/>
              <a:gd name="connsiteX3" fmla="*/ 339087 w 1506123"/>
              <a:gd name="connsiteY3" fmla="*/ 503582 h 2915478"/>
              <a:gd name="connsiteX4" fmla="*/ 7783 w 1506123"/>
              <a:gd name="connsiteY4" fmla="*/ 0 h 2915478"/>
              <a:gd name="connsiteX0" fmla="*/ 111034 w 1450389"/>
              <a:gd name="connsiteY0" fmla="*/ 2915478 h 2915478"/>
              <a:gd name="connsiteX1" fmla="*/ 137538 w 1450389"/>
              <a:gd name="connsiteY1" fmla="*/ 1325217 h 2915478"/>
              <a:gd name="connsiteX2" fmla="*/ 1449503 w 1450389"/>
              <a:gd name="connsiteY2" fmla="*/ 1205947 h 2915478"/>
              <a:gd name="connsiteX3" fmla="*/ 336321 w 1450389"/>
              <a:gd name="connsiteY3" fmla="*/ 503582 h 2915478"/>
              <a:gd name="connsiteX4" fmla="*/ 5017 w 1450389"/>
              <a:gd name="connsiteY4" fmla="*/ 0 h 2915478"/>
              <a:gd name="connsiteX0" fmla="*/ 115616 w 1454971"/>
              <a:gd name="connsiteY0" fmla="*/ 2915478 h 2915478"/>
              <a:gd name="connsiteX1" fmla="*/ 142120 w 1454971"/>
              <a:gd name="connsiteY1" fmla="*/ 1325217 h 2915478"/>
              <a:gd name="connsiteX2" fmla="*/ 1454085 w 1454971"/>
              <a:gd name="connsiteY2" fmla="*/ 1205947 h 2915478"/>
              <a:gd name="connsiteX3" fmla="*/ 340903 w 1454971"/>
              <a:gd name="connsiteY3" fmla="*/ 503582 h 2915478"/>
              <a:gd name="connsiteX4" fmla="*/ 9599 w 1454971"/>
              <a:gd name="connsiteY4" fmla="*/ 0 h 2915478"/>
              <a:gd name="connsiteX0" fmla="*/ 111034 w 1450389"/>
              <a:gd name="connsiteY0" fmla="*/ 2915478 h 2915478"/>
              <a:gd name="connsiteX1" fmla="*/ 137538 w 1450389"/>
              <a:gd name="connsiteY1" fmla="*/ 1325217 h 2915478"/>
              <a:gd name="connsiteX2" fmla="*/ 1449503 w 1450389"/>
              <a:gd name="connsiteY2" fmla="*/ 1245703 h 2915478"/>
              <a:gd name="connsiteX3" fmla="*/ 336321 w 1450389"/>
              <a:gd name="connsiteY3" fmla="*/ 503582 h 2915478"/>
              <a:gd name="connsiteX4" fmla="*/ 5017 w 1450389"/>
              <a:gd name="connsiteY4" fmla="*/ 0 h 2915478"/>
              <a:gd name="connsiteX0" fmla="*/ 111034 w 1450389"/>
              <a:gd name="connsiteY0" fmla="*/ 2915478 h 2915478"/>
              <a:gd name="connsiteX1" fmla="*/ 137538 w 1450389"/>
              <a:gd name="connsiteY1" fmla="*/ 1325217 h 2915478"/>
              <a:gd name="connsiteX2" fmla="*/ 1449503 w 1450389"/>
              <a:gd name="connsiteY2" fmla="*/ 1245703 h 2915478"/>
              <a:gd name="connsiteX3" fmla="*/ 336321 w 1450389"/>
              <a:gd name="connsiteY3" fmla="*/ 503582 h 2915478"/>
              <a:gd name="connsiteX4" fmla="*/ 5017 w 1450389"/>
              <a:gd name="connsiteY4" fmla="*/ 0 h 291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0389" h="2915478">
                <a:moveTo>
                  <a:pt x="111034" y="2915478"/>
                </a:moveTo>
                <a:cubicBezTo>
                  <a:pt x="8329" y="2267225"/>
                  <a:pt x="-45784" y="1457739"/>
                  <a:pt x="137538" y="1325217"/>
                </a:cubicBezTo>
                <a:cubicBezTo>
                  <a:pt x="320860" y="1192695"/>
                  <a:pt x="1416373" y="1382642"/>
                  <a:pt x="1449503" y="1245703"/>
                </a:cubicBezTo>
                <a:cubicBezTo>
                  <a:pt x="1482634" y="1108764"/>
                  <a:pt x="577069" y="711199"/>
                  <a:pt x="336321" y="503582"/>
                </a:cubicBezTo>
                <a:cubicBezTo>
                  <a:pt x="95573" y="295965"/>
                  <a:pt x="-27009" y="115956"/>
                  <a:pt x="5017" y="0"/>
                </a:cubicBezTo>
              </a:path>
            </a:pathLst>
          </a:cu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75" name="文本框 74"/>
          <p:cNvSpPr txBox="1"/>
          <p:nvPr/>
        </p:nvSpPr>
        <p:spPr>
          <a:xfrm>
            <a:off x="1546538" y="1707559"/>
            <a:ext cx="1261884" cy="307777"/>
          </a:xfrm>
          <a:prstGeom prst="rect">
            <a:avLst/>
          </a:prstGeom>
          <a:noFill/>
        </p:spPr>
        <p:txBody>
          <a:bodyPr wrap="square" rtlCol="0">
            <a:noAutofit/>
          </a:bodyPr>
          <a:lstStyle/>
          <a:p>
            <a:pPr algn="ctr" fontAlgn="ctr"/>
            <a:r>
              <a:rPr sz="900" b="1" dirty="0">
                <a:latin typeface="Huawei Sans" panose="020C0503030203020204" pitchFamily="34" charset="0"/>
              </a:rPr>
              <a:t>Finance department server</a:t>
            </a:r>
            <a:endParaRPr lang="en-US" altLang="zh-CN" sz="900" b="1" dirty="0" smtClean="0">
              <a:latin typeface="Huawei Sans" panose="020C0503030203020204" pitchFamily="34" charset="0"/>
            </a:endParaRPr>
          </a:p>
        </p:txBody>
      </p:sp>
      <p:sp>
        <p:nvSpPr>
          <p:cNvPr id="76" name="文本框 75"/>
          <p:cNvSpPr txBox="1"/>
          <p:nvPr/>
        </p:nvSpPr>
        <p:spPr>
          <a:xfrm>
            <a:off x="3032251" y="1707559"/>
            <a:ext cx="1388072" cy="307777"/>
          </a:xfrm>
          <a:prstGeom prst="rect">
            <a:avLst/>
          </a:prstGeom>
          <a:noFill/>
        </p:spPr>
        <p:txBody>
          <a:bodyPr wrap="square" rtlCol="0">
            <a:noAutofit/>
          </a:bodyPr>
          <a:lstStyle/>
          <a:p>
            <a:pPr algn="ctr" fontAlgn="ctr"/>
            <a:r>
              <a:rPr sz="900" b="1" dirty="0">
                <a:latin typeface="Huawei Sans" panose="020C0503030203020204" pitchFamily="34" charset="0"/>
              </a:rPr>
              <a:t>Marketing department server</a:t>
            </a:r>
            <a:endParaRPr lang="en-US" altLang="zh-CN" sz="900" b="1" dirty="0" smtClean="0">
              <a:latin typeface="Huawei Sans" panose="020C0503030203020204" pitchFamily="34" charset="0"/>
            </a:endParaRPr>
          </a:p>
        </p:txBody>
      </p:sp>
      <p:cxnSp>
        <p:nvCxnSpPr>
          <p:cNvPr id="77" name="直接箭头连接符 76"/>
          <p:cNvCxnSpPr/>
          <p:nvPr/>
        </p:nvCxnSpPr>
        <p:spPr>
          <a:xfrm>
            <a:off x="5030045" y="5986992"/>
            <a:ext cx="1065955" cy="0"/>
          </a:xfrm>
          <a:prstGeom prst="straightConnector1">
            <a:avLst/>
          </a:pr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grpSp>
        <p:nvGrpSpPr>
          <p:cNvPr id="78" name="组合 77"/>
          <p:cNvGrpSpPr/>
          <p:nvPr/>
        </p:nvGrpSpPr>
        <p:grpSpPr>
          <a:xfrm>
            <a:off x="8192281" y="12538"/>
            <a:ext cx="3985065" cy="288000"/>
            <a:chOff x="8192281" y="38914"/>
            <a:chExt cx="3985065" cy="288000"/>
          </a:xfrm>
        </p:grpSpPr>
        <p:sp>
          <p:nvSpPr>
            <p:cNvPr id="82" name="五边形 81"/>
            <p:cNvSpPr/>
            <p:nvPr/>
          </p:nvSpPr>
          <p:spPr bwMode="auto">
            <a:xfrm>
              <a:off x="8192281" y="38914"/>
              <a:ext cx="72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87" name="燕尾形 86"/>
            <p:cNvSpPr/>
            <p:nvPr/>
          </p:nvSpPr>
          <p:spPr bwMode="auto">
            <a:xfrm>
              <a:off x="8797817"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88" name="燕尾形 87"/>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90" name="燕尾形 89"/>
            <p:cNvSpPr/>
            <p:nvPr/>
          </p:nvSpPr>
          <p:spPr bwMode="auto">
            <a:xfrm>
              <a:off x="10368889"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91" name="燕尾形 90"/>
            <p:cNvSpPr/>
            <p:nvPr/>
          </p:nvSpPr>
          <p:spPr bwMode="auto">
            <a:xfrm>
              <a:off x="11154425" y="38914"/>
              <a:ext cx="1022921"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spc="-2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989047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0">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0">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0">
                                            <p:txEl>
                                              <p:pRg st="5" end="5"/>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0">
                                            <p:txEl>
                                              <p:pRg st="6" end="6"/>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xEl>
                                              <p:pRg st="7" end="7"/>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157" grpId="0" animBg="1"/>
      <p:bldP spid="158" grpId="0" animBg="1"/>
      <p:bldP spid="39" grpId="0" animBg="1"/>
      <p:bldP spid="165" grpId="0"/>
      <p:bldP spid="166" grpId="0"/>
      <p:bldP spid="169" grpId="0"/>
      <p:bldP spid="8" grpId="0" animBg="1"/>
      <p:bldP spid="10" grpId="0" animBg="1"/>
      <p:bldP spid="63" grpId="0"/>
      <p:bldP spid="66" grpId="0"/>
      <p:bldP spid="6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占位符 39"/>
          <p:cNvSpPr>
            <a:spLocks noGrp="1"/>
          </p:cNvSpPr>
          <p:nvPr>
            <p:ph type="body" sz="quarter" idx="10"/>
          </p:nvPr>
        </p:nvSpPr>
        <p:spPr>
          <a:xfrm>
            <a:off x="6083766" y="1247932"/>
            <a:ext cx="5670913" cy="1463265"/>
          </a:xfrm>
          <a:prstGeom prst="rect">
            <a:avLst/>
          </a:prstGeom>
        </p:spPr>
        <p:txBody>
          <a:bodyPr wrap="square">
            <a:noAutofit/>
          </a:bodyPr>
          <a:lstStyle/>
          <a:p>
            <a:pPr marL="342900" indent="-342900">
              <a:lnSpc>
                <a:spcPct val="100000"/>
              </a:lnSpc>
              <a:buSzPct val="100000"/>
              <a:buFont typeface="+mj-lt"/>
              <a:buAutoNum type="arabicPeriod"/>
            </a:pPr>
            <a:r>
              <a:rPr sz="1600" dirty="0">
                <a:latin typeface="Huawei Sans" panose="020C0503030203020204" pitchFamily="34" charset="0"/>
              </a:rPr>
              <a:t>Controlling the network egress for data forwarding:</a:t>
            </a:r>
            <a:endParaRPr lang="en-US" altLang="zh-CN" sz="1600" dirty="0" smtClean="0">
              <a:latin typeface="Huawei Sans" panose="020C0503030203020204" pitchFamily="34" charset="0"/>
            </a:endParaRPr>
          </a:p>
          <a:p>
            <a:pPr lvl="1">
              <a:lnSpc>
                <a:spcPct val="100000"/>
              </a:lnSpc>
            </a:pPr>
            <a:r>
              <a:rPr sz="1400" dirty="0">
                <a:latin typeface="Huawei Sans" panose="020C0503030203020204" pitchFamily="34" charset="0"/>
              </a:rPr>
              <a:t>Data of the finance department is always forwarded </a:t>
            </a:r>
            <a:r>
              <a:rPr lang="en-US" sz="1400" dirty="0" smtClean="0">
                <a:latin typeface="Huawei Sans" panose="020C0503030203020204" pitchFamily="34" charset="0"/>
              </a:rPr>
              <a:t>through</a:t>
            </a:r>
            <a:r>
              <a:rPr sz="1400" dirty="0" smtClean="0">
                <a:latin typeface="Huawei Sans" panose="020C0503030203020204" pitchFamily="34" charset="0"/>
              </a:rPr>
              <a:t> </a:t>
            </a:r>
            <a:r>
              <a:rPr sz="1400" dirty="0">
                <a:latin typeface="Huawei Sans" panose="020C0503030203020204" pitchFamily="34" charset="0"/>
              </a:rPr>
              <a:t>border-1.</a:t>
            </a:r>
            <a:endParaRPr lang="en-US" altLang="zh-CN" sz="1400" dirty="0" smtClean="0">
              <a:latin typeface="Huawei Sans" panose="020C0503030203020204" pitchFamily="34" charset="0"/>
            </a:endParaRPr>
          </a:p>
          <a:p>
            <a:pPr lvl="1">
              <a:lnSpc>
                <a:spcPct val="100000"/>
              </a:lnSpc>
            </a:pPr>
            <a:r>
              <a:rPr sz="1400" dirty="0">
                <a:latin typeface="Huawei Sans" panose="020C0503030203020204" pitchFamily="34" charset="0"/>
              </a:rPr>
              <a:t>Data of the marketing department is always forwarded </a:t>
            </a:r>
            <a:r>
              <a:rPr sz="1400" dirty="0" smtClean="0">
                <a:latin typeface="Huawei Sans" panose="020C0503030203020204" pitchFamily="34" charset="0"/>
              </a:rPr>
              <a:t>t</a:t>
            </a:r>
            <a:r>
              <a:rPr lang="en-US" sz="1400" dirty="0" smtClean="0">
                <a:latin typeface="Huawei Sans" panose="020C0503030203020204" pitchFamily="34" charset="0"/>
              </a:rPr>
              <a:t>hrough </a:t>
            </a:r>
            <a:r>
              <a:rPr sz="1400" dirty="0" smtClean="0">
                <a:latin typeface="Huawei Sans" panose="020C0503030203020204" pitchFamily="34" charset="0"/>
              </a:rPr>
              <a:t>border-2</a:t>
            </a:r>
            <a:r>
              <a:rPr sz="1400" dirty="0">
                <a:latin typeface="Huawei Sans" panose="020C0503030203020204" pitchFamily="34" charset="0"/>
              </a:rPr>
              <a:t>.</a:t>
            </a:r>
            <a:endParaRPr lang="en-US" altLang="zh-CN" sz="1400" dirty="0" smtClean="0">
              <a:latin typeface="Huawei Sans" panose="020C0503030203020204" pitchFamily="34" charset="0"/>
            </a:endParaRPr>
          </a:p>
        </p:txBody>
      </p:sp>
      <p:sp>
        <p:nvSpPr>
          <p:cNvPr id="3" name="标题 2"/>
          <p:cNvSpPr>
            <a:spLocks noGrp="1"/>
          </p:cNvSpPr>
          <p:nvPr>
            <p:ph type="title"/>
          </p:nvPr>
        </p:nvSpPr>
        <p:spPr>
          <a:xfrm>
            <a:off x="1594177" y="410400"/>
            <a:ext cx="9827761" cy="640800"/>
          </a:xfrm>
        </p:spPr>
        <p:txBody>
          <a:bodyPr wrap="square">
            <a:noAutofit/>
          </a:bodyPr>
          <a:lstStyle/>
          <a:p>
            <a:r>
              <a:rPr>
                <a:latin typeface="Huawei Sans" panose="020C0503030203020204" pitchFamily="34" charset="0"/>
              </a:rPr>
              <a:t>Requirement Analysis</a:t>
            </a:r>
            <a:endParaRPr lang="zh-CN" altLang="en-US" dirty="0">
              <a:latin typeface="Huawei Sans" panose="020C0503030203020204" pitchFamily="34" charset="0"/>
            </a:endParaRPr>
          </a:p>
        </p:txBody>
      </p:sp>
      <p:grpSp>
        <p:nvGrpSpPr>
          <p:cNvPr id="37" name="组合 36"/>
          <p:cNvGrpSpPr/>
          <p:nvPr/>
        </p:nvGrpSpPr>
        <p:grpSpPr>
          <a:xfrm>
            <a:off x="1234121" y="1285464"/>
            <a:ext cx="3423174" cy="4594877"/>
            <a:chOff x="1234121" y="1285464"/>
            <a:chExt cx="3423174" cy="4594877"/>
          </a:xfrm>
        </p:grpSpPr>
        <p:cxnSp>
          <p:nvCxnSpPr>
            <p:cNvPr id="113" name="直接连接符 112"/>
            <p:cNvCxnSpPr>
              <a:stCxn id="105" idx="15"/>
            </p:cNvCxnSpPr>
            <p:nvPr/>
          </p:nvCxnSpPr>
          <p:spPr>
            <a:xfrm flipH="1">
              <a:off x="2198068" y="2049228"/>
              <a:ext cx="1140811" cy="6204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a:endCxn id="57" idx="2"/>
            </p:cNvCxnSpPr>
            <p:nvPr/>
          </p:nvCxnSpPr>
          <p:spPr>
            <a:xfrm flipV="1">
              <a:off x="2177479" y="4885523"/>
              <a:ext cx="0" cy="3248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57" idx="0"/>
              <a:endCxn id="56" idx="2"/>
            </p:cNvCxnSpPr>
            <p:nvPr/>
          </p:nvCxnSpPr>
          <p:spPr>
            <a:xfrm flipV="1">
              <a:off x="2198067" y="3896511"/>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6" idx="0"/>
            </p:cNvCxnSpPr>
            <p:nvPr/>
          </p:nvCxnSpPr>
          <p:spPr>
            <a:xfrm flipV="1">
              <a:off x="2198067" y="2907499"/>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81" idx="2"/>
            </p:cNvCxnSpPr>
            <p:nvPr/>
          </p:nvCxnSpPr>
          <p:spPr>
            <a:xfrm flipV="1">
              <a:off x="3741500" y="4885523"/>
              <a:ext cx="0" cy="3530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81" idx="0"/>
              <a:endCxn id="80" idx="2"/>
            </p:cNvCxnSpPr>
            <p:nvPr/>
          </p:nvCxnSpPr>
          <p:spPr>
            <a:xfrm flipV="1">
              <a:off x="3741500" y="3896511"/>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80" idx="0"/>
              <a:endCxn id="79" idx="2"/>
            </p:cNvCxnSpPr>
            <p:nvPr/>
          </p:nvCxnSpPr>
          <p:spPr>
            <a:xfrm flipV="1">
              <a:off x="3741500" y="2907499"/>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0" idx="1"/>
              <a:endCxn id="56" idx="3"/>
            </p:cNvCxnSpPr>
            <p:nvPr/>
          </p:nvCxnSpPr>
          <p:spPr>
            <a:xfrm flipH="1">
              <a:off x="2468067" y="3675111"/>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2198067" y="2646333"/>
              <a:ext cx="1543435" cy="9987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flipV="1">
              <a:off x="2198067" y="3683093"/>
              <a:ext cx="1543432" cy="9810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2177480" y="2679825"/>
              <a:ext cx="1564021" cy="10032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2177479" y="3679927"/>
              <a:ext cx="1564022" cy="955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28067" y="3453711"/>
              <a:ext cx="540000" cy="442800"/>
            </a:xfrm>
            <a:prstGeom prst="rect">
              <a:avLst/>
            </a:prstGeom>
          </p:spPr>
        </p:pic>
        <p:pic>
          <p:nvPicPr>
            <p:cNvPr id="57" name="图片 5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928067" y="4442723"/>
              <a:ext cx="540000" cy="442800"/>
            </a:xfrm>
            <a:prstGeom prst="rect">
              <a:avLst/>
            </a:prstGeom>
          </p:spPr>
        </p:pic>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71500" y="3453711"/>
              <a:ext cx="540000" cy="442800"/>
            </a:xfrm>
            <a:prstGeom prst="rect">
              <a:avLst/>
            </a:prstGeom>
          </p:spPr>
        </p:pic>
        <p:pic>
          <p:nvPicPr>
            <p:cNvPr id="81" name="图片 8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471500" y="4442723"/>
              <a:ext cx="540000" cy="442800"/>
            </a:xfrm>
            <a:prstGeom prst="rect">
              <a:avLst/>
            </a:prstGeom>
          </p:spPr>
        </p:pic>
        <p:cxnSp>
          <p:nvCxnSpPr>
            <p:cNvPr id="97" name="直接连接符 96"/>
            <p:cNvCxnSpPr>
              <a:stCxn id="81" idx="1"/>
              <a:endCxn id="57" idx="3"/>
            </p:cNvCxnSpPr>
            <p:nvPr/>
          </p:nvCxnSpPr>
          <p:spPr>
            <a:xfrm flipH="1">
              <a:off x="2468067" y="4664123"/>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278675" y="4481556"/>
              <a:ext cx="715260" cy="307777"/>
            </a:xfrm>
            <a:prstGeom prst="rect">
              <a:avLst/>
            </a:prstGeom>
            <a:noFill/>
          </p:spPr>
          <p:txBody>
            <a:bodyPr wrap="square" rtlCol="0">
              <a:noAutofit/>
            </a:bodyPr>
            <a:lstStyle/>
            <a:p>
              <a:pPr algn="ctr" fontAlgn="ctr"/>
              <a:r>
                <a:rPr sz="1100">
                  <a:latin typeface="Huawei Sans" panose="020C0503030203020204" pitchFamily="34" charset="0"/>
                </a:rPr>
                <a:t>AGG-1</a:t>
              </a:r>
              <a:endParaRPr lang="zh-CN" altLang="en-US" sz="1100" b="1" dirty="0">
                <a:latin typeface="Huawei Sans" panose="020C0503030203020204" pitchFamily="34" charset="0"/>
              </a:endParaRPr>
            </a:p>
          </p:txBody>
        </p:sp>
        <p:sp>
          <p:nvSpPr>
            <p:cNvPr id="104" name="Freeform 159"/>
            <p:cNvSpPr/>
            <p:nvPr/>
          </p:nvSpPr>
          <p:spPr>
            <a:xfrm flipH="1">
              <a:off x="1594177"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159"/>
            <p:cNvSpPr/>
            <p:nvPr/>
          </p:nvSpPr>
          <p:spPr>
            <a:xfrm flipH="1">
              <a:off x="3158196"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连接符 105"/>
            <p:cNvCxnSpPr/>
            <p:nvPr/>
          </p:nvCxnSpPr>
          <p:spPr>
            <a:xfrm flipV="1">
              <a:off x="2198067" y="2049228"/>
              <a:ext cx="0" cy="4154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3741499" y="2049228"/>
              <a:ext cx="0" cy="4154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104" idx="9"/>
            </p:cNvCxnSpPr>
            <p:nvPr/>
          </p:nvCxnSpPr>
          <p:spPr>
            <a:xfrm flipH="1" flipV="1">
              <a:off x="2588701" y="2048127"/>
              <a:ext cx="1152801" cy="6316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9" name="图片 7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471500" y="2464699"/>
              <a:ext cx="540000" cy="442800"/>
            </a:xfrm>
            <a:prstGeom prst="rect">
              <a:avLst/>
            </a:prstGeom>
          </p:spPr>
        </p:pic>
        <p:sp>
          <p:nvSpPr>
            <p:cNvPr id="120" name="Freeform 159"/>
            <p:cNvSpPr/>
            <p:nvPr/>
          </p:nvSpPr>
          <p:spPr>
            <a:xfrm flipH="1">
              <a:off x="1594177"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159"/>
            <p:cNvSpPr/>
            <p:nvPr/>
          </p:nvSpPr>
          <p:spPr>
            <a:xfrm flipH="1">
              <a:off x="3158196"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3" name="图片 10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907479" y="1285464"/>
              <a:ext cx="540000" cy="442800"/>
            </a:xfrm>
            <a:prstGeom prst="rect">
              <a:avLst/>
            </a:prstGeom>
          </p:spPr>
        </p:pic>
        <p:pic>
          <p:nvPicPr>
            <p:cNvPr id="129" name="图片 128" descr="PC.png"/>
            <p:cNvPicPr>
              <a:picLocks noChangeAspect="1"/>
            </p:cNvPicPr>
            <p:nvPr/>
          </p:nvPicPr>
          <p:blipFill>
            <a:blip r:embed="rId7" cstate="print"/>
            <a:stretch>
              <a:fillRect/>
            </a:stretch>
          </p:blipFill>
          <p:spPr>
            <a:xfrm>
              <a:off x="1507811" y="5466341"/>
              <a:ext cx="539063" cy="414000"/>
            </a:xfrm>
            <a:prstGeom prst="rect">
              <a:avLst/>
            </a:prstGeom>
          </p:spPr>
        </p:pic>
        <p:pic>
          <p:nvPicPr>
            <p:cNvPr id="130" name="图片 129" descr="PC.png"/>
            <p:cNvPicPr>
              <a:picLocks noChangeAspect="1"/>
            </p:cNvPicPr>
            <p:nvPr/>
          </p:nvPicPr>
          <p:blipFill>
            <a:blip r:embed="rId7" cstate="print"/>
            <a:stretch>
              <a:fillRect/>
            </a:stretch>
          </p:blipFill>
          <p:spPr>
            <a:xfrm>
              <a:off x="2256630" y="5210334"/>
              <a:ext cx="539063" cy="414000"/>
            </a:xfrm>
            <a:prstGeom prst="rect">
              <a:avLst/>
            </a:prstGeom>
          </p:spPr>
        </p:pic>
        <p:pic>
          <p:nvPicPr>
            <p:cNvPr id="134" name="图片 133" descr="PC.png"/>
            <p:cNvPicPr>
              <a:picLocks noChangeAspect="1"/>
            </p:cNvPicPr>
            <p:nvPr/>
          </p:nvPicPr>
          <p:blipFill>
            <a:blip r:embed="rId7" cstate="print"/>
            <a:stretch>
              <a:fillRect/>
            </a:stretch>
          </p:blipFill>
          <p:spPr>
            <a:xfrm>
              <a:off x="3069347" y="5466341"/>
              <a:ext cx="539063" cy="414000"/>
            </a:xfrm>
            <a:prstGeom prst="rect">
              <a:avLst/>
            </a:prstGeom>
          </p:spPr>
        </p:pic>
        <p:pic>
          <p:nvPicPr>
            <p:cNvPr id="136" name="图片 135" descr="PC.png"/>
            <p:cNvPicPr>
              <a:picLocks noChangeAspect="1"/>
            </p:cNvPicPr>
            <p:nvPr/>
          </p:nvPicPr>
          <p:blipFill>
            <a:blip r:embed="rId7" cstate="print"/>
            <a:stretch>
              <a:fillRect/>
            </a:stretch>
          </p:blipFill>
          <p:spPr>
            <a:xfrm>
              <a:off x="3818166" y="5210334"/>
              <a:ext cx="539063" cy="414000"/>
            </a:xfrm>
            <a:prstGeom prst="rect">
              <a:avLst/>
            </a:prstGeom>
          </p:spPr>
        </p:pic>
        <p:sp>
          <p:nvSpPr>
            <p:cNvPr id="140" name="文本框 139"/>
            <p:cNvSpPr txBox="1"/>
            <p:nvPr/>
          </p:nvSpPr>
          <p:spPr>
            <a:xfrm>
              <a:off x="1546538" y="1707559"/>
              <a:ext cx="1261884" cy="307777"/>
            </a:xfrm>
            <a:prstGeom prst="rect">
              <a:avLst/>
            </a:prstGeom>
            <a:noFill/>
          </p:spPr>
          <p:txBody>
            <a:bodyPr wrap="square" rtlCol="0">
              <a:noAutofit/>
            </a:bodyPr>
            <a:lstStyle/>
            <a:p>
              <a:pPr algn="ctr" fontAlgn="ctr"/>
              <a:r>
                <a:rPr sz="900" b="1" dirty="0">
                  <a:latin typeface="Huawei Sans" panose="020C0503030203020204" pitchFamily="34" charset="0"/>
                </a:rPr>
                <a:t>Finance department server</a:t>
              </a:r>
              <a:endParaRPr lang="en-US" altLang="zh-CN" sz="900" b="1" dirty="0" smtClean="0">
                <a:latin typeface="Huawei Sans" panose="020C0503030203020204" pitchFamily="34" charset="0"/>
              </a:endParaRPr>
            </a:p>
          </p:txBody>
        </p:sp>
        <p:pic>
          <p:nvPicPr>
            <p:cNvPr id="142" name="图片 14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456286" y="1285464"/>
              <a:ext cx="540000" cy="442800"/>
            </a:xfrm>
            <a:prstGeom prst="rect">
              <a:avLst/>
            </a:prstGeom>
          </p:spPr>
        </p:pic>
        <p:sp>
          <p:nvSpPr>
            <p:cNvPr id="146" name="文本框 145"/>
            <p:cNvSpPr txBox="1"/>
            <p:nvPr/>
          </p:nvSpPr>
          <p:spPr>
            <a:xfrm>
              <a:off x="3032251" y="1707559"/>
              <a:ext cx="1388072" cy="307777"/>
            </a:xfrm>
            <a:prstGeom prst="rect">
              <a:avLst/>
            </a:prstGeom>
            <a:noFill/>
          </p:spPr>
          <p:txBody>
            <a:bodyPr wrap="square" rtlCol="0">
              <a:noAutofit/>
            </a:bodyPr>
            <a:lstStyle/>
            <a:p>
              <a:pPr algn="ctr" fontAlgn="ctr"/>
              <a:r>
                <a:rPr sz="900" b="1" dirty="0">
                  <a:latin typeface="Huawei Sans" panose="020C0503030203020204" pitchFamily="34" charset="0"/>
                </a:rPr>
                <a:t>Marketing department server</a:t>
              </a:r>
              <a:endParaRPr lang="en-US" altLang="zh-CN" sz="900" b="1" dirty="0" smtClean="0">
                <a:latin typeface="Huawei Sans" panose="020C0503030203020204" pitchFamily="34" charset="0"/>
              </a:endParaRPr>
            </a:p>
          </p:txBody>
        </p:sp>
        <p:sp>
          <p:nvSpPr>
            <p:cNvPr id="151" name="文本框 150"/>
            <p:cNvSpPr txBox="1"/>
            <p:nvPr/>
          </p:nvSpPr>
          <p:spPr>
            <a:xfrm>
              <a:off x="1278676" y="3521222"/>
              <a:ext cx="715260" cy="307777"/>
            </a:xfrm>
            <a:prstGeom prst="rect">
              <a:avLst/>
            </a:prstGeom>
            <a:noFill/>
          </p:spPr>
          <p:txBody>
            <a:bodyPr wrap="square" rtlCol="0">
              <a:noAutofit/>
            </a:bodyPr>
            <a:lstStyle/>
            <a:p>
              <a:pPr algn="ctr" fontAlgn="ctr"/>
              <a:r>
                <a:rPr sz="1100">
                  <a:latin typeface="Huawei Sans" panose="020C0503030203020204" pitchFamily="34" charset="0"/>
                </a:rPr>
                <a:t>Core-1</a:t>
              </a:r>
              <a:endParaRPr lang="zh-CN" altLang="en-US" sz="1100" b="1" dirty="0">
                <a:latin typeface="Huawei Sans" panose="020C0503030203020204" pitchFamily="34" charset="0"/>
              </a:endParaRPr>
            </a:p>
          </p:txBody>
        </p:sp>
        <p:sp>
          <p:nvSpPr>
            <p:cNvPr id="153" name="文本框 152"/>
            <p:cNvSpPr txBox="1"/>
            <p:nvPr/>
          </p:nvSpPr>
          <p:spPr>
            <a:xfrm>
              <a:off x="1234121" y="2532210"/>
              <a:ext cx="786786" cy="307777"/>
            </a:xfrm>
            <a:prstGeom prst="rect">
              <a:avLst/>
            </a:prstGeom>
            <a:noFill/>
          </p:spPr>
          <p:txBody>
            <a:bodyPr wrap="square" rtlCol="0">
              <a:noAutofit/>
            </a:bodyPr>
            <a:lstStyle/>
            <a:p>
              <a:pPr algn="ctr" fontAlgn="ctr"/>
              <a:r>
                <a:rPr sz="1100" b="1" dirty="0">
                  <a:latin typeface="Huawei Sans" panose="020C0503030203020204" pitchFamily="34" charset="0"/>
                </a:rPr>
                <a:t>Border-1</a:t>
              </a:r>
              <a:endParaRPr lang="zh-CN" altLang="en-US" sz="1100" b="1" dirty="0">
                <a:latin typeface="Huawei Sans" panose="020C0503030203020204" pitchFamily="34" charset="0"/>
              </a:endParaRPr>
            </a:p>
          </p:txBody>
        </p:sp>
        <p:sp>
          <p:nvSpPr>
            <p:cNvPr id="154" name="文本框 153"/>
            <p:cNvSpPr txBox="1"/>
            <p:nvPr/>
          </p:nvSpPr>
          <p:spPr>
            <a:xfrm>
              <a:off x="3942035" y="4481556"/>
              <a:ext cx="715260" cy="307777"/>
            </a:xfrm>
            <a:prstGeom prst="rect">
              <a:avLst/>
            </a:prstGeom>
            <a:noFill/>
          </p:spPr>
          <p:txBody>
            <a:bodyPr wrap="square" rtlCol="0">
              <a:noAutofit/>
            </a:bodyPr>
            <a:lstStyle/>
            <a:p>
              <a:pPr algn="ctr" fontAlgn="ctr"/>
              <a:r>
                <a:rPr sz="1100">
                  <a:latin typeface="Huawei Sans" panose="020C0503030203020204" pitchFamily="34" charset="0"/>
                </a:rPr>
                <a:t>AGG-2</a:t>
              </a:r>
              <a:endParaRPr lang="zh-CN" altLang="en-US" sz="1100" b="1" dirty="0">
                <a:latin typeface="Huawei Sans" panose="020C0503030203020204" pitchFamily="34" charset="0"/>
              </a:endParaRPr>
            </a:p>
          </p:txBody>
        </p:sp>
        <p:sp>
          <p:nvSpPr>
            <p:cNvPr id="155" name="文本框 154"/>
            <p:cNvSpPr txBox="1"/>
            <p:nvPr/>
          </p:nvSpPr>
          <p:spPr>
            <a:xfrm>
              <a:off x="3942035" y="3521222"/>
              <a:ext cx="715260" cy="307777"/>
            </a:xfrm>
            <a:prstGeom prst="rect">
              <a:avLst/>
            </a:prstGeom>
            <a:noFill/>
          </p:spPr>
          <p:txBody>
            <a:bodyPr wrap="square" rtlCol="0">
              <a:noAutofit/>
            </a:bodyPr>
            <a:lstStyle/>
            <a:p>
              <a:pPr algn="ctr" fontAlgn="ctr"/>
              <a:r>
                <a:rPr sz="1100">
                  <a:latin typeface="Huawei Sans" panose="020C0503030203020204" pitchFamily="34" charset="0"/>
                </a:rPr>
                <a:t>Core-2</a:t>
              </a:r>
              <a:endParaRPr lang="zh-CN" altLang="en-US" sz="1100" b="1" dirty="0">
                <a:latin typeface="Huawei Sans" panose="020C0503030203020204" pitchFamily="34" charset="0"/>
              </a:endParaRPr>
            </a:p>
          </p:txBody>
        </p:sp>
      </p:grpSp>
      <p:cxnSp>
        <p:nvCxnSpPr>
          <p:cNvPr id="12" name="直接箭头连接符 11"/>
          <p:cNvCxnSpPr/>
          <p:nvPr/>
        </p:nvCxnSpPr>
        <p:spPr>
          <a:xfrm>
            <a:off x="5030045" y="5986992"/>
            <a:ext cx="1065955" cy="0"/>
          </a:xfrm>
          <a:prstGeom prst="straightConnector1">
            <a:avLst/>
          </a:pr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63" name="文本框 62"/>
          <p:cNvSpPr txBox="1"/>
          <p:nvPr/>
        </p:nvSpPr>
        <p:spPr>
          <a:xfrm>
            <a:off x="4772555" y="6004125"/>
            <a:ext cx="1526879" cy="307777"/>
          </a:xfrm>
          <a:prstGeom prst="rect">
            <a:avLst/>
          </a:prstGeom>
          <a:noFill/>
        </p:spPr>
        <p:txBody>
          <a:bodyPr wrap="square" rtlCol="0">
            <a:noAutofit/>
          </a:bodyPr>
          <a:lstStyle/>
          <a:p>
            <a:pPr algn="ctr" fontAlgn="ctr"/>
            <a:r>
              <a:rPr sz="1100" dirty="0">
                <a:latin typeface="Huawei Sans" panose="020C0503030203020204" pitchFamily="34" charset="0"/>
              </a:rPr>
              <a:t>Data flow of the finance department</a:t>
            </a:r>
            <a:endParaRPr lang="zh-CN" altLang="en-US" sz="1100" dirty="0">
              <a:latin typeface="Huawei Sans" panose="020C0503030203020204" pitchFamily="34" charset="0"/>
            </a:endParaRPr>
          </a:p>
        </p:txBody>
      </p:sp>
      <p:sp>
        <p:nvSpPr>
          <p:cNvPr id="60" name="文本占位符 39"/>
          <p:cNvSpPr txBox="1">
            <a:spLocks/>
          </p:cNvSpPr>
          <p:nvPr/>
        </p:nvSpPr>
        <p:spPr bwMode="auto">
          <a:xfrm>
            <a:off x="6083766" y="4087171"/>
            <a:ext cx="5670913" cy="105083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342900" indent="-342900" fontAlgn="ctr">
              <a:lnSpc>
                <a:spcPct val="100000"/>
              </a:lnSpc>
              <a:buFont typeface="+mj-lt"/>
              <a:buAutoNum type="arabicPeriod" startAt="2"/>
            </a:pPr>
            <a:r>
              <a:rPr sz="1600" dirty="0">
                <a:latin typeface="Huawei Sans" panose="020C0503030203020204" pitchFamily="34" charset="0"/>
              </a:rPr>
              <a:t>Controlling the precise internal path of data flows:</a:t>
            </a:r>
            <a:endParaRPr lang="en-US" altLang="zh-CN" sz="1600" dirty="0" smtClean="0">
              <a:latin typeface="Huawei Sans" panose="020C0503030203020204" pitchFamily="34" charset="0"/>
            </a:endParaRPr>
          </a:p>
          <a:p>
            <a:pPr lvl="1" fontAlgn="ctr">
              <a:lnSpc>
                <a:spcPct val="100000"/>
              </a:lnSpc>
            </a:pPr>
            <a:r>
              <a:rPr lang="en-US" sz="1400" dirty="0">
                <a:latin typeface="Huawei Sans" panose="020C0503030203020204" pitchFamily="34" charset="0"/>
              </a:rPr>
              <a:t>L</a:t>
            </a:r>
            <a:r>
              <a:rPr sz="1400" dirty="0" smtClean="0">
                <a:latin typeface="Huawei Sans" panose="020C0503030203020204" pitchFamily="34" charset="0"/>
              </a:rPr>
              <a:t>oad-balancing </a:t>
            </a:r>
            <a:r>
              <a:rPr sz="1400" dirty="0">
                <a:latin typeface="Huawei Sans" panose="020C0503030203020204" pitchFamily="34" charset="0"/>
              </a:rPr>
              <a:t>path should not exist.</a:t>
            </a:r>
            <a:endParaRPr lang="en-US" altLang="zh-CN" sz="1400" dirty="0" smtClean="0">
              <a:latin typeface="Huawei Sans" panose="020C0503030203020204" pitchFamily="34" charset="0"/>
            </a:endParaRPr>
          </a:p>
        </p:txBody>
      </p:sp>
      <p:sp>
        <p:nvSpPr>
          <p:cNvPr id="61" name="矩形 60"/>
          <p:cNvSpPr/>
          <p:nvPr/>
        </p:nvSpPr>
        <p:spPr>
          <a:xfrm>
            <a:off x="6219094" y="2724076"/>
            <a:ext cx="5421922" cy="1084634"/>
          </a:xfrm>
          <a:prstGeom prst="rect">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sz="1400" b="1" dirty="0">
                <a:solidFill>
                  <a:schemeClr val="tx1"/>
                </a:solidFill>
                <a:latin typeface="Huawei Sans" panose="020C0503030203020204" pitchFamily="34" charset="0"/>
              </a:rPr>
              <a:t>To ensure that fixed ASBRs are used to forward data, the internal network changes must be ignored. That is, the internal route cost is not calculated.</a:t>
            </a:r>
            <a:endParaRPr lang="en-US" altLang="zh-CN" sz="1400" b="1" dirty="0" smtClean="0">
              <a:solidFill>
                <a:schemeClr val="tx1"/>
              </a:solidFill>
              <a:latin typeface="Huawei Sans" panose="020C0503030203020204" pitchFamily="34" charset="0"/>
            </a:endParaRPr>
          </a:p>
          <a:p>
            <a:pPr fontAlgn="ctr"/>
            <a:r>
              <a:rPr sz="1400" b="1" dirty="0">
                <a:solidFill>
                  <a:schemeClr val="tx1"/>
                </a:solidFill>
                <a:latin typeface="Huawei Sans" panose="020C0503030203020204" pitchFamily="34" charset="0"/>
              </a:rPr>
              <a:t>		</a:t>
            </a:r>
            <a:r>
              <a:rPr sz="1400" dirty="0">
                <a:solidFill>
                  <a:schemeClr val="tx1"/>
                </a:solidFill>
                <a:latin typeface="Huawei Sans" panose="020C0503030203020204" pitchFamily="34" charset="0"/>
              </a:rPr>
              <a:t> </a:t>
            </a:r>
            <a:r>
              <a:rPr sz="1400" b="1" dirty="0">
                <a:solidFill>
                  <a:schemeClr val="tx1"/>
                </a:solidFill>
                <a:latin typeface="Huawei Sans" panose="020C0503030203020204" pitchFamily="34" charset="0"/>
              </a:rPr>
              <a:t>—Use Type 2 external routes of OSPF.</a:t>
            </a:r>
            <a:endParaRPr lang="zh-CN" altLang="en-US" sz="1400" b="1" dirty="0">
              <a:solidFill>
                <a:schemeClr val="tx1"/>
              </a:solidFill>
              <a:latin typeface="Huawei Sans" panose="020C0503030203020204" pitchFamily="34" charset="0"/>
            </a:endParaRPr>
          </a:p>
        </p:txBody>
      </p:sp>
      <p:sp>
        <p:nvSpPr>
          <p:cNvPr id="62" name="矩形 61"/>
          <p:cNvSpPr/>
          <p:nvPr/>
        </p:nvSpPr>
        <p:spPr>
          <a:xfrm>
            <a:off x="6219094" y="5002234"/>
            <a:ext cx="5421922" cy="765752"/>
          </a:xfrm>
          <a:prstGeom prst="rect">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sz="1400" b="1" dirty="0">
                <a:solidFill>
                  <a:schemeClr val="tx1"/>
                </a:solidFill>
                <a:latin typeface="Huawei Sans" panose="020C0503030203020204" pitchFamily="34" charset="0"/>
              </a:rPr>
              <a:t>Data needs to be sent to a specific ASBR along the planned path on the network.</a:t>
            </a:r>
            <a:endParaRPr lang="en-US" altLang="zh-CN" sz="1400" b="1" dirty="0" smtClean="0">
              <a:solidFill>
                <a:schemeClr val="tx1"/>
              </a:solidFill>
              <a:latin typeface="Huawei Sans" panose="020C0503030203020204" pitchFamily="34" charset="0"/>
            </a:endParaRPr>
          </a:p>
          <a:p>
            <a:pPr fontAlgn="ctr"/>
            <a:r>
              <a:rPr sz="1400" b="1" dirty="0">
                <a:solidFill>
                  <a:schemeClr val="tx1"/>
                </a:solidFill>
                <a:latin typeface="Huawei Sans" panose="020C0503030203020204" pitchFamily="34" charset="0"/>
              </a:rPr>
              <a:t>		</a:t>
            </a:r>
            <a:r>
              <a:rPr sz="1400" dirty="0">
                <a:solidFill>
                  <a:schemeClr val="tx1"/>
                </a:solidFill>
                <a:latin typeface="Huawei Sans" panose="020C0503030203020204" pitchFamily="34" charset="0"/>
              </a:rPr>
              <a:t> </a:t>
            </a:r>
            <a:r>
              <a:rPr sz="1400" b="1" dirty="0">
                <a:solidFill>
                  <a:schemeClr val="tx1"/>
                </a:solidFill>
                <a:latin typeface="Huawei Sans" panose="020C0503030203020204" pitchFamily="34" charset="0"/>
              </a:rPr>
              <a:t>—Adjust the internal path cost.</a:t>
            </a:r>
            <a:endParaRPr lang="en-US" altLang="zh-CN" sz="1400" b="1" dirty="0" smtClean="0">
              <a:solidFill>
                <a:schemeClr val="tx1"/>
              </a:solidFill>
              <a:latin typeface="Huawei Sans" panose="020C0503030203020204" pitchFamily="34" charset="0"/>
            </a:endParaRPr>
          </a:p>
        </p:txBody>
      </p:sp>
      <p:pic>
        <p:nvPicPr>
          <p:cNvPr id="78" name="图片 77"/>
          <p:cNvPicPr>
            <a:picLocks/>
          </p:cNvPicPr>
          <p:nvPr/>
        </p:nvPicPr>
        <p:blipFill>
          <a:blip r:embed="rId5" cstate="print">
            <a:duotone>
              <a:srgbClr val="EC7061">
                <a:shade val="45000"/>
                <a:satMod val="135000"/>
              </a:srgbClr>
              <a:prstClr val="white"/>
            </a:duotone>
            <a:extLst>
              <a:ext uri="{28A0092B-C50C-407E-A947-70E740481C1C}">
                <a14:useLocalDpi xmlns:a14="http://schemas.microsoft.com/office/drawing/2010/main" val="0"/>
              </a:ext>
            </a:extLst>
          </a:blip>
          <a:stretch>
            <a:fillRect/>
          </a:stretch>
        </p:blipFill>
        <p:spPr>
          <a:xfrm>
            <a:off x="1928067" y="2464699"/>
            <a:ext cx="540000" cy="442800"/>
          </a:xfrm>
          <a:prstGeom prst="rect">
            <a:avLst/>
          </a:prstGeom>
        </p:spPr>
      </p:pic>
      <p:sp>
        <p:nvSpPr>
          <p:cNvPr id="10" name="任意多边形 9"/>
          <p:cNvSpPr/>
          <p:nvPr/>
        </p:nvSpPr>
        <p:spPr>
          <a:xfrm>
            <a:off x="2304682" y="2304408"/>
            <a:ext cx="1541140" cy="2850687"/>
          </a:xfrm>
          <a:custGeom>
            <a:avLst/>
            <a:gdLst>
              <a:gd name="connsiteX0" fmla="*/ 360417 w 1858053"/>
              <a:gd name="connsiteY0" fmla="*/ 3379304 h 3379304"/>
              <a:gd name="connsiteX1" fmla="*/ 360417 w 1858053"/>
              <a:gd name="connsiteY1" fmla="*/ 2743200 h 3379304"/>
              <a:gd name="connsiteX2" fmla="*/ 1857913 w 1858053"/>
              <a:gd name="connsiteY2" fmla="*/ 1616765 h 3379304"/>
              <a:gd name="connsiteX3" fmla="*/ 267652 w 1858053"/>
              <a:gd name="connsiteY3" fmla="*/ 702365 h 3379304"/>
              <a:gd name="connsiteX4" fmla="*/ 15861 w 1858053"/>
              <a:gd name="connsiteY4" fmla="*/ 0 h 3379304"/>
              <a:gd name="connsiteX0" fmla="*/ 347673 w 1845324"/>
              <a:gd name="connsiteY0" fmla="*/ 3379304 h 3379304"/>
              <a:gd name="connsiteX1" fmla="*/ 347673 w 1845324"/>
              <a:gd name="connsiteY1" fmla="*/ 2743200 h 3379304"/>
              <a:gd name="connsiteX2" fmla="*/ 1845169 w 1845324"/>
              <a:gd name="connsiteY2" fmla="*/ 1616765 h 3379304"/>
              <a:gd name="connsiteX3" fmla="*/ 439174 w 1845324"/>
              <a:gd name="connsiteY3" fmla="*/ 593911 h 3379304"/>
              <a:gd name="connsiteX4" fmla="*/ 3117 w 1845324"/>
              <a:gd name="connsiteY4" fmla="*/ 0 h 3379304"/>
              <a:gd name="connsiteX0" fmla="*/ 359313 w 1856997"/>
              <a:gd name="connsiteY0" fmla="*/ 3379304 h 3379304"/>
              <a:gd name="connsiteX1" fmla="*/ 359313 w 1856997"/>
              <a:gd name="connsiteY1" fmla="*/ 2743200 h 3379304"/>
              <a:gd name="connsiteX2" fmla="*/ 1856809 w 1856997"/>
              <a:gd name="connsiteY2" fmla="*/ 1616765 h 3379304"/>
              <a:gd name="connsiteX3" fmla="*/ 450814 w 1856997"/>
              <a:gd name="connsiteY3" fmla="*/ 593911 h 3379304"/>
              <a:gd name="connsiteX4" fmla="*/ 14757 w 1856997"/>
              <a:gd name="connsiteY4" fmla="*/ 0 h 3379304"/>
              <a:gd name="connsiteX0" fmla="*/ 347520 w 1783757"/>
              <a:gd name="connsiteY0" fmla="*/ 3379304 h 3379304"/>
              <a:gd name="connsiteX1" fmla="*/ 347520 w 1783757"/>
              <a:gd name="connsiteY1" fmla="*/ 2743200 h 3379304"/>
              <a:gd name="connsiteX2" fmla="*/ 1783595 w 1783757"/>
              <a:gd name="connsiteY2" fmla="*/ 1415350 h 3379304"/>
              <a:gd name="connsiteX3" fmla="*/ 439021 w 1783757"/>
              <a:gd name="connsiteY3" fmla="*/ 593911 h 3379304"/>
              <a:gd name="connsiteX4" fmla="*/ 2964 w 1783757"/>
              <a:gd name="connsiteY4" fmla="*/ 0 h 3379304"/>
              <a:gd name="connsiteX0" fmla="*/ 346580 w 1783351"/>
              <a:gd name="connsiteY0" fmla="*/ 3379304 h 3379304"/>
              <a:gd name="connsiteX1" fmla="*/ 346580 w 1783351"/>
              <a:gd name="connsiteY1" fmla="*/ 2743200 h 3379304"/>
              <a:gd name="connsiteX2" fmla="*/ 1782655 w 1783351"/>
              <a:gd name="connsiteY2" fmla="*/ 1415350 h 3379304"/>
              <a:gd name="connsiteX3" fmla="*/ 530215 w 1783351"/>
              <a:gd name="connsiteY3" fmla="*/ 578417 h 3379304"/>
              <a:gd name="connsiteX4" fmla="*/ 2024 w 1783351"/>
              <a:gd name="connsiteY4" fmla="*/ 0 h 3379304"/>
              <a:gd name="connsiteX0" fmla="*/ 346580 w 1785312"/>
              <a:gd name="connsiteY0" fmla="*/ 3379304 h 3379304"/>
              <a:gd name="connsiteX1" fmla="*/ 162313 w 1785312"/>
              <a:gd name="connsiteY1" fmla="*/ 2572771 h 3379304"/>
              <a:gd name="connsiteX2" fmla="*/ 1782655 w 1785312"/>
              <a:gd name="connsiteY2" fmla="*/ 1415350 h 3379304"/>
              <a:gd name="connsiteX3" fmla="*/ 530215 w 1785312"/>
              <a:gd name="connsiteY3" fmla="*/ 578417 h 3379304"/>
              <a:gd name="connsiteX4" fmla="*/ 2024 w 1785312"/>
              <a:gd name="connsiteY4" fmla="*/ 0 h 3379304"/>
              <a:gd name="connsiteX0" fmla="*/ 346580 w 1785749"/>
              <a:gd name="connsiteY0" fmla="*/ 3379304 h 3379304"/>
              <a:gd name="connsiteX1" fmla="*/ 131602 w 1785749"/>
              <a:gd name="connsiteY1" fmla="*/ 2510797 h 3379304"/>
              <a:gd name="connsiteX2" fmla="*/ 1782655 w 1785749"/>
              <a:gd name="connsiteY2" fmla="*/ 1415350 h 3379304"/>
              <a:gd name="connsiteX3" fmla="*/ 530215 w 1785749"/>
              <a:gd name="connsiteY3" fmla="*/ 578417 h 3379304"/>
              <a:gd name="connsiteX4" fmla="*/ 2024 w 1785749"/>
              <a:gd name="connsiteY4" fmla="*/ 0 h 3379304"/>
              <a:gd name="connsiteX0" fmla="*/ 163660 w 1802451"/>
              <a:gd name="connsiteY0" fmla="*/ 3332824 h 3332824"/>
              <a:gd name="connsiteX1" fmla="*/ 148304 w 1802451"/>
              <a:gd name="connsiteY1" fmla="*/ 2510797 h 3332824"/>
              <a:gd name="connsiteX2" fmla="*/ 1799357 w 1802451"/>
              <a:gd name="connsiteY2" fmla="*/ 1415350 h 3332824"/>
              <a:gd name="connsiteX3" fmla="*/ 546917 w 1802451"/>
              <a:gd name="connsiteY3" fmla="*/ 578417 h 3332824"/>
              <a:gd name="connsiteX4" fmla="*/ 18726 w 1802451"/>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749" h="3332824">
                <a:moveTo>
                  <a:pt x="146958" y="3332824"/>
                </a:moveTo>
                <a:cubicBezTo>
                  <a:pt x="191077" y="3130663"/>
                  <a:pt x="-33525" y="2861363"/>
                  <a:pt x="131602" y="2510797"/>
                </a:cubicBezTo>
                <a:cubicBezTo>
                  <a:pt x="296729" y="2160231"/>
                  <a:pt x="1716220" y="1737413"/>
                  <a:pt x="1782655" y="1415350"/>
                </a:cubicBezTo>
                <a:cubicBezTo>
                  <a:pt x="1849090" y="1093287"/>
                  <a:pt x="826987" y="814309"/>
                  <a:pt x="530215" y="578417"/>
                </a:cubicBezTo>
                <a:cubicBezTo>
                  <a:pt x="233443" y="342525"/>
                  <a:pt x="-25585" y="216452"/>
                  <a:pt x="2024" y="0"/>
                </a:cubicBezTo>
              </a:path>
            </a:pathLst>
          </a:cu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8" name="任意多边形 7"/>
          <p:cNvSpPr/>
          <p:nvPr/>
        </p:nvSpPr>
        <p:spPr>
          <a:xfrm>
            <a:off x="1840428" y="2266123"/>
            <a:ext cx="237584" cy="2851654"/>
          </a:xfrm>
          <a:custGeom>
            <a:avLst/>
            <a:gdLst>
              <a:gd name="connsiteX0" fmla="*/ 0 w 315472"/>
              <a:gd name="connsiteY0" fmla="*/ 3021495 h 3021495"/>
              <a:gd name="connsiteX1" fmla="*/ 278295 w 315472"/>
              <a:gd name="connsiteY1" fmla="*/ 2464904 h 3021495"/>
              <a:gd name="connsiteX2" fmla="*/ 304800 w 315472"/>
              <a:gd name="connsiteY2" fmla="*/ 0 h 3021495"/>
            </a:gdLst>
            <a:ahLst/>
            <a:cxnLst>
              <a:cxn ang="0">
                <a:pos x="connsiteX0" y="connsiteY0"/>
              </a:cxn>
              <a:cxn ang="0">
                <a:pos x="connsiteX1" y="connsiteY1"/>
              </a:cxn>
              <a:cxn ang="0">
                <a:pos x="connsiteX2" y="connsiteY2"/>
              </a:cxn>
            </a:cxnLst>
            <a:rect l="l" t="t" r="r" b="b"/>
            <a:pathLst>
              <a:path w="315472" h="3021495">
                <a:moveTo>
                  <a:pt x="0" y="3021495"/>
                </a:moveTo>
                <a:cubicBezTo>
                  <a:pt x="113747" y="2994990"/>
                  <a:pt x="227495" y="2968486"/>
                  <a:pt x="278295" y="2464904"/>
                </a:cubicBezTo>
                <a:cubicBezTo>
                  <a:pt x="329095" y="1961321"/>
                  <a:pt x="316947" y="980660"/>
                  <a:pt x="304800" y="0"/>
                </a:cubicBezTo>
              </a:path>
            </a:pathLst>
          </a:cu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64" name="任意多边形 63"/>
          <p:cNvSpPr/>
          <p:nvPr/>
        </p:nvSpPr>
        <p:spPr>
          <a:xfrm>
            <a:off x="2168341" y="2279374"/>
            <a:ext cx="1450389" cy="2915478"/>
          </a:xfrm>
          <a:custGeom>
            <a:avLst/>
            <a:gdLst>
              <a:gd name="connsiteX0" fmla="*/ 127617 w 1519149"/>
              <a:gd name="connsiteY0" fmla="*/ 2915478 h 2915478"/>
              <a:gd name="connsiteX1" fmla="*/ 154121 w 1519149"/>
              <a:gd name="connsiteY1" fmla="*/ 1325217 h 2915478"/>
              <a:gd name="connsiteX2" fmla="*/ 1519095 w 1519149"/>
              <a:gd name="connsiteY2" fmla="*/ 1152939 h 2915478"/>
              <a:gd name="connsiteX3" fmla="*/ 207130 w 1519149"/>
              <a:gd name="connsiteY3" fmla="*/ 424069 h 2915478"/>
              <a:gd name="connsiteX4" fmla="*/ 21600 w 1519149"/>
              <a:gd name="connsiteY4" fmla="*/ 0 h 2915478"/>
              <a:gd name="connsiteX0" fmla="*/ 113800 w 1506123"/>
              <a:gd name="connsiteY0" fmla="*/ 2915478 h 2915478"/>
              <a:gd name="connsiteX1" fmla="*/ 140304 w 1506123"/>
              <a:gd name="connsiteY1" fmla="*/ 1325217 h 2915478"/>
              <a:gd name="connsiteX2" fmla="*/ 1505278 w 1506123"/>
              <a:gd name="connsiteY2" fmla="*/ 1152939 h 2915478"/>
              <a:gd name="connsiteX3" fmla="*/ 339087 w 1506123"/>
              <a:gd name="connsiteY3" fmla="*/ 503582 h 2915478"/>
              <a:gd name="connsiteX4" fmla="*/ 7783 w 1506123"/>
              <a:gd name="connsiteY4" fmla="*/ 0 h 2915478"/>
              <a:gd name="connsiteX0" fmla="*/ 111034 w 1450389"/>
              <a:gd name="connsiteY0" fmla="*/ 2915478 h 2915478"/>
              <a:gd name="connsiteX1" fmla="*/ 137538 w 1450389"/>
              <a:gd name="connsiteY1" fmla="*/ 1325217 h 2915478"/>
              <a:gd name="connsiteX2" fmla="*/ 1449503 w 1450389"/>
              <a:gd name="connsiteY2" fmla="*/ 1205947 h 2915478"/>
              <a:gd name="connsiteX3" fmla="*/ 336321 w 1450389"/>
              <a:gd name="connsiteY3" fmla="*/ 503582 h 2915478"/>
              <a:gd name="connsiteX4" fmla="*/ 5017 w 1450389"/>
              <a:gd name="connsiteY4" fmla="*/ 0 h 2915478"/>
              <a:gd name="connsiteX0" fmla="*/ 115616 w 1454971"/>
              <a:gd name="connsiteY0" fmla="*/ 2915478 h 2915478"/>
              <a:gd name="connsiteX1" fmla="*/ 142120 w 1454971"/>
              <a:gd name="connsiteY1" fmla="*/ 1325217 h 2915478"/>
              <a:gd name="connsiteX2" fmla="*/ 1454085 w 1454971"/>
              <a:gd name="connsiteY2" fmla="*/ 1205947 h 2915478"/>
              <a:gd name="connsiteX3" fmla="*/ 340903 w 1454971"/>
              <a:gd name="connsiteY3" fmla="*/ 503582 h 2915478"/>
              <a:gd name="connsiteX4" fmla="*/ 9599 w 1454971"/>
              <a:gd name="connsiteY4" fmla="*/ 0 h 2915478"/>
              <a:gd name="connsiteX0" fmla="*/ 111034 w 1450389"/>
              <a:gd name="connsiteY0" fmla="*/ 2915478 h 2915478"/>
              <a:gd name="connsiteX1" fmla="*/ 137538 w 1450389"/>
              <a:gd name="connsiteY1" fmla="*/ 1325217 h 2915478"/>
              <a:gd name="connsiteX2" fmla="*/ 1449503 w 1450389"/>
              <a:gd name="connsiteY2" fmla="*/ 1245703 h 2915478"/>
              <a:gd name="connsiteX3" fmla="*/ 336321 w 1450389"/>
              <a:gd name="connsiteY3" fmla="*/ 503582 h 2915478"/>
              <a:gd name="connsiteX4" fmla="*/ 5017 w 1450389"/>
              <a:gd name="connsiteY4" fmla="*/ 0 h 2915478"/>
              <a:gd name="connsiteX0" fmla="*/ 111034 w 1450389"/>
              <a:gd name="connsiteY0" fmla="*/ 2915478 h 2915478"/>
              <a:gd name="connsiteX1" fmla="*/ 137538 w 1450389"/>
              <a:gd name="connsiteY1" fmla="*/ 1325217 h 2915478"/>
              <a:gd name="connsiteX2" fmla="*/ 1449503 w 1450389"/>
              <a:gd name="connsiteY2" fmla="*/ 1245703 h 2915478"/>
              <a:gd name="connsiteX3" fmla="*/ 336321 w 1450389"/>
              <a:gd name="connsiteY3" fmla="*/ 503582 h 2915478"/>
              <a:gd name="connsiteX4" fmla="*/ 5017 w 1450389"/>
              <a:gd name="connsiteY4" fmla="*/ 0 h 291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0389" h="2915478">
                <a:moveTo>
                  <a:pt x="111034" y="2915478"/>
                </a:moveTo>
                <a:cubicBezTo>
                  <a:pt x="8329" y="2267225"/>
                  <a:pt x="-45784" y="1457739"/>
                  <a:pt x="137538" y="1325217"/>
                </a:cubicBezTo>
                <a:cubicBezTo>
                  <a:pt x="320860" y="1192695"/>
                  <a:pt x="1416373" y="1382642"/>
                  <a:pt x="1449503" y="1245703"/>
                </a:cubicBezTo>
                <a:cubicBezTo>
                  <a:pt x="1482634" y="1108764"/>
                  <a:pt x="577069" y="711199"/>
                  <a:pt x="336321" y="503582"/>
                </a:cubicBezTo>
                <a:cubicBezTo>
                  <a:pt x="95573" y="295965"/>
                  <a:pt x="-27009" y="115956"/>
                  <a:pt x="5017" y="0"/>
                </a:cubicBezTo>
              </a:path>
            </a:pathLst>
          </a:cu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68" name="文本框 67"/>
          <p:cNvSpPr txBox="1"/>
          <p:nvPr/>
        </p:nvSpPr>
        <p:spPr>
          <a:xfrm>
            <a:off x="1457177" y="5864972"/>
            <a:ext cx="1440605" cy="523220"/>
          </a:xfrm>
          <a:prstGeom prst="rect">
            <a:avLst/>
          </a:prstGeom>
          <a:noFill/>
        </p:spPr>
        <p:txBody>
          <a:bodyPr wrap="square" rtlCol="0">
            <a:noAutofit/>
          </a:bodyPr>
          <a:lstStyle/>
          <a:p>
            <a:pPr algn="ctr" fontAlgn="ctr"/>
            <a:r>
              <a:rPr sz="1050" b="1" dirty="0">
                <a:latin typeface="Huawei Sans" panose="020C0503030203020204" pitchFamily="34" charset="0"/>
              </a:rPr>
              <a:t>Finance department client</a:t>
            </a:r>
            <a:endParaRPr lang="en-US" altLang="zh-CN" sz="1050" b="1" dirty="0" smtClean="0">
              <a:latin typeface="Huawei Sans" panose="020C0503030203020204" pitchFamily="34" charset="0"/>
            </a:endParaRPr>
          </a:p>
          <a:p>
            <a:pPr algn="ctr" fontAlgn="ctr"/>
            <a:r>
              <a:rPr sz="1050" dirty="0">
                <a:latin typeface="Huawei Sans" panose="020C0503030203020204" pitchFamily="34" charset="0"/>
              </a:rPr>
              <a:t> </a:t>
            </a:r>
            <a:endParaRPr lang="zh-CN" altLang="en-US" sz="1050" b="1" dirty="0">
              <a:latin typeface="Huawei Sans" panose="020C0503030203020204" pitchFamily="34" charset="0"/>
            </a:endParaRPr>
          </a:p>
        </p:txBody>
      </p:sp>
      <p:sp>
        <p:nvSpPr>
          <p:cNvPr id="70" name="文本框 69"/>
          <p:cNvSpPr txBox="1"/>
          <p:nvPr/>
        </p:nvSpPr>
        <p:spPr>
          <a:xfrm>
            <a:off x="3117913" y="5864972"/>
            <a:ext cx="1440605" cy="523220"/>
          </a:xfrm>
          <a:prstGeom prst="rect">
            <a:avLst/>
          </a:prstGeom>
          <a:noFill/>
        </p:spPr>
        <p:txBody>
          <a:bodyPr wrap="square" rtlCol="0">
            <a:noAutofit/>
          </a:bodyPr>
          <a:lstStyle/>
          <a:p>
            <a:pPr algn="ctr" fontAlgn="ctr"/>
            <a:r>
              <a:rPr sz="1050" b="1" dirty="0">
                <a:latin typeface="Huawei Sans" panose="020C0503030203020204" pitchFamily="34" charset="0"/>
              </a:rPr>
              <a:t>Marketing department client</a:t>
            </a:r>
            <a:endParaRPr lang="en-US" altLang="zh-CN" sz="1050" b="1" dirty="0" smtClean="0">
              <a:latin typeface="Huawei Sans" panose="020C0503030203020204" pitchFamily="34" charset="0"/>
            </a:endParaRPr>
          </a:p>
          <a:p>
            <a:pPr algn="ctr" fontAlgn="ctr"/>
            <a:r>
              <a:rPr sz="1050" dirty="0">
                <a:latin typeface="Huawei Sans" panose="020C0503030203020204" pitchFamily="34" charset="0"/>
              </a:rPr>
              <a:t> </a:t>
            </a:r>
            <a:endParaRPr lang="zh-CN" altLang="en-US" sz="1050" b="1" dirty="0">
              <a:latin typeface="Huawei Sans" panose="020C0503030203020204" pitchFamily="34" charset="0"/>
            </a:endParaRPr>
          </a:p>
        </p:txBody>
      </p:sp>
      <p:sp>
        <p:nvSpPr>
          <p:cNvPr id="71" name="文本框 70"/>
          <p:cNvSpPr txBox="1"/>
          <p:nvPr/>
        </p:nvSpPr>
        <p:spPr>
          <a:xfrm>
            <a:off x="3923856" y="2532210"/>
            <a:ext cx="786786" cy="307777"/>
          </a:xfrm>
          <a:prstGeom prst="rect">
            <a:avLst/>
          </a:prstGeom>
          <a:noFill/>
        </p:spPr>
        <p:txBody>
          <a:bodyPr wrap="square" rtlCol="0">
            <a:noAutofit/>
          </a:bodyPr>
          <a:lstStyle/>
          <a:p>
            <a:pPr algn="ctr" fontAlgn="ctr"/>
            <a:r>
              <a:rPr sz="1100" dirty="0">
                <a:latin typeface="Huawei Sans" panose="020C0503030203020204" pitchFamily="34" charset="0"/>
              </a:rPr>
              <a:t>Border-2</a:t>
            </a:r>
            <a:endParaRPr lang="zh-CN" altLang="en-US" sz="1100" b="1" dirty="0">
              <a:latin typeface="Huawei Sans" panose="020C0503030203020204" pitchFamily="34" charset="0"/>
            </a:endParaRPr>
          </a:p>
        </p:txBody>
      </p:sp>
      <p:grpSp>
        <p:nvGrpSpPr>
          <p:cNvPr id="72" name="组合 71"/>
          <p:cNvGrpSpPr/>
          <p:nvPr/>
        </p:nvGrpSpPr>
        <p:grpSpPr>
          <a:xfrm>
            <a:off x="8192281" y="12538"/>
            <a:ext cx="3985065" cy="288000"/>
            <a:chOff x="8192281" y="38914"/>
            <a:chExt cx="3985065" cy="288000"/>
          </a:xfrm>
        </p:grpSpPr>
        <p:sp>
          <p:nvSpPr>
            <p:cNvPr id="73" name="五边形 72"/>
            <p:cNvSpPr/>
            <p:nvPr/>
          </p:nvSpPr>
          <p:spPr bwMode="auto">
            <a:xfrm>
              <a:off x="8192281" y="38914"/>
              <a:ext cx="72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82" name="燕尾形 81"/>
            <p:cNvSpPr/>
            <p:nvPr/>
          </p:nvSpPr>
          <p:spPr bwMode="auto">
            <a:xfrm>
              <a:off x="8797817"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87" name="燕尾形 86"/>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88" name="燕尾形 87"/>
            <p:cNvSpPr/>
            <p:nvPr/>
          </p:nvSpPr>
          <p:spPr bwMode="auto">
            <a:xfrm>
              <a:off x="10368889"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90" name="燕尾形 89"/>
            <p:cNvSpPr/>
            <p:nvPr/>
          </p:nvSpPr>
          <p:spPr bwMode="auto">
            <a:xfrm>
              <a:off x="11154425" y="38914"/>
              <a:ext cx="1022921"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spc="-2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1295158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animBg="1"/>
      <p:bldP spid="6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占位符 39"/>
          <p:cNvSpPr>
            <a:spLocks noGrp="1"/>
          </p:cNvSpPr>
          <p:nvPr>
            <p:ph type="body" sz="quarter" idx="10"/>
          </p:nvPr>
        </p:nvSpPr>
        <p:spPr>
          <a:xfrm>
            <a:off x="6083766" y="1233488"/>
            <a:ext cx="5670913" cy="5148262"/>
          </a:xfrm>
          <a:prstGeom prst="rect">
            <a:avLst/>
          </a:prstGeom>
        </p:spPr>
        <p:txBody>
          <a:bodyPr wrap="square">
            <a:noAutofit/>
          </a:bodyPr>
          <a:lstStyle/>
          <a:p>
            <a:r>
              <a:rPr sz="1600" dirty="0">
                <a:latin typeface="Huawei Sans" panose="020C0503030203020204" pitchFamily="34" charset="0"/>
              </a:rPr>
              <a:t>Implementation:</a:t>
            </a:r>
            <a:endParaRPr lang="en-US" altLang="zh-CN" sz="1600" dirty="0" smtClean="0">
              <a:latin typeface="Huawei Sans" panose="020C0503030203020204" pitchFamily="34" charset="0"/>
            </a:endParaRPr>
          </a:p>
          <a:p>
            <a:pPr lvl="1"/>
            <a:r>
              <a:rPr sz="1400" dirty="0">
                <a:latin typeface="Huawei Sans" panose="020C0503030203020204" pitchFamily="34" charset="0"/>
              </a:rPr>
              <a:t>Import static routes destined for the finance department server to the OSPF processes of R1 (border-1) and R2 (border-2) to implement egress backup through route-policies.</a:t>
            </a:r>
            <a:endParaRPr lang="en-US" altLang="zh-CN" sz="1400" dirty="0" smtClean="0">
              <a:latin typeface="Huawei Sans" panose="020C0503030203020204" pitchFamily="34" charset="0"/>
            </a:endParaRPr>
          </a:p>
          <a:p>
            <a:pPr lvl="1"/>
            <a:r>
              <a:rPr sz="1400" dirty="0">
                <a:latin typeface="Huawei Sans" panose="020C0503030203020204" pitchFamily="34" charset="0"/>
              </a:rPr>
              <a:t>Set the type of the imported external route to Type 2.</a:t>
            </a:r>
            <a:endParaRPr lang="en-US" altLang="zh-CN" sz="1400" dirty="0" smtClean="0">
              <a:latin typeface="Huawei Sans" panose="020C0503030203020204" pitchFamily="34" charset="0"/>
            </a:endParaRPr>
          </a:p>
          <a:p>
            <a:pPr lvl="1"/>
            <a:r>
              <a:rPr sz="1400" dirty="0">
                <a:latin typeface="Huawei Sans" panose="020C0503030203020204" pitchFamily="34" charset="0"/>
              </a:rPr>
              <a:t>On R1, set the cost of the external route to 100; on R2, set the cost of the external route to 200.</a:t>
            </a:r>
            <a:endParaRPr lang="en-US" altLang="zh-CN" sz="1400" dirty="0" smtClean="0">
              <a:latin typeface="Huawei Sans" panose="020C0503030203020204" pitchFamily="34" charset="0"/>
            </a:endParaRPr>
          </a:p>
          <a:p>
            <a:r>
              <a:rPr sz="1600" dirty="0">
                <a:latin typeface="Huawei Sans" panose="020C0503030203020204" pitchFamily="34" charset="0"/>
              </a:rPr>
              <a:t>Configuration result:</a:t>
            </a:r>
            <a:endParaRPr lang="en-US" altLang="zh-CN" sz="1600" dirty="0" smtClean="0">
              <a:latin typeface="Huawei Sans" panose="020C0503030203020204" pitchFamily="34" charset="0"/>
            </a:endParaRPr>
          </a:p>
          <a:p>
            <a:pPr lvl="1"/>
            <a:r>
              <a:rPr sz="1400" dirty="0">
                <a:latin typeface="Huawei Sans" panose="020C0503030203020204" pitchFamily="34" charset="0"/>
              </a:rPr>
              <a:t>When there are two Type 2 external routes with different costs on the same network segment, the network device prefers the route with a smaller cost. In this case, each network device preferentially selects R1 as the egress.</a:t>
            </a:r>
            <a:endParaRPr lang="zh-CN" altLang="en-US" sz="1400" dirty="0">
              <a:latin typeface="Huawei Sans" panose="020C0503030203020204" pitchFamily="34" charset="0"/>
            </a:endParaRPr>
          </a:p>
        </p:txBody>
      </p:sp>
      <p:sp>
        <p:nvSpPr>
          <p:cNvPr id="3" name="标题 2"/>
          <p:cNvSpPr>
            <a:spLocks noGrp="1"/>
          </p:cNvSpPr>
          <p:nvPr>
            <p:ph type="title"/>
          </p:nvPr>
        </p:nvSpPr>
        <p:spPr>
          <a:xfrm>
            <a:off x="1594177" y="410400"/>
            <a:ext cx="9827761" cy="640800"/>
          </a:xfrm>
        </p:spPr>
        <p:txBody>
          <a:bodyPr wrap="square">
            <a:noAutofit/>
          </a:bodyPr>
          <a:lstStyle/>
          <a:p>
            <a:r>
              <a:rPr>
                <a:latin typeface="Huawei Sans" panose="020C0503030203020204" pitchFamily="34" charset="0"/>
              </a:rPr>
              <a:t>Traffic Egress Control</a:t>
            </a:r>
            <a:endParaRPr lang="zh-CN" altLang="en-US" dirty="0">
              <a:latin typeface="Huawei Sans" panose="020C0503030203020204" pitchFamily="34" charset="0"/>
            </a:endParaRPr>
          </a:p>
        </p:txBody>
      </p:sp>
      <p:cxnSp>
        <p:nvCxnSpPr>
          <p:cNvPr id="4" name="直接连接符 3"/>
          <p:cNvCxnSpPr>
            <a:endCxn id="57" idx="2"/>
          </p:cNvCxnSpPr>
          <p:nvPr/>
        </p:nvCxnSpPr>
        <p:spPr>
          <a:xfrm flipV="1">
            <a:off x="2177482" y="4885523"/>
            <a:ext cx="0" cy="3248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57" idx="0"/>
            <a:endCxn id="56" idx="2"/>
          </p:cNvCxnSpPr>
          <p:nvPr/>
        </p:nvCxnSpPr>
        <p:spPr>
          <a:xfrm flipV="1">
            <a:off x="2198070" y="3896511"/>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6" idx="0"/>
          </p:cNvCxnSpPr>
          <p:nvPr/>
        </p:nvCxnSpPr>
        <p:spPr>
          <a:xfrm flipV="1">
            <a:off x="2198070" y="2907499"/>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81" idx="2"/>
          </p:cNvCxnSpPr>
          <p:nvPr/>
        </p:nvCxnSpPr>
        <p:spPr bwMode="ltGray">
          <a:xfrm flipV="1">
            <a:off x="3741503" y="4885523"/>
            <a:ext cx="0" cy="353027"/>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81" idx="0"/>
            <a:endCxn id="80" idx="2"/>
          </p:cNvCxnSpPr>
          <p:nvPr/>
        </p:nvCxnSpPr>
        <p:spPr bwMode="ltGray">
          <a:xfrm flipV="1">
            <a:off x="3741503" y="3896511"/>
            <a:ext cx="0" cy="54621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80" idx="0"/>
            <a:endCxn id="79" idx="2"/>
          </p:cNvCxnSpPr>
          <p:nvPr/>
        </p:nvCxnSpPr>
        <p:spPr bwMode="ltGray">
          <a:xfrm flipV="1">
            <a:off x="3741503" y="2907499"/>
            <a:ext cx="0" cy="54621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0" idx="1"/>
            <a:endCxn id="56" idx="3"/>
          </p:cNvCxnSpPr>
          <p:nvPr/>
        </p:nvCxnSpPr>
        <p:spPr>
          <a:xfrm flipH="1">
            <a:off x="2468070" y="3675111"/>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2198070" y="2646333"/>
            <a:ext cx="1543435" cy="9987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flipV="1">
            <a:off x="2198070" y="3683093"/>
            <a:ext cx="1543432" cy="98102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bwMode="ltGray">
          <a:xfrm flipH="1">
            <a:off x="2177483" y="2679825"/>
            <a:ext cx="1564021" cy="1003267"/>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bwMode="ltGray">
          <a:xfrm flipH="1">
            <a:off x="2177482" y="3679927"/>
            <a:ext cx="1564022" cy="955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28070" y="3453711"/>
            <a:ext cx="540000" cy="442800"/>
          </a:xfrm>
          <a:prstGeom prst="rect">
            <a:avLst/>
          </a:prstGeom>
        </p:spPr>
      </p:pic>
      <p:pic>
        <p:nvPicPr>
          <p:cNvPr id="57" name="图片 5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928070" y="4442723"/>
            <a:ext cx="540000" cy="442800"/>
          </a:xfrm>
          <a:prstGeom prst="rect">
            <a:avLst/>
          </a:prstGeom>
        </p:spPr>
      </p:pic>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71503" y="3453711"/>
            <a:ext cx="540000" cy="442800"/>
          </a:xfrm>
          <a:prstGeom prst="rect">
            <a:avLst/>
          </a:prstGeom>
        </p:spPr>
      </p:pic>
      <p:pic>
        <p:nvPicPr>
          <p:cNvPr id="81" name="图片 8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471503" y="4442723"/>
            <a:ext cx="540000" cy="442800"/>
          </a:xfrm>
          <a:prstGeom prst="rect">
            <a:avLst/>
          </a:prstGeom>
        </p:spPr>
      </p:pic>
      <p:cxnSp>
        <p:nvCxnSpPr>
          <p:cNvPr id="97" name="直接连接符 96"/>
          <p:cNvCxnSpPr>
            <a:stCxn id="81" idx="1"/>
            <a:endCxn id="57" idx="3"/>
          </p:cNvCxnSpPr>
          <p:nvPr/>
        </p:nvCxnSpPr>
        <p:spPr bwMode="ltGray">
          <a:xfrm flipH="1">
            <a:off x="2468070" y="4664123"/>
            <a:ext cx="1003433"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4" name="Freeform 159"/>
          <p:cNvSpPr/>
          <p:nvPr/>
        </p:nvSpPr>
        <p:spPr>
          <a:xfrm flipH="1">
            <a:off x="1594180"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159"/>
          <p:cNvSpPr/>
          <p:nvPr/>
        </p:nvSpPr>
        <p:spPr bwMode="ltGray">
          <a:xfrm flipH="1">
            <a:off x="3158199"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连接符 105"/>
          <p:cNvCxnSpPr/>
          <p:nvPr/>
        </p:nvCxnSpPr>
        <p:spPr>
          <a:xfrm flipV="1">
            <a:off x="2198070" y="2049228"/>
            <a:ext cx="0" cy="415471"/>
          </a:xfrm>
          <a:prstGeom prst="line">
            <a:avLst/>
          </a:prstGeom>
          <a:ln w="28575">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bwMode="ltGray">
          <a:xfrm flipV="1">
            <a:off x="3741502" y="2049228"/>
            <a:ext cx="0" cy="41547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104" idx="9"/>
          </p:cNvCxnSpPr>
          <p:nvPr/>
        </p:nvCxnSpPr>
        <p:spPr>
          <a:xfrm flipH="1" flipV="1">
            <a:off x="2588704" y="2048127"/>
            <a:ext cx="1152801" cy="631698"/>
          </a:xfrm>
          <a:prstGeom prst="line">
            <a:avLst/>
          </a:prstGeom>
          <a:ln w="28575">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05" idx="15"/>
          </p:cNvCxnSpPr>
          <p:nvPr/>
        </p:nvCxnSpPr>
        <p:spPr bwMode="ltGray">
          <a:xfrm flipH="1">
            <a:off x="2198071" y="2049228"/>
            <a:ext cx="1140811" cy="62046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9" name="图片 7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471503" y="2464699"/>
            <a:ext cx="540000" cy="442800"/>
          </a:xfrm>
          <a:prstGeom prst="rect">
            <a:avLst/>
          </a:prstGeom>
        </p:spPr>
      </p:pic>
      <p:sp>
        <p:nvSpPr>
          <p:cNvPr id="120" name="Freeform 159"/>
          <p:cNvSpPr/>
          <p:nvPr/>
        </p:nvSpPr>
        <p:spPr>
          <a:xfrm flipH="1">
            <a:off x="1594180"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159"/>
          <p:cNvSpPr/>
          <p:nvPr/>
        </p:nvSpPr>
        <p:spPr bwMode="ltGray">
          <a:xfrm flipH="1">
            <a:off x="3158199"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3" name="图片 10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907482" y="1285464"/>
            <a:ext cx="540000" cy="442800"/>
          </a:xfrm>
          <a:prstGeom prst="rect">
            <a:avLst/>
          </a:prstGeom>
        </p:spPr>
      </p:pic>
      <p:pic>
        <p:nvPicPr>
          <p:cNvPr id="129" name="图片 128" descr="PC.png"/>
          <p:cNvPicPr>
            <a:picLocks noChangeAspect="1"/>
          </p:cNvPicPr>
          <p:nvPr/>
        </p:nvPicPr>
        <p:blipFill>
          <a:blip r:embed="rId7" cstate="print"/>
          <a:stretch>
            <a:fillRect/>
          </a:stretch>
        </p:blipFill>
        <p:spPr>
          <a:xfrm>
            <a:off x="1507814" y="5466341"/>
            <a:ext cx="539063" cy="414000"/>
          </a:xfrm>
          <a:prstGeom prst="rect">
            <a:avLst/>
          </a:prstGeom>
        </p:spPr>
      </p:pic>
      <p:pic>
        <p:nvPicPr>
          <p:cNvPr id="130" name="图片 129" descr="PC.png"/>
          <p:cNvPicPr>
            <a:picLocks noChangeAspect="1"/>
          </p:cNvPicPr>
          <p:nvPr/>
        </p:nvPicPr>
        <p:blipFill>
          <a:blip r:embed="rId7" cstate="print"/>
          <a:stretch>
            <a:fillRect/>
          </a:stretch>
        </p:blipFill>
        <p:spPr>
          <a:xfrm>
            <a:off x="2256633" y="5210334"/>
            <a:ext cx="539063" cy="414000"/>
          </a:xfrm>
          <a:prstGeom prst="rect">
            <a:avLst/>
          </a:prstGeom>
        </p:spPr>
      </p:pic>
      <p:pic>
        <p:nvPicPr>
          <p:cNvPr id="134" name="图片 133" descr="PC.png"/>
          <p:cNvPicPr>
            <a:picLocks noChangeAspect="1"/>
          </p:cNvPicPr>
          <p:nvPr/>
        </p:nvPicPr>
        <p:blipFill>
          <a:blip r:embed="rId7" cstate="print"/>
          <a:stretch>
            <a:fillRect/>
          </a:stretch>
        </p:blipFill>
        <p:spPr>
          <a:xfrm>
            <a:off x="3069350" y="5466341"/>
            <a:ext cx="539063" cy="414000"/>
          </a:xfrm>
          <a:prstGeom prst="rect">
            <a:avLst/>
          </a:prstGeom>
        </p:spPr>
      </p:pic>
      <p:pic>
        <p:nvPicPr>
          <p:cNvPr id="136" name="图片 135" descr="PC.png"/>
          <p:cNvPicPr>
            <a:picLocks noChangeAspect="1"/>
          </p:cNvPicPr>
          <p:nvPr/>
        </p:nvPicPr>
        <p:blipFill>
          <a:blip r:embed="rId7" cstate="print"/>
          <a:stretch>
            <a:fillRect/>
          </a:stretch>
        </p:blipFill>
        <p:spPr>
          <a:xfrm>
            <a:off x="3818169" y="5210334"/>
            <a:ext cx="539063" cy="414000"/>
          </a:xfrm>
          <a:prstGeom prst="rect">
            <a:avLst/>
          </a:prstGeom>
        </p:spPr>
      </p:pic>
      <p:sp>
        <p:nvSpPr>
          <p:cNvPr id="2" name="矩形 1"/>
          <p:cNvSpPr/>
          <p:nvPr/>
        </p:nvSpPr>
        <p:spPr>
          <a:xfrm>
            <a:off x="456694" y="1606455"/>
            <a:ext cx="1136644" cy="740189"/>
          </a:xfrm>
          <a:prstGeom prst="rect">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fontAlgn="ctr"/>
            <a:r>
              <a:rPr sz="1000" dirty="0">
                <a:solidFill>
                  <a:schemeClr val="tx1"/>
                </a:solidFill>
                <a:latin typeface="Huawei Sans" panose="020C0503030203020204" pitchFamily="34" charset="0"/>
              </a:rPr>
              <a:t>Imported finance department routes</a:t>
            </a:r>
            <a:endParaRPr lang="en-US" altLang="zh-CN" sz="1000" dirty="0" smtClean="0">
              <a:solidFill>
                <a:schemeClr val="tx1"/>
              </a:solidFill>
              <a:latin typeface="Huawei Sans" panose="020C0503030203020204" pitchFamily="34" charset="0"/>
            </a:endParaRPr>
          </a:p>
          <a:p>
            <a:pPr fontAlgn="ctr"/>
            <a:r>
              <a:rPr sz="1000" dirty="0">
                <a:solidFill>
                  <a:schemeClr val="tx1"/>
                </a:solidFill>
                <a:latin typeface="Huawei Sans" panose="020C0503030203020204" pitchFamily="34" charset="0"/>
              </a:rPr>
              <a:t>Type: Type 2</a:t>
            </a:r>
          </a:p>
          <a:p>
            <a:pPr fontAlgn="ctr"/>
            <a:r>
              <a:rPr sz="1000" dirty="0">
                <a:solidFill>
                  <a:schemeClr val="tx1"/>
                </a:solidFill>
                <a:latin typeface="Huawei Sans" panose="020C0503030203020204" pitchFamily="34" charset="0"/>
              </a:rPr>
              <a:t>Cost: 100</a:t>
            </a:r>
            <a:endParaRPr lang="zh-CN" altLang="en-US" sz="1000" dirty="0">
              <a:solidFill>
                <a:schemeClr val="tx1"/>
              </a:solidFill>
              <a:latin typeface="Huawei Sans" panose="020C0503030203020204" pitchFamily="34" charset="0"/>
            </a:endParaRPr>
          </a:p>
        </p:txBody>
      </p:sp>
      <p:sp>
        <p:nvSpPr>
          <p:cNvPr id="70" name="矩形 69"/>
          <p:cNvSpPr/>
          <p:nvPr/>
        </p:nvSpPr>
        <p:spPr>
          <a:xfrm>
            <a:off x="4374816" y="1606455"/>
            <a:ext cx="1255411" cy="740189"/>
          </a:xfrm>
          <a:prstGeom prst="rect">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lIns="19050" tIns="19050" rIns="19050" bIns="19050" rtlCol="0" anchor="ctr">
            <a:noAutofit/>
          </a:bodyPr>
          <a:lstStyle/>
          <a:p>
            <a:pPr fontAlgn="ctr"/>
            <a:r>
              <a:rPr sz="1000" dirty="0">
                <a:solidFill>
                  <a:schemeClr val="tx1"/>
                </a:solidFill>
                <a:latin typeface="Huawei Sans" panose="020C0503030203020204" pitchFamily="34" charset="0"/>
              </a:rPr>
              <a:t>Imported finance department routes</a:t>
            </a:r>
            <a:endParaRPr lang="en-US" altLang="zh-CN" sz="1000" dirty="0" smtClean="0">
              <a:solidFill>
                <a:schemeClr val="tx1"/>
              </a:solidFill>
              <a:latin typeface="Huawei Sans" panose="020C0503030203020204" pitchFamily="34" charset="0"/>
            </a:endParaRPr>
          </a:p>
          <a:p>
            <a:pPr fontAlgn="ctr"/>
            <a:r>
              <a:rPr sz="1000" dirty="0">
                <a:solidFill>
                  <a:schemeClr val="tx1"/>
                </a:solidFill>
                <a:latin typeface="Huawei Sans" panose="020C0503030203020204" pitchFamily="34" charset="0"/>
              </a:rPr>
              <a:t>Type: Type 2</a:t>
            </a:r>
          </a:p>
          <a:p>
            <a:pPr fontAlgn="ctr"/>
            <a:r>
              <a:rPr sz="1000" dirty="0">
                <a:solidFill>
                  <a:schemeClr val="tx1"/>
                </a:solidFill>
                <a:latin typeface="Huawei Sans" panose="020C0503030203020204" pitchFamily="34" charset="0"/>
              </a:rPr>
              <a:t>Cost: 200</a:t>
            </a:r>
            <a:endParaRPr lang="zh-CN" altLang="en-US" sz="1000" dirty="0">
              <a:solidFill>
                <a:schemeClr val="tx1"/>
              </a:solidFill>
              <a:latin typeface="Huawei Sans" panose="020C0503030203020204" pitchFamily="34" charset="0"/>
            </a:endParaRPr>
          </a:p>
        </p:txBody>
      </p:sp>
      <p:pic>
        <p:nvPicPr>
          <p:cNvPr id="68" name="图片 67"/>
          <p:cNvPicPr>
            <a:picLocks/>
          </p:cNvPicPr>
          <p:nvPr/>
        </p:nvPicPr>
        <p:blipFill>
          <a:blip r:embed="rId6" cstate="print">
            <a:duotone>
              <a:srgbClr val="F3FBFE">
                <a:shade val="45000"/>
                <a:satMod val="135000"/>
              </a:srgbClr>
              <a:prstClr val="white"/>
            </a:duotone>
            <a:extLst>
              <a:ext uri="{28A0092B-C50C-407E-A947-70E740481C1C}">
                <a14:useLocalDpi xmlns:a14="http://schemas.microsoft.com/office/drawing/2010/main" val="0"/>
              </a:ext>
            </a:extLst>
          </a:blip>
          <a:stretch>
            <a:fillRect/>
          </a:stretch>
        </p:blipFill>
        <p:spPr>
          <a:xfrm>
            <a:off x="3456289" y="1285464"/>
            <a:ext cx="540000" cy="442800"/>
          </a:xfrm>
          <a:prstGeom prst="rect">
            <a:avLst/>
          </a:prstGeom>
        </p:spPr>
      </p:pic>
      <p:pic>
        <p:nvPicPr>
          <p:cNvPr id="71" name="图片 70"/>
          <p:cNvPicPr>
            <a:picLocks/>
          </p:cNvPicPr>
          <p:nvPr/>
        </p:nvPicPr>
        <p:blipFill>
          <a:blip r:embed="rId5" cstate="print">
            <a:duotone>
              <a:srgbClr val="EC7061">
                <a:shade val="45000"/>
                <a:satMod val="135000"/>
              </a:srgbClr>
              <a:prstClr val="white"/>
            </a:duotone>
            <a:extLst>
              <a:ext uri="{28A0092B-C50C-407E-A947-70E740481C1C}">
                <a14:useLocalDpi xmlns:a14="http://schemas.microsoft.com/office/drawing/2010/main" val="0"/>
              </a:ext>
            </a:extLst>
          </a:blip>
          <a:stretch>
            <a:fillRect/>
          </a:stretch>
        </p:blipFill>
        <p:spPr>
          <a:xfrm>
            <a:off x="1928070" y="2464699"/>
            <a:ext cx="540000" cy="442800"/>
          </a:xfrm>
          <a:prstGeom prst="rect">
            <a:avLst/>
          </a:prstGeom>
        </p:spPr>
      </p:pic>
      <p:sp>
        <p:nvSpPr>
          <p:cNvPr id="66" name="文本框 65"/>
          <p:cNvSpPr txBox="1"/>
          <p:nvPr/>
        </p:nvSpPr>
        <p:spPr>
          <a:xfrm>
            <a:off x="1546538" y="1707559"/>
            <a:ext cx="1261884" cy="307777"/>
          </a:xfrm>
          <a:prstGeom prst="rect">
            <a:avLst/>
          </a:prstGeom>
          <a:noFill/>
        </p:spPr>
        <p:txBody>
          <a:bodyPr wrap="square" rtlCol="0">
            <a:noAutofit/>
          </a:bodyPr>
          <a:lstStyle/>
          <a:p>
            <a:pPr algn="ctr" fontAlgn="ctr"/>
            <a:r>
              <a:rPr sz="900" b="1" dirty="0">
                <a:latin typeface="Huawei Sans" panose="020C0503030203020204" pitchFamily="34" charset="0"/>
              </a:rPr>
              <a:t>Finance department server</a:t>
            </a:r>
            <a:endParaRPr lang="en-US" altLang="zh-CN" sz="900" b="1" dirty="0" smtClean="0">
              <a:latin typeface="Huawei Sans" panose="020C0503030203020204" pitchFamily="34" charset="0"/>
            </a:endParaRPr>
          </a:p>
        </p:txBody>
      </p:sp>
      <p:sp>
        <p:nvSpPr>
          <p:cNvPr id="72" name="文本框 71"/>
          <p:cNvSpPr txBox="1"/>
          <p:nvPr/>
        </p:nvSpPr>
        <p:spPr>
          <a:xfrm>
            <a:off x="3032251" y="1707559"/>
            <a:ext cx="1388072" cy="307777"/>
          </a:xfrm>
          <a:prstGeom prst="rect">
            <a:avLst/>
          </a:prstGeom>
          <a:noFill/>
        </p:spPr>
        <p:txBody>
          <a:bodyPr wrap="square" rtlCol="0">
            <a:noAutofit/>
          </a:bodyPr>
          <a:lstStyle/>
          <a:p>
            <a:pPr algn="ctr" fontAlgn="ctr"/>
            <a:r>
              <a:rPr sz="900" b="1" dirty="0">
                <a:solidFill>
                  <a:schemeClr val="bg1">
                    <a:lumMod val="65000"/>
                  </a:schemeClr>
                </a:solidFill>
                <a:latin typeface="Huawei Sans" panose="020C0503030203020204" pitchFamily="34" charset="0"/>
              </a:rPr>
              <a:t>Marketing department server</a:t>
            </a:r>
            <a:endParaRPr lang="en-US" altLang="zh-CN" sz="900" b="1" dirty="0" smtClean="0">
              <a:solidFill>
                <a:schemeClr val="bg1">
                  <a:lumMod val="65000"/>
                </a:schemeClr>
              </a:solidFill>
              <a:latin typeface="Huawei Sans" panose="020C0503030203020204" pitchFamily="34" charset="0"/>
            </a:endParaRPr>
          </a:p>
        </p:txBody>
      </p:sp>
      <p:sp>
        <p:nvSpPr>
          <p:cNvPr id="73" name="文本框 72"/>
          <p:cNvSpPr txBox="1"/>
          <p:nvPr/>
        </p:nvSpPr>
        <p:spPr>
          <a:xfrm>
            <a:off x="1457177" y="5864972"/>
            <a:ext cx="1440605" cy="523220"/>
          </a:xfrm>
          <a:prstGeom prst="rect">
            <a:avLst/>
          </a:prstGeom>
          <a:noFill/>
        </p:spPr>
        <p:txBody>
          <a:bodyPr wrap="square" rtlCol="0">
            <a:noAutofit/>
          </a:bodyPr>
          <a:lstStyle/>
          <a:p>
            <a:pPr algn="ctr" fontAlgn="ctr"/>
            <a:r>
              <a:rPr sz="1050" b="1" dirty="0">
                <a:latin typeface="Huawei Sans" panose="020C0503030203020204" pitchFamily="34" charset="0"/>
              </a:rPr>
              <a:t>Finance department client</a:t>
            </a:r>
            <a:endParaRPr lang="en-US" altLang="zh-CN" sz="1050" b="1" dirty="0" smtClean="0">
              <a:latin typeface="Huawei Sans" panose="020C0503030203020204" pitchFamily="34" charset="0"/>
            </a:endParaRPr>
          </a:p>
          <a:p>
            <a:pPr algn="ctr" fontAlgn="ctr"/>
            <a:r>
              <a:rPr sz="1050" dirty="0">
                <a:latin typeface="Huawei Sans" panose="020C0503030203020204" pitchFamily="34" charset="0"/>
              </a:rPr>
              <a:t> </a:t>
            </a:r>
            <a:endParaRPr lang="zh-CN" altLang="en-US" sz="1050" b="1" dirty="0">
              <a:latin typeface="Huawei Sans" panose="020C0503030203020204" pitchFamily="34" charset="0"/>
            </a:endParaRPr>
          </a:p>
        </p:txBody>
      </p:sp>
      <p:sp>
        <p:nvSpPr>
          <p:cNvPr id="74" name="文本框 73"/>
          <p:cNvSpPr txBox="1"/>
          <p:nvPr/>
        </p:nvSpPr>
        <p:spPr>
          <a:xfrm>
            <a:off x="3117913" y="5864972"/>
            <a:ext cx="1440605" cy="523220"/>
          </a:xfrm>
          <a:prstGeom prst="rect">
            <a:avLst/>
          </a:prstGeom>
          <a:noFill/>
        </p:spPr>
        <p:txBody>
          <a:bodyPr wrap="square" rtlCol="0">
            <a:noAutofit/>
          </a:bodyPr>
          <a:lstStyle/>
          <a:p>
            <a:pPr algn="ctr" fontAlgn="ctr"/>
            <a:r>
              <a:rPr sz="1050" b="1" dirty="0">
                <a:solidFill>
                  <a:schemeClr val="bg1">
                    <a:lumMod val="65000"/>
                  </a:schemeClr>
                </a:solidFill>
                <a:latin typeface="Huawei Sans" panose="020C0503030203020204" pitchFamily="34" charset="0"/>
              </a:rPr>
              <a:t>Marketing department client</a:t>
            </a:r>
            <a:endParaRPr lang="en-US" altLang="zh-CN" sz="1050" b="1" dirty="0" smtClean="0">
              <a:solidFill>
                <a:schemeClr val="bg1">
                  <a:lumMod val="65000"/>
                </a:schemeClr>
              </a:solidFill>
              <a:latin typeface="Huawei Sans" panose="020C0503030203020204" pitchFamily="34" charset="0"/>
            </a:endParaRPr>
          </a:p>
          <a:p>
            <a:pPr algn="ctr" fontAlgn="ctr"/>
            <a:r>
              <a:rPr sz="1050" dirty="0">
                <a:solidFill>
                  <a:schemeClr val="bg1">
                    <a:lumMod val="65000"/>
                  </a:schemeClr>
                </a:solidFill>
                <a:latin typeface="Huawei Sans" panose="020C0503030203020204" pitchFamily="34" charset="0"/>
              </a:rPr>
              <a:t> </a:t>
            </a:r>
            <a:endParaRPr lang="zh-CN" altLang="en-US" sz="1050" b="1" dirty="0">
              <a:solidFill>
                <a:schemeClr val="bg1">
                  <a:lumMod val="65000"/>
                </a:schemeClr>
              </a:solidFill>
              <a:latin typeface="Huawei Sans" panose="020C0503030203020204" pitchFamily="34" charset="0"/>
            </a:endParaRPr>
          </a:p>
        </p:txBody>
      </p:sp>
      <p:sp>
        <p:nvSpPr>
          <p:cNvPr id="75" name="文本框 74"/>
          <p:cNvSpPr txBox="1"/>
          <p:nvPr/>
        </p:nvSpPr>
        <p:spPr>
          <a:xfrm>
            <a:off x="1278675" y="4481556"/>
            <a:ext cx="715260" cy="307777"/>
          </a:xfrm>
          <a:prstGeom prst="rect">
            <a:avLst/>
          </a:prstGeom>
          <a:noFill/>
        </p:spPr>
        <p:txBody>
          <a:bodyPr wrap="square" rtlCol="0">
            <a:noAutofit/>
          </a:bodyPr>
          <a:lstStyle/>
          <a:p>
            <a:pPr algn="ctr" fontAlgn="ctr"/>
            <a:r>
              <a:rPr sz="1100">
                <a:latin typeface="Huawei Sans" panose="020C0503030203020204" pitchFamily="34" charset="0"/>
              </a:rPr>
              <a:t>AGG-1</a:t>
            </a:r>
            <a:endParaRPr lang="zh-CN" altLang="en-US" sz="1100" b="1" dirty="0">
              <a:latin typeface="Huawei Sans" panose="020C0503030203020204" pitchFamily="34" charset="0"/>
            </a:endParaRPr>
          </a:p>
        </p:txBody>
      </p:sp>
      <p:sp>
        <p:nvSpPr>
          <p:cNvPr id="76" name="文本框 75"/>
          <p:cNvSpPr txBox="1"/>
          <p:nvPr/>
        </p:nvSpPr>
        <p:spPr>
          <a:xfrm>
            <a:off x="1278676" y="3521222"/>
            <a:ext cx="715260" cy="307777"/>
          </a:xfrm>
          <a:prstGeom prst="rect">
            <a:avLst/>
          </a:prstGeom>
          <a:noFill/>
        </p:spPr>
        <p:txBody>
          <a:bodyPr wrap="square" rtlCol="0">
            <a:noAutofit/>
          </a:bodyPr>
          <a:lstStyle/>
          <a:p>
            <a:pPr algn="ctr" fontAlgn="ctr"/>
            <a:r>
              <a:rPr sz="1100">
                <a:latin typeface="Huawei Sans" panose="020C0503030203020204" pitchFamily="34" charset="0"/>
              </a:rPr>
              <a:t>Core-1</a:t>
            </a:r>
            <a:endParaRPr lang="zh-CN" altLang="en-US" sz="1100" b="1" dirty="0">
              <a:latin typeface="Huawei Sans" panose="020C0503030203020204" pitchFamily="34" charset="0"/>
            </a:endParaRPr>
          </a:p>
        </p:txBody>
      </p:sp>
      <p:sp>
        <p:nvSpPr>
          <p:cNvPr id="77" name="文本框 76"/>
          <p:cNvSpPr txBox="1"/>
          <p:nvPr/>
        </p:nvSpPr>
        <p:spPr>
          <a:xfrm>
            <a:off x="1145227" y="2532210"/>
            <a:ext cx="972394" cy="307777"/>
          </a:xfrm>
          <a:prstGeom prst="rect">
            <a:avLst/>
          </a:prstGeom>
          <a:noFill/>
        </p:spPr>
        <p:txBody>
          <a:bodyPr wrap="square" rtlCol="0">
            <a:noAutofit/>
          </a:bodyPr>
          <a:lstStyle/>
          <a:p>
            <a:pPr algn="ctr" fontAlgn="ctr"/>
            <a:r>
              <a:rPr sz="1100" dirty="0" smtClean="0">
                <a:latin typeface="Huawei Sans" panose="020C0503030203020204" pitchFamily="34" charset="0"/>
              </a:rPr>
              <a:t>Border-</a:t>
            </a:r>
            <a:r>
              <a:rPr lang="en-US" sz="1100" dirty="0" smtClean="0">
                <a:latin typeface="Huawei Sans" panose="020C0503030203020204" pitchFamily="34" charset="0"/>
              </a:rPr>
              <a:t>1</a:t>
            </a:r>
          </a:p>
          <a:p>
            <a:pPr algn="ctr" fontAlgn="ctr"/>
            <a:r>
              <a:rPr lang="en-US" sz="1100" dirty="0" smtClean="0">
                <a:latin typeface="Huawei Sans" panose="020C0503030203020204" pitchFamily="34" charset="0"/>
              </a:rPr>
              <a:t>R</a:t>
            </a:r>
            <a:r>
              <a:rPr sz="1100" dirty="0" smtClean="0">
                <a:latin typeface="Huawei Sans" panose="020C0503030203020204" pitchFamily="34" charset="0"/>
              </a:rPr>
              <a:t>1</a:t>
            </a:r>
            <a:endParaRPr lang="zh-CN" altLang="en-US" sz="1100" dirty="0">
              <a:latin typeface="Huawei Sans" panose="020C0503030203020204" pitchFamily="34" charset="0"/>
            </a:endParaRPr>
          </a:p>
        </p:txBody>
      </p:sp>
      <p:sp>
        <p:nvSpPr>
          <p:cNvPr id="78" name="文本框 77"/>
          <p:cNvSpPr txBox="1"/>
          <p:nvPr/>
        </p:nvSpPr>
        <p:spPr>
          <a:xfrm>
            <a:off x="3942035" y="4481556"/>
            <a:ext cx="715260" cy="307777"/>
          </a:xfrm>
          <a:prstGeom prst="rect">
            <a:avLst/>
          </a:prstGeom>
          <a:noFill/>
        </p:spPr>
        <p:txBody>
          <a:bodyPr wrap="square" rtlCol="0">
            <a:noAutofit/>
          </a:bodyPr>
          <a:lstStyle/>
          <a:p>
            <a:pPr algn="ctr" fontAlgn="ctr"/>
            <a:r>
              <a:rPr sz="1100">
                <a:solidFill>
                  <a:schemeClr val="bg1">
                    <a:lumMod val="65000"/>
                  </a:schemeClr>
                </a:solidFill>
                <a:latin typeface="Huawei Sans" panose="020C0503030203020204" pitchFamily="34" charset="0"/>
              </a:rPr>
              <a:t>AGG-2</a:t>
            </a:r>
            <a:endParaRPr lang="zh-CN" altLang="en-US" sz="1100" b="1" dirty="0">
              <a:solidFill>
                <a:schemeClr val="bg1">
                  <a:lumMod val="65000"/>
                </a:schemeClr>
              </a:solidFill>
              <a:latin typeface="Huawei Sans" panose="020C0503030203020204" pitchFamily="34" charset="0"/>
            </a:endParaRPr>
          </a:p>
        </p:txBody>
      </p:sp>
      <p:sp>
        <p:nvSpPr>
          <p:cNvPr id="82" name="文本框 81"/>
          <p:cNvSpPr txBox="1"/>
          <p:nvPr/>
        </p:nvSpPr>
        <p:spPr>
          <a:xfrm>
            <a:off x="3942035" y="3521222"/>
            <a:ext cx="715260" cy="307777"/>
          </a:xfrm>
          <a:prstGeom prst="rect">
            <a:avLst/>
          </a:prstGeom>
          <a:noFill/>
        </p:spPr>
        <p:txBody>
          <a:bodyPr wrap="square" rtlCol="0">
            <a:noAutofit/>
          </a:bodyPr>
          <a:lstStyle/>
          <a:p>
            <a:pPr algn="ctr" fontAlgn="ctr"/>
            <a:r>
              <a:rPr sz="1100">
                <a:solidFill>
                  <a:schemeClr val="bg1">
                    <a:lumMod val="65000"/>
                  </a:schemeClr>
                </a:solidFill>
                <a:latin typeface="Huawei Sans" panose="020C0503030203020204" pitchFamily="34" charset="0"/>
              </a:rPr>
              <a:t>Core-2</a:t>
            </a:r>
            <a:endParaRPr lang="zh-CN" altLang="en-US" sz="1100" b="1" dirty="0">
              <a:solidFill>
                <a:schemeClr val="bg1">
                  <a:lumMod val="65000"/>
                </a:schemeClr>
              </a:solidFill>
              <a:latin typeface="Huawei Sans" panose="020C0503030203020204" pitchFamily="34" charset="0"/>
            </a:endParaRPr>
          </a:p>
        </p:txBody>
      </p:sp>
      <p:sp>
        <p:nvSpPr>
          <p:cNvPr id="87" name="文本框 86"/>
          <p:cNvSpPr txBox="1"/>
          <p:nvPr/>
        </p:nvSpPr>
        <p:spPr>
          <a:xfrm>
            <a:off x="3871103" y="2532210"/>
            <a:ext cx="886475" cy="307777"/>
          </a:xfrm>
          <a:prstGeom prst="rect">
            <a:avLst/>
          </a:prstGeom>
          <a:noFill/>
        </p:spPr>
        <p:txBody>
          <a:bodyPr wrap="square" rtlCol="0">
            <a:noAutofit/>
          </a:bodyPr>
          <a:lstStyle/>
          <a:p>
            <a:pPr algn="ctr" fontAlgn="ctr"/>
            <a:r>
              <a:rPr sz="1100" dirty="0" smtClean="0">
                <a:solidFill>
                  <a:schemeClr val="bg1">
                    <a:lumMod val="65000"/>
                  </a:schemeClr>
                </a:solidFill>
                <a:latin typeface="Huawei Sans" panose="020C0503030203020204" pitchFamily="34" charset="0"/>
              </a:rPr>
              <a:t>Border-</a:t>
            </a:r>
            <a:r>
              <a:rPr lang="en-US" sz="1100" dirty="0" smtClean="0">
                <a:solidFill>
                  <a:schemeClr val="bg1">
                    <a:lumMod val="65000"/>
                  </a:schemeClr>
                </a:solidFill>
                <a:latin typeface="Huawei Sans" panose="020C0503030203020204" pitchFamily="34" charset="0"/>
              </a:rPr>
              <a:t>2</a:t>
            </a:r>
          </a:p>
          <a:p>
            <a:pPr algn="ctr" fontAlgn="ctr"/>
            <a:r>
              <a:rPr lang="en-US" sz="1100" b="1" dirty="0" smtClean="0">
                <a:solidFill>
                  <a:schemeClr val="bg1">
                    <a:lumMod val="65000"/>
                  </a:schemeClr>
                </a:solidFill>
                <a:latin typeface="Huawei Sans" panose="020C0503030203020204" pitchFamily="34" charset="0"/>
              </a:rPr>
              <a:t>R</a:t>
            </a:r>
            <a:r>
              <a:rPr sz="1100" b="1" dirty="0" smtClean="0">
                <a:solidFill>
                  <a:schemeClr val="bg1">
                    <a:lumMod val="65000"/>
                  </a:schemeClr>
                </a:solidFill>
                <a:latin typeface="Huawei Sans" panose="020C0503030203020204" pitchFamily="34" charset="0"/>
              </a:rPr>
              <a:t>2</a:t>
            </a:r>
            <a:endParaRPr lang="zh-CN" altLang="en-US" sz="1100" b="1" dirty="0">
              <a:solidFill>
                <a:schemeClr val="bg1">
                  <a:lumMod val="65000"/>
                </a:schemeClr>
              </a:solidFill>
              <a:latin typeface="Huawei Sans" panose="020C0503030203020204" pitchFamily="34" charset="0"/>
            </a:endParaRPr>
          </a:p>
        </p:txBody>
      </p:sp>
      <p:sp>
        <p:nvSpPr>
          <p:cNvPr id="64" name="Freeform 3"/>
          <p:cNvSpPr>
            <a:spLocks/>
          </p:cNvSpPr>
          <p:nvPr/>
        </p:nvSpPr>
        <p:spPr bwMode="gray">
          <a:xfrm rot="20908066" flipH="1">
            <a:off x="3827473" y="2249600"/>
            <a:ext cx="411937" cy="38696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EC7061"/>
          </a:solidFill>
          <a:ln w="19050">
            <a:solidFill>
              <a:srgbClr val="EC7061"/>
            </a:solidFill>
          </a:ln>
          <a:extLst/>
        </p:spPr>
        <p:txBody>
          <a:bodyPr vert="horz" wrap="square" lIns="68580" tIns="34290" rIns="68580" bIns="34290" numCol="1" anchor="t" anchorCtr="0" compatLnSpc="1">
            <a:prstTxWarp prst="textNoShape">
              <a:avLst/>
            </a:prstTxWarp>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Freeform 3"/>
          <p:cNvSpPr>
            <a:spLocks/>
          </p:cNvSpPr>
          <p:nvPr/>
        </p:nvSpPr>
        <p:spPr bwMode="gray">
          <a:xfrm rot="691934">
            <a:off x="1666338" y="2249600"/>
            <a:ext cx="411937" cy="38696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EC7061"/>
          </a:solidFill>
          <a:ln w="19050">
            <a:solidFill>
              <a:srgbClr val="EC7061"/>
            </a:solidFill>
          </a:ln>
          <a:extLst/>
        </p:spPr>
        <p:txBody>
          <a:bodyPr vert="horz" wrap="square" lIns="68580" tIns="34290" rIns="68580" bIns="34290" numCol="1" anchor="t" anchorCtr="0" compatLnSpc="1">
            <a:prstTxWarp prst="textNoShape">
              <a:avLst/>
            </a:prstTxWarp>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88" name="组合 87"/>
          <p:cNvGrpSpPr/>
          <p:nvPr/>
        </p:nvGrpSpPr>
        <p:grpSpPr>
          <a:xfrm>
            <a:off x="8192281" y="12538"/>
            <a:ext cx="3985065" cy="288000"/>
            <a:chOff x="8192281" y="38914"/>
            <a:chExt cx="3985065" cy="288000"/>
          </a:xfrm>
        </p:grpSpPr>
        <p:sp>
          <p:nvSpPr>
            <p:cNvPr id="90" name="五边形 89"/>
            <p:cNvSpPr/>
            <p:nvPr/>
          </p:nvSpPr>
          <p:spPr bwMode="auto">
            <a:xfrm>
              <a:off x="8192281" y="38914"/>
              <a:ext cx="72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91" name="燕尾形 90"/>
            <p:cNvSpPr/>
            <p:nvPr/>
          </p:nvSpPr>
          <p:spPr bwMode="auto">
            <a:xfrm>
              <a:off x="8797817"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94" name="燕尾形 93"/>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95" name="燕尾形 94"/>
            <p:cNvSpPr/>
            <p:nvPr/>
          </p:nvSpPr>
          <p:spPr bwMode="auto">
            <a:xfrm>
              <a:off x="10368889"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98" name="燕尾形 97"/>
            <p:cNvSpPr/>
            <p:nvPr/>
          </p:nvSpPr>
          <p:spPr bwMode="auto">
            <a:xfrm>
              <a:off x="11154425" y="38914"/>
              <a:ext cx="1022921"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spc="-2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34098160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3" name="直接连接符 112"/>
          <p:cNvCxnSpPr>
            <a:stCxn id="105" idx="15"/>
          </p:cNvCxnSpPr>
          <p:nvPr/>
        </p:nvCxnSpPr>
        <p:spPr bwMode="ltGray">
          <a:xfrm flipH="1">
            <a:off x="2198068" y="2049228"/>
            <a:ext cx="1140811" cy="62046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2198067" y="2646333"/>
            <a:ext cx="1543435" cy="9987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7" name="图片 76"/>
          <p:cNvPicPr>
            <a:picLocks/>
          </p:cNvPicPr>
          <p:nvPr/>
        </p:nvPicPr>
        <p:blipFill>
          <a:blip r:embed="rId3" cstate="print">
            <a:duotone>
              <a:srgbClr val="EC7061">
                <a:shade val="45000"/>
                <a:satMod val="135000"/>
              </a:srgbClr>
              <a:prstClr val="white"/>
            </a:duotone>
            <a:extLst>
              <a:ext uri="{28A0092B-C50C-407E-A947-70E740481C1C}">
                <a14:useLocalDpi xmlns:a14="http://schemas.microsoft.com/office/drawing/2010/main" val="0"/>
              </a:ext>
            </a:extLst>
          </a:blip>
          <a:stretch>
            <a:fillRect/>
          </a:stretch>
        </p:blipFill>
        <p:spPr>
          <a:xfrm>
            <a:off x="1928067" y="2464699"/>
            <a:ext cx="540000" cy="442800"/>
          </a:xfrm>
          <a:prstGeom prst="rect">
            <a:avLst/>
          </a:prstGeom>
        </p:spPr>
      </p:pic>
      <p:sp>
        <p:nvSpPr>
          <p:cNvPr id="40" name="文本占位符 39"/>
          <p:cNvSpPr>
            <a:spLocks noGrp="1"/>
          </p:cNvSpPr>
          <p:nvPr>
            <p:ph type="body" sz="quarter" idx="10"/>
          </p:nvPr>
        </p:nvSpPr>
        <p:spPr>
          <a:xfrm>
            <a:off x="6083766" y="1233488"/>
            <a:ext cx="5670913" cy="5148262"/>
          </a:xfrm>
          <a:prstGeom prst="rect">
            <a:avLst/>
          </a:prstGeom>
        </p:spPr>
        <p:txBody>
          <a:bodyPr wrap="square">
            <a:noAutofit/>
          </a:bodyPr>
          <a:lstStyle/>
          <a:p>
            <a:r>
              <a:rPr sz="1800" dirty="0">
                <a:latin typeface="Huawei Sans" panose="020C0503030203020204" pitchFamily="34" charset="0"/>
              </a:rPr>
              <a:t>Network requirement analysis:</a:t>
            </a:r>
            <a:endParaRPr lang="en-US" altLang="zh-CN" sz="1800" dirty="0" smtClean="0">
              <a:latin typeface="Huawei Sans" panose="020C0503030203020204" pitchFamily="34" charset="0"/>
            </a:endParaRPr>
          </a:p>
          <a:p>
            <a:pPr lvl="1"/>
            <a:r>
              <a:rPr sz="1600" dirty="0">
                <a:latin typeface="Huawei Sans" panose="020C0503030203020204" pitchFamily="34" charset="0"/>
              </a:rPr>
              <a:t>If the network is running properly, S3 (AGG-1) selects path 1.</a:t>
            </a:r>
            <a:endParaRPr lang="en-US" altLang="zh-CN" sz="1600" dirty="0" smtClean="0">
              <a:latin typeface="Huawei Sans" panose="020C0503030203020204" pitchFamily="34" charset="0"/>
            </a:endParaRPr>
          </a:p>
          <a:p>
            <a:pPr lvl="1"/>
            <a:r>
              <a:rPr sz="1600" dirty="0">
                <a:latin typeface="Huawei Sans" panose="020C0503030203020204" pitchFamily="34" charset="0"/>
              </a:rPr>
              <a:t>If the link between S1 (core-1) and R1 fails, S3 selects path 2.</a:t>
            </a:r>
            <a:endParaRPr lang="en-US" altLang="zh-CN" sz="1600" dirty="0" smtClean="0">
              <a:latin typeface="Huawei Sans" panose="020C0503030203020204" pitchFamily="34" charset="0"/>
            </a:endParaRPr>
          </a:p>
          <a:p>
            <a:pPr lvl="1"/>
            <a:r>
              <a:rPr sz="1600" dirty="0">
                <a:latin typeface="Huawei Sans" panose="020C0503030203020204" pitchFamily="34" charset="0"/>
              </a:rPr>
              <a:t>If S1 fails, S3 selects path 3.</a:t>
            </a:r>
            <a:endParaRPr lang="en-US" altLang="zh-CN" sz="1800" dirty="0">
              <a:latin typeface="Huawei Sans" panose="020C0503030203020204" pitchFamily="34" charset="0"/>
            </a:endParaRPr>
          </a:p>
          <a:p>
            <a:r>
              <a:rPr sz="1800" dirty="0">
                <a:latin typeface="Huawei Sans" panose="020C0503030203020204" pitchFamily="34" charset="0"/>
              </a:rPr>
              <a:t>Implementation:</a:t>
            </a:r>
            <a:endParaRPr lang="en-US" altLang="zh-CN" sz="1800" dirty="0" smtClean="0">
              <a:latin typeface="Huawei Sans" panose="020C0503030203020204" pitchFamily="34" charset="0"/>
            </a:endParaRPr>
          </a:p>
          <a:p>
            <a:pPr lvl="1"/>
            <a:r>
              <a:rPr sz="1600" dirty="0">
                <a:latin typeface="Huawei Sans" panose="020C0503030203020204" pitchFamily="34" charset="0"/>
              </a:rPr>
              <a:t>Path 1-cost &lt; Path 2-cost &lt; Path 3-cost</a:t>
            </a:r>
            <a:endParaRPr lang="zh-CN" altLang="en-US" sz="1600" dirty="0">
              <a:latin typeface="Huawei Sans" panose="020C0503030203020204" pitchFamily="34" charset="0"/>
            </a:endParaRPr>
          </a:p>
        </p:txBody>
      </p:sp>
      <p:sp>
        <p:nvSpPr>
          <p:cNvPr id="3" name="标题 2"/>
          <p:cNvSpPr>
            <a:spLocks noGrp="1"/>
          </p:cNvSpPr>
          <p:nvPr>
            <p:ph type="title"/>
          </p:nvPr>
        </p:nvSpPr>
        <p:spPr>
          <a:xfrm>
            <a:off x="1594177" y="410400"/>
            <a:ext cx="9827761" cy="640800"/>
          </a:xfrm>
        </p:spPr>
        <p:txBody>
          <a:bodyPr wrap="square">
            <a:noAutofit/>
          </a:bodyPr>
          <a:lstStyle/>
          <a:p>
            <a:r>
              <a:rPr>
                <a:latin typeface="Huawei Sans" panose="020C0503030203020204" pitchFamily="34" charset="0"/>
              </a:rPr>
              <a:t>Controlling Internal Paths</a:t>
            </a:r>
            <a:endParaRPr lang="zh-CN" altLang="en-US" dirty="0">
              <a:latin typeface="Huawei Sans" panose="020C0503030203020204" pitchFamily="34" charset="0"/>
            </a:endParaRPr>
          </a:p>
        </p:txBody>
      </p:sp>
      <p:cxnSp>
        <p:nvCxnSpPr>
          <p:cNvPr id="4" name="直接连接符 3"/>
          <p:cNvCxnSpPr>
            <a:endCxn id="57" idx="2"/>
          </p:cNvCxnSpPr>
          <p:nvPr/>
        </p:nvCxnSpPr>
        <p:spPr>
          <a:xfrm flipV="1">
            <a:off x="2177479" y="4885523"/>
            <a:ext cx="0" cy="3248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57" idx="0"/>
            <a:endCxn id="56" idx="2"/>
          </p:cNvCxnSpPr>
          <p:nvPr/>
        </p:nvCxnSpPr>
        <p:spPr>
          <a:xfrm flipV="1">
            <a:off x="2198067" y="3896511"/>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6" idx="0"/>
          </p:cNvCxnSpPr>
          <p:nvPr/>
        </p:nvCxnSpPr>
        <p:spPr>
          <a:xfrm flipV="1">
            <a:off x="2198067" y="2907499"/>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81" idx="2"/>
          </p:cNvCxnSpPr>
          <p:nvPr/>
        </p:nvCxnSpPr>
        <p:spPr bwMode="ltGray">
          <a:xfrm flipV="1">
            <a:off x="3741500" y="4885523"/>
            <a:ext cx="0" cy="353027"/>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81" idx="0"/>
            <a:endCxn id="80" idx="2"/>
          </p:cNvCxnSpPr>
          <p:nvPr/>
        </p:nvCxnSpPr>
        <p:spPr bwMode="ltGray">
          <a:xfrm flipV="1">
            <a:off x="3741500" y="3896511"/>
            <a:ext cx="0" cy="54621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80" idx="0"/>
            <a:endCxn id="79" idx="2"/>
          </p:cNvCxnSpPr>
          <p:nvPr/>
        </p:nvCxnSpPr>
        <p:spPr bwMode="ltGray">
          <a:xfrm flipV="1">
            <a:off x="3741500" y="2907499"/>
            <a:ext cx="0" cy="54621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0" idx="1"/>
            <a:endCxn id="56" idx="3"/>
          </p:cNvCxnSpPr>
          <p:nvPr/>
        </p:nvCxnSpPr>
        <p:spPr>
          <a:xfrm flipH="1">
            <a:off x="2468067" y="3675111"/>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flipV="1">
            <a:off x="2198067" y="3683093"/>
            <a:ext cx="1543432" cy="98102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bwMode="ltGray">
          <a:xfrm flipH="1">
            <a:off x="2177480" y="2679825"/>
            <a:ext cx="1564021" cy="1003267"/>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bwMode="ltGray">
          <a:xfrm flipH="1">
            <a:off x="2177479" y="3679927"/>
            <a:ext cx="1564022" cy="955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图片 5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928067" y="3453711"/>
            <a:ext cx="540000" cy="442800"/>
          </a:xfrm>
          <a:prstGeom prst="rect">
            <a:avLst/>
          </a:prstGeom>
        </p:spPr>
      </p:pic>
      <p:pic>
        <p:nvPicPr>
          <p:cNvPr id="57" name="图片 5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928067" y="4442723"/>
            <a:ext cx="540000" cy="442800"/>
          </a:xfrm>
          <a:prstGeom prst="rect">
            <a:avLst/>
          </a:prstGeom>
        </p:spPr>
      </p:pic>
      <p:pic>
        <p:nvPicPr>
          <p:cNvPr id="80"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471500" y="3453711"/>
            <a:ext cx="540000" cy="442800"/>
          </a:xfrm>
          <a:prstGeom prst="rect">
            <a:avLst/>
          </a:prstGeom>
        </p:spPr>
      </p:pic>
      <p:pic>
        <p:nvPicPr>
          <p:cNvPr id="81" name="图片 8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471500" y="4442723"/>
            <a:ext cx="540000" cy="442800"/>
          </a:xfrm>
          <a:prstGeom prst="rect">
            <a:avLst/>
          </a:prstGeom>
        </p:spPr>
      </p:pic>
      <p:cxnSp>
        <p:nvCxnSpPr>
          <p:cNvPr id="97" name="直接连接符 96"/>
          <p:cNvCxnSpPr>
            <a:stCxn id="81" idx="1"/>
            <a:endCxn id="57" idx="3"/>
          </p:cNvCxnSpPr>
          <p:nvPr/>
        </p:nvCxnSpPr>
        <p:spPr bwMode="ltGray">
          <a:xfrm flipH="1">
            <a:off x="2468067" y="4664123"/>
            <a:ext cx="1003433"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4" name="Freeform 159"/>
          <p:cNvSpPr/>
          <p:nvPr/>
        </p:nvSpPr>
        <p:spPr>
          <a:xfrm flipH="1">
            <a:off x="1594177"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159"/>
          <p:cNvSpPr/>
          <p:nvPr/>
        </p:nvSpPr>
        <p:spPr bwMode="ltGray">
          <a:xfrm flipH="1">
            <a:off x="3158196"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连接符 105"/>
          <p:cNvCxnSpPr/>
          <p:nvPr/>
        </p:nvCxnSpPr>
        <p:spPr>
          <a:xfrm flipV="1">
            <a:off x="2198067" y="2049228"/>
            <a:ext cx="0" cy="4154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bwMode="ltGray">
          <a:xfrm flipV="1">
            <a:off x="3741499" y="2049228"/>
            <a:ext cx="0" cy="41547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104" idx="9"/>
          </p:cNvCxnSpPr>
          <p:nvPr/>
        </p:nvCxnSpPr>
        <p:spPr>
          <a:xfrm flipH="1" flipV="1">
            <a:off x="2588701" y="2048127"/>
            <a:ext cx="1152801" cy="6316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9" name="图片 7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71500" y="2464699"/>
            <a:ext cx="540000" cy="442800"/>
          </a:xfrm>
          <a:prstGeom prst="rect">
            <a:avLst/>
          </a:prstGeom>
        </p:spPr>
      </p:pic>
      <p:sp>
        <p:nvSpPr>
          <p:cNvPr id="120" name="Freeform 159"/>
          <p:cNvSpPr/>
          <p:nvPr/>
        </p:nvSpPr>
        <p:spPr>
          <a:xfrm flipH="1">
            <a:off x="1594177"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159"/>
          <p:cNvSpPr/>
          <p:nvPr/>
        </p:nvSpPr>
        <p:spPr bwMode="ltGray">
          <a:xfrm flipH="1">
            <a:off x="3158196"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3" name="图片 10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907479" y="1285464"/>
            <a:ext cx="540000" cy="442800"/>
          </a:xfrm>
          <a:prstGeom prst="rect">
            <a:avLst/>
          </a:prstGeom>
        </p:spPr>
      </p:pic>
      <p:pic>
        <p:nvPicPr>
          <p:cNvPr id="129" name="图片 128" descr="PC.png"/>
          <p:cNvPicPr>
            <a:picLocks noChangeAspect="1"/>
          </p:cNvPicPr>
          <p:nvPr/>
        </p:nvPicPr>
        <p:blipFill>
          <a:blip r:embed="rId7" cstate="print"/>
          <a:stretch>
            <a:fillRect/>
          </a:stretch>
        </p:blipFill>
        <p:spPr>
          <a:xfrm>
            <a:off x="1507811" y="5466341"/>
            <a:ext cx="539063" cy="414000"/>
          </a:xfrm>
          <a:prstGeom prst="rect">
            <a:avLst/>
          </a:prstGeom>
        </p:spPr>
      </p:pic>
      <p:pic>
        <p:nvPicPr>
          <p:cNvPr id="130" name="图片 129" descr="PC.png"/>
          <p:cNvPicPr>
            <a:picLocks noChangeAspect="1"/>
          </p:cNvPicPr>
          <p:nvPr/>
        </p:nvPicPr>
        <p:blipFill>
          <a:blip r:embed="rId7" cstate="print"/>
          <a:stretch>
            <a:fillRect/>
          </a:stretch>
        </p:blipFill>
        <p:spPr>
          <a:xfrm>
            <a:off x="2256630" y="5210334"/>
            <a:ext cx="539063" cy="414000"/>
          </a:xfrm>
          <a:prstGeom prst="rect">
            <a:avLst/>
          </a:prstGeom>
        </p:spPr>
      </p:pic>
      <p:pic>
        <p:nvPicPr>
          <p:cNvPr id="134" name="图片 133" descr="PC.png"/>
          <p:cNvPicPr>
            <a:picLocks noChangeAspect="1"/>
          </p:cNvPicPr>
          <p:nvPr/>
        </p:nvPicPr>
        <p:blipFill>
          <a:blip r:embed="rId7" cstate="print"/>
          <a:stretch>
            <a:fillRect/>
          </a:stretch>
        </p:blipFill>
        <p:spPr>
          <a:xfrm>
            <a:off x="3069347" y="5466341"/>
            <a:ext cx="539063" cy="414000"/>
          </a:xfrm>
          <a:prstGeom prst="rect">
            <a:avLst/>
          </a:prstGeom>
        </p:spPr>
      </p:pic>
      <p:pic>
        <p:nvPicPr>
          <p:cNvPr id="136" name="图片 135" descr="PC.png"/>
          <p:cNvPicPr>
            <a:picLocks noChangeAspect="1"/>
          </p:cNvPicPr>
          <p:nvPr/>
        </p:nvPicPr>
        <p:blipFill>
          <a:blip r:embed="rId7" cstate="print"/>
          <a:stretch>
            <a:fillRect/>
          </a:stretch>
        </p:blipFill>
        <p:spPr>
          <a:xfrm>
            <a:off x="3818166" y="5210334"/>
            <a:ext cx="539063" cy="414000"/>
          </a:xfrm>
          <a:prstGeom prst="rect">
            <a:avLst/>
          </a:prstGeom>
        </p:spPr>
      </p:pic>
      <p:sp>
        <p:nvSpPr>
          <p:cNvPr id="60" name="任意多边形 59"/>
          <p:cNvSpPr/>
          <p:nvPr/>
        </p:nvSpPr>
        <p:spPr bwMode="black">
          <a:xfrm>
            <a:off x="1840428" y="2266123"/>
            <a:ext cx="237584" cy="2851654"/>
          </a:xfrm>
          <a:custGeom>
            <a:avLst/>
            <a:gdLst>
              <a:gd name="connsiteX0" fmla="*/ 0 w 315472"/>
              <a:gd name="connsiteY0" fmla="*/ 3021495 h 3021495"/>
              <a:gd name="connsiteX1" fmla="*/ 278295 w 315472"/>
              <a:gd name="connsiteY1" fmla="*/ 2464904 h 3021495"/>
              <a:gd name="connsiteX2" fmla="*/ 304800 w 315472"/>
              <a:gd name="connsiteY2" fmla="*/ 0 h 3021495"/>
            </a:gdLst>
            <a:ahLst/>
            <a:cxnLst>
              <a:cxn ang="0">
                <a:pos x="connsiteX0" y="connsiteY0"/>
              </a:cxn>
              <a:cxn ang="0">
                <a:pos x="connsiteX1" y="connsiteY1"/>
              </a:cxn>
              <a:cxn ang="0">
                <a:pos x="connsiteX2" y="connsiteY2"/>
              </a:cxn>
            </a:cxnLst>
            <a:rect l="l" t="t" r="r" b="b"/>
            <a:pathLst>
              <a:path w="315472" h="3021495">
                <a:moveTo>
                  <a:pt x="0" y="3021495"/>
                </a:moveTo>
                <a:cubicBezTo>
                  <a:pt x="113747" y="2994990"/>
                  <a:pt x="227495" y="2968486"/>
                  <a:pt x="278295" y="2464904"/>
                </a:cubicBezTo>
                <a:cubicBezTo>
                  <a:pt x="329095" y="1961321"/>
                  <a:pt x="316947" y="980660"/>
                  <a:pt x="304800" y="0"/>
                </a:cubicBezTo>
              </a:path>
            </a:pathLst>
          </a:custGeom>
          <a:noFill/>
          <a:ln w="38100">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61" name="任意多边形 60"/>
          <p:cNvSpPr/>
          <p:nvPr/>
        </p:nvSpPr>
        <p:spPr bwMode="invGray">
          <a:xfrm>
            <a:off x="2227853" y="2279374"/>
            <a:ext cx="1390877" cy="2915478"/>
          </a:xfrm>
          <a:custGeom>
            <a:avLst/>
            <a:gdLst>
              <a:gd name="connsiteX0" fmla="*/ 127617 w 1519149"/>
              <a:gd name="connsiteY0" fmla="*/ 2915478 h 2915478"/>
              <a:gd name="connsiteX1" fmla="*/ 154121 w 1519149"/>
              <a:gd name="connsiteY1" fmla="*/ 1325217 h 2915478"/>
              <a:gd name="connsiteX2" fmla="*/ 1519095 w 1519149"/>
              <a:gd name="connsiteY2" fmla="*/ 1152939 h 2915478"/>
              <a:gd name="connsiteX3" fmla="*/ 207130 w 1519149"/>
              <a:gd name="connsiteY3" fmla="*/ 424069 h 2915478"/>
              <a:gd name="connsiteX4" fmla="*/ 21600 w 1519149"/>
              <a:gd name="connsiteY4" fmla="*/ 0 h 2915478"/>
              <a:gd name="connsiteX0" fmla="*/ 113800 w 1506123"/>
              <a:gd name="connsiteY0" fmla="*/ 2915478 h 2915478"/>
              <a:gd name="connsiteX1" fmla="*/ 140304 w 1506123"/>
              <a:gd name="connsiteY1" fmla="*/ 1325217 h 2915478"/>
              <a:gd name="connsiteX2" fmla="*/ 1505278 w 1506123"/>
              <a:gd name="connsiteY2" fmla="*/ 1152939 h 2915478"/>
              <a:gd name="connsiteX3" fmla="*/ 339087 w 1506123"/>
              <a:gd name="connsiteY3" fmla="*/ 503582 h 2915478"/>
              <a:gd name="connsiteX4" fmla="*/ 7783 w 1506123"/>
              <a:gd name="connsiteY4" fmla="*/ 0 h 2915478"/>
              <a:gd name="connsiteX0" fmla="*/ 111034 w 1450389"/>
              <a:gd name="connsiteY0" fmla="*/ 2915478 h 2915478"/>
              <a:gd name="connsiteX1" fmla="*/ 137538 w 1450389"/>
              <a:gd name="connsiteY1" fmla="*/ 1325217 h 2915478"/>
              <a:gd name="connsiteX2" fmla="*/ 1449503 w 1450389"/>
              <a:gd name="connsiteY2" fmla="*/ 1205947 h 2915478"/>
              <a:gd name="connsiteX3" fmla="*/ 336321 w 1450389"/>
              <a:gd name="connsiteY3" fmla="*/ 503582 h 2915478"/>
              <a:gd name="connsiteX4" fmla="*/ 5017 w 1450389"/>
              <a:gd name="connsiteY4" fmla="*/ 0 h 2915478"/>
              <a:gd name="connsiteX0" fmla="*/ 115616 w 1454971"/>
              <a:gd name="connsiteY0" fmla="*/ 2915478 h 2915478"/>
              <a:gd name="connsiteX1" fmla="*/ 142120 w 1454971"/>
              <a:gd name="connsiteY1" fmla="*/ 1325217 h 2915478"/>
              <a:gd name="connsiteX2" fmla="*/ 1454085 w 1454971"/>
              <a:gd name="connsiteY2" fmla="*/ 1205947 h 2915478"/>
              <a:gd name="connsiteX3" fmla="*/ 340903 w 1454971"/>
              <a:gd name="connsiteY3" fmla="*/ 503582 h 2915478"/>
              <a:gd name="connsiteX4" fmla="*/ 9599 w 1454971"/>
              <a:gd name="connsiteY4" fmla="*/ 0 h 2915478"/>
              <a:gd name="connsiteX0" fmla="*/ 111034 w 1450389"/>
              <a:gd name="connsiteY0" fmla="*/ 2915478 h 2915478"/>
              <a:gd name="connsiteX1" fmla="*/ 137538 w 1450389"/>
              <a:gd name="connsiteY1" fmla="*/ 1325217 h 2915478"/>
              <a:gd name="connsiteX2" fmla="*/ 1449503 w 1450389"/>
              <a:gd name="connsiteY2" fmla="*/ 1245703 h 2915478"/>
              <a:gd name="connsiteX3" fmla="*/ 336321 w 1450389"/>
              <a:gd name="connsiteY3" fmla="*/ 503582 h 2915478"/>
              <a:gd name="connsiteX4" fmla="*/ 5017 w 1450389"/>
              <a:gd name="connsiteY4" fmla="*/ 0 h 2915478"/>
              <a:gd name="connsiteX0" fmla="*/ 111034 w 1450389"/>
              <a:gd name="connsiteY0" fmla="*/ 2915478 h 2915478"/>
              <a:gd name="connsiteX1" fmla="*/ 137538 w 1450389"/>
              <a:gd name="connsiteY1" fmla="*/ 1325217 h 2915478"/>
              <a:gd name="connsiteX2" fmla="*/ 1449503 w 1450389"/>
              <a:gd name="connsiteY2" fmla="*/ 1245703 h 2915478"/>
              <a:gd name="connsiteX3" fmla="*/ 336321 w 1450389"/>
              <a:gd name="connsiteY3" fmla="*/ 503582 h 2915478"/>
              <a:gd name="connsiteX4" fmla="*/ 5017 w 1450389"/>
              <a:gd name="connsiteY4" fmla="*/ 0 h 291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0389" h="2915478">
                <a:moveTo>
                  <a:pt x="111034" y="2915478"/>
                </a:moveTo>
                <a:cubicBezTo>
                  <a:pt x="8329" y="2267225"/>
                  <a:pt x="-45784" y="1457739"/>
                  <a:pt x="137538" y="1325217"/>
                </a:cubicBezTo>
                <a:cubicBezTo>
                  <a:pt x="320860" y="1192695"/>
                  <a:pt x="1416373" y="1382642"/>
                  <a:pt x="1449503" y="1245703"/>
                </a:cubicBezTo>
                <a:cubicBezTo>
                  <a:pt x="1482634" y="1108764"/>
                  <a:pt x="577069" y="711199"/>
                  <a:pt x="336321" y="503582"/>
                </a:cubicBezTo>
                <a:cubicBezTo>
                  <a:pt x="95573" y="295965"/>
                  <a:pt x="-27009" y="115956"/>
                  <a:pt x="5017" y="0"/>
                </a:cubicBezTo>
              </a:path>
            </a:pathLst>
          </a:custGeom>
          <a:noFill/>
          <a:ln w="38100">
            <a:solidFill>
              <a:srgbClr val="EC7061"/>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63" name="任意多边形 62"/>
          <p:cNvSpPr/>
          <p:nvPr/>
        </p:nvSpPr>
        <p:spPr bwMode="invGray">
          <a:xfrm>
            <a:off x="2304682" y="2304408"/>
            <a:ext cx="1541140" cy="2850687"/>
          </a:xfrm>
          <a:custGeom>
            <a:avLst/>
            <a:gdLst>
              <a:gd name="connsiteX0" fmla="*/ 360417 w 1858053"/>
              <a:gd name="connsiteY0" fmla="*/ 3379304 h 3379304"/>
              <a:gd name="connsiteX1" fmla="*/ 360417 w 1858053"/>
              <a:gd name="connsiteY1" fmla="*/ 2743200 h 3379304"/>
              <a:gd name="connsiteX2" fmla="*/ 1857913 w 1858053"/>
              <a:gd name="connsiteY2" fmla="*/ 1616765 h 3379304"/>
              <a:gd name="connsiteX3" fmla="*/ 267652 w 1858053"/>
              <a:gd name="connsiteY3" fmla="*/ 702365 h 3379304"/>
              <a:gd name="connsiteX4" fmla="*/ 15861 w 1858053"/>
              <a:gd name="connsiteY4" fmla="*/ 0 h 3379304"/>
              <a:gd name="connsiteX0" fmla="*/ 347673 w 1845324"/>
              <a:gd name="connsiteY0" fmla="*/ 3379304 h 3379304"/>
              <a:gd name="connsiteX1" fmla="*/ 347673 w 1845324"/>
              <a:gd name="connsiteY1" fmla="*/ 2743200 h 3379304"/>
              <a:gd name="connsiteX2" fmla="*/ 1845169 w 1845324"/>
              <a:gd name="connsiteY2" fmla="*/ 1616765 h 3379304"/>
              <a:gd name="connsiteX3" fmla="*/ 439174 w 1845324"/>
              <a:gd name="connsiteY3" fmla="*/ 593911 h 3379304"/>
              <a:gd name="connsiteX4" fmla="*/ 3117 w 1845324"/>
              <a:gd name="connsiteY4" fmla="*/ 0 h 3379304"/>
              <a:gd name="connsiteX0" fmla="*/ 359313 w 1856997"/>
              <a:gd name="connsiteY0" fmla="*/ 3379304 h 3379304"/>
              <a:gd name="connsiteX1" fmla="*/ 359313 w 1856997"/>
              <a:gd name="connsiteY1" fmla="*/ 2743200 h 3379304"/>
              <a:gd name="connsiteX2" fmla="*/ 1856809 w 1856997"/>
              <a:gd name="connsiteY2" fmla="*/ 1616765 h 3379304"/>
              <a:gd name="connsiteX3" fmla="*/ 450814 w 1856997"/>
              <a:gd name="connsiteY3" fmla="*/ 593911 h 3379304"/>
              <a:gd name="connsiteX4" fmla="*/ 14757 w 1856997"/>
              <a:gd name="connsiteY4" fmla="*/ 0 h 3379304"/>
              <a:gd name="connsiteX0" fmla="*/ 347520 w 1783757"/>
              <a:gd name="connsiteY0" fmla="*/ 3379304 h 3379304"/>
              <a:gd name="connsiteX1" fmla="*/ 347520 w 1783757"/>
              <a:gd name="connsiteY1" fmla="*/ 2743200 h 3379304"/>
              <a:gd name="connsiteX2" fmla="*/ 1783595 w 1783757"/>
              <a:gd name="connsiteY2" fmla="*/ 1415350 h 3379304"/>
              <a:gd name="connsiteX3" fmla="*/ 439021 w 1783757"/>
              <a:gd name="connsiteY3" fmla="*/ 593911 h 3379304"/>
              <a:gd name="connsiteX4" fmla="*/ 2964 w 1783757"/>
              <a:gd name="connsiteY4" fmla="*/ 0 h 3379304"/>
              <a:gd name="connsiteX0" fmla="*/ 346580 w 1783351"/>
              <a:gd name="connsiteY0" fmla="*/ 3379304 h 3379304"/>
              <a:gd name="connsiteX1" fmla="*/ 346580 w 1783351"/>
              <a:gd name="connsiteY1" fmla="*/ 2743200 h 3379304"/>
              <a:gd name="connsiteX2" fmla="*/ 1782655 w 1783351"/>
              <a:gd name="connsiteY2" fmla="*/ 1415350 h 3379304"/>
              <a:gd name="connsiteX3" fmla="*/ 530215 w 1783351"/>
              <a:gd name="connsiteY3" fmla="*/ 578417 h 3379304"/>
              <a:gd name="connsiteX4" fmla="*/ 2024 w 1783351"/>
              <a:gd name="connsiteY4" fmla="*/ 0 h 3379304"/>
              <a:gd name="connsiteX0" fmla="*/ 346580 w 1785312"/>
              <a:gd name="connsiteY0" fmla="*/ 3379304 h 3379304"/>
              <a:gd name="connsiteX1" fmla="*/ 162313 w 1785312"/>
              <a:gd name="connsiteY1" fmla="*/ 2572771 h 3379304"/>
              <a:gd name="connsiteX2" fmla="*/ 1782655 w 1785312"/>
              <a:gd name="connsiteY2" fmla="*/ 1415350 h 3379304"/>
              <a:gd name="connsiteX3" fmla="*/ 530215 w 1785312"/>
              <a:gd name="connsiteY3" fmla="*/ 578417 h 3379304"/>
              <a:gd name="connsiteX4" fmla="*/ 2024 w 1785312"/>
              <a:gd name="connsiteY4" fmla="*/ 0 h 3379304"/>
              <a:gd name="connsiteX0" fmla="*/ 346580 w 1785749"/>
              <a:gd name="connsiteY0" fmla="*/ 3379304 h 3379304"/>
              <a:gd name="connsiteX1" fmla="*/ 131602 w 1785749"/>
              <a:gd name="connsiteY1" fmla="*/ 2510797 h 3379304"/>
              <a:gd name="connsiteX2" fmla="*/ 1782655 w 1785749"/>
              <a:gd name="connsiteY2" fmla="*/ 1415350 h 3379304"/>
              <a:gd name="connsiteX3" fmla="*/ 530215 w 1785749"/>
              <a:gd name="connsiteY3" fmla="*/ 578417 h 3379304"/>
              <a:gd name="connsiteX4" fmla="*/ 2024 w 1785749"/>
              <a:gd name="connsiteY4" fmla="*/ 0 h 3379304"/>
              <a:gd name="connsiteX0" fmla="*/ 163660 w 1802451"/>
              <a:gd name="connsiteY0" fmla="*/ 3332824 h 3332824"/>
              <a:gd name="connsiteX1" fmla="*/ 148304 w 1802451"/>
              <a:gd name="connsiteY1" fmla="*/ 2510797 h 3332824"/>
              <a:gd name="connsiteX2" fmla="*/ 1799357 w 1802451"/>
              <a:gd name="connsiteY2" fmla="*/ 1415350 h 3332824"/>
              <a:gd name="connsiteX3" fmla="*/ 546917 w 1802451"/>
              <a:gd name="connsiteY3" fmla="*/ 578417 h 3332824"/>
              <a:gd name="connsiteX4" fmla="*/ 18726 w 1802451"/>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749" h="3332824">
                <a:moveTo>
                  <a:pt x="146958" y="3332824"/>
                </a:moveTo>
                <a:cubicBezTo>
                  <a:pt x="191077" y="3130663"/>
                  <a:pt x="-33525" y="2861363"/>
                  <a:pt x="131602" y="2510797"/>
                </a:cubicBezTo>
                <a:cubicBezTo>
                  <a:pt x="296729" y="2160231"/>
                  <a:pt x="1716220" y="1737413"/>
                  <a:pt x="1782655" y="1415350"/>
                </a:cubicBezTo>
                <a:cubicBezTo>
                  <a:pt x="1849090" y="1093287"/>
                  <a:pt x="826987" y="814309"/>
                  <a:pt x="530215" y="578417"/>
                </a:cubicBezTo>
                <a:cubicBezTo>
                  <a:pt x="233443" y="342525"/>
                  <a:pt x="-25585" y="216452"/>
                  <a:pt x="2024" y="0"/>
                </a:cubicBezTo>
              </a:path>
            </a:pathLst>
          </a:custGeom>
          <a:noFill/>
          <a:ln w="38100">
            <a:solidFill>
              <a:srgbClr val="8BC9A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65" name="Oval 4"/>
          <p:cNvSpPr>
            <a:spLocks noChangeAspect="1"/>
          </p:cNvSpPr>
          <p:nvPr/>
        </p:nvSpPr>
        <p:spPr>
          <a:xfrm>
            <a:off x="1959004" y="4000599"/>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200" b="1">
                <a:solidFill>
                  <a:schemeClr val="bg1"/>
                </a:solidFill>
                <a:latin typeface="Huawei Sans" panose="020C0503030203020204" pitchFamily="34" charset="0"/>
              </a:rPr>
              <a:t>1</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Oval 4"/>
          <p:cNvSpPr>
            <a:spLocks noChangeAspect="1"/>
          </p:cNvSpPr>
          <p:nvPr/>
        </p:nvSpPr>
        <p:spPr>
          <a:xfrm>
            <a:off x="2174225" y="4000599"/>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200" b="1">
                <a:solidFill>
                  <a:schemeClr val="bg1"/>
                </a:solidFill>
                <a:latin typeface="Huawei Sans" panose="020C0503030203020204" pitchFamily="34" charset="0"/>
              </a:rPr>
              <a:t>2</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Oval 4"/>
          <p:cNvSpPr>
            <a:spLocks noChangeAspect="1"/>
          </p:cNvSpPr>
          <p:nvPr/>
        </p:nvSpPr>
        <p:spPr>
          <a:xfrm>
            <a:off x="2896477" y="4000599"/>
            <a:ext cx="180000" cy="180000"/>
          </a:xfrm>
          <a:prstGeom prst="ellipse">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200" b="1">
                <a:solidFill>
                  <a:schemeClr val="bg1"/>
                </a:solidFill>
                <a:latin typeface="Huawei Sans" panose="020C0503030203020204" pitchFamily="34" charset="0"/>
              </a:rPr>
              <a:t>3</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5" name="图片 74"/>
          <p:cNvPicPr>
            <a:picLocks/>
          </p:cNvPicPr>
          <p:nvPr/>
        </p:nvPicPr>
        <p:blipFill>
          <a:blip r:embed="rId6" cstate="print">
            <a:duotone>
              <a:srgbClr val="F3FBFE">
                <a:shade val="45000"/>
                <a:satMod val="135000"/>
              </a:srgbClr>
              <a:prstClr val="white"/>
            </a:duotone>
            <a:extLst>
              <a:ext uri="{28A0092B-C50C-407E-A947-70E740481C1C}">
                <a14:useLocalDpi xmlns:a14="http://schemas.microsoft.com/office/drawing/2010/main" val="0"/>
              </a:ext>
            </a:extLst>
          </a:blip>
          <a:stretch>
            <a:fillRect/>
          </a:stretch>
        </p:blipFill>
        <p:spPr>
          <a:xfrm>
            <a:off x="3456286" y="1285464"/>
            <a:ext cx="540000" cy="442800"/>
          </a:xfrm>
          <a:prstGeom prst="rect">
            <a:avLst/>
          </a:prstGeom>
        </p:spPr>
      </p:pic>
      <p:sp>
        <p:nvSpPr>
          <p:cNvPr id="74" name="文本框 73"/>
          <p:cNvSpPr txBox="1"/>
          <p:nvPr/>
        </p:nvSpPr>
        <p:spPr>
          <a:xfrm>
            <a:off x="1546538" y="1707559"/>
            <a:ext cx="1261884" cy="307777"/>
          </a:xfrm>
          <a:prstGeom prst="rect">
            <a:avLst/>
          </a:prstGeom>
          <a:noFill/>
        </p:spPr>
        <p:txBody>
          <a:bodyPr wrap="square" rtlCol="0">
            <a:noAutofit/>
          </a:bodyPr>
          <a:lstStyle/>
          <a:p>
            <a:pPr algn="ctr" fontAlgn="ctr"/>
            <a:r>
              <a:rPr sz="900" b="1" dirty="0">
                <a:latin typeface="Huawei Sans" panose="020C0503030203020204" pitchFamily="34" charset="0"/>
              </a:rPr>
              <a:t>Finance department server</a:t>
            </a:r>
            <a:endParaRPr lang="en-US" altLang="zh-CN" sz="900" b="1" dirty="0" smtClean="0">
              <a:latin typeface="Huawei Sans" panose="020C0503030203020204" pitchFamily="34" charset="0"/>
            </a:endParaRPr>
          </a:p>
        </p:txBody>
      </p:sp>
      <p:sp>
        <p:nvSpPr>
          <p:cNvPr id="78" name="文本框 77"/>
          <p:cNvSpPr txBox="1"/>
          <p:nvPr/>
        </p:nvSpPr>
        <p:spPr>
          <a:xfrm>
            <a:off x="3032251" y="1707559"/>
            <a:ext cx="1388072" cy="307777"/>
          </a:xfrm>
          <a:prstGeom prst="rect">
            <a:avLst/>
          </a:prstGeom>
          <a:noFill/>
        </p:spPr>
        <p:txBody>
          <a:bodyPr wrap="square" rtlCol="0">
            <a:noAutofit/>
          </a:bodyPr>
          <a:lstStyle/>
          <a:p>
            <a:pPr algn="ctr" fontAlgn="ctr"/>
            <a:r>
              <a:rPr sz="900" b="1" dirty="0">
                <a:solidFill>
                  <a:schemeClr val="bg1">
                    <a:lumMod val="65000"/>
                  </a:schemeClr>
                </a:solidFill>
                <a:latin typeface="Huawei Sans" panose="020C0503030203020204" pitchFamily="34" charset="0"/>
              </a:rPr>
              <a:t>Marketing department server</a:t>
            </a:r>
            <a:endParaRPr lang="en-US" altLang="zh-CN" sz="900" b="1" dirty="0" smtClean="0">
              <a:solidFill>
                <a:schemeClr val="bg1">
                  <a:lumMod val="65000"/>
                </a:schemeClr>
              </a:solidFill>
              <a:latin typeface="Huawei Sans" panose="020C0503030203020204" pitchFamily="34" charset="0"/>
            </a:endParaRPr>
          </a:p>
        </p:txBody>
      </p:sp>
      <p:sp>
        <p:nvSpPr>
          <p:cNvPr id="82" name="文本框 81"/>
          <p:cNvSpPr txBox="1"/>
          <p:nvPr/>
        </p:nvSpPr>
        <p:spPr>
          <a:xfrm>
            <a:off x="1457177" y="5864972"/>
            <a:ext cx="1440605" cy="523220"/>
          </a:xfrm>
          <a:prstGeom prst="rect">
            <a:avLst/>
          </a:prstGeom>
          <a:noFill/>
        </p:spPr>
        <p:txBody>
          <a:bodyPr wrap="square" rtlCol="0">
            <a:noAutofit/>
          </a:bodyPr>
          <a:lstStyle/>
          <a:p>
            <a:pPr algn="ctr" fontAlgn="ctr"/>
            <a:r>
              <a:rPr sz="1050" b="1" dirty="0">
                <a:latin typeface="Huawei Sans" panose="020C0503030203020204" pitchFamily="34" charset="0"/>
              </a:rPr>
              <a:t>Finance department client</a:t>
            </a:r>
            <a:endParaRPr lang="en-US" altLang="zh-CN" sz="1050" b="1" dirty="0" smtClean="0">
              <a:latin typeface="Huawei Sans" panose="020C0503030203020204" pitchFamily="34" charset="0"/>
            </a:endParaRPr>
          </a:p>
          <a:p>
            <a:pPr algn="ctr" fontAlgn="ctr"/>
            <a:r>
              <a:rPr sz="1050" dirty="0">
                <a:latin typeface="Huawei Sans" panose="020C0503030203020204" pitchFamily="34" charset="0"/>
              </a:rPr>
              <a:t> </a:t>
            </a:r>
            <a:endParaRPr lang="zh-CN" altLang="en-US" sz="1050" b="1" dirty="0">
              <a:latin typeface="Huawei Sans" panose="020C0503030203020204" pitchFamily="34" charset="0"/>
            </a:endParaRPr>
          </a:p>
        </p:txBody>
      </p:sp>
      <p:sp>
        <p:nvSpPr>
          <p:cNvPr id="87" name="文本框 86"/>
          <p:cNvSpPr txBox="1"/>
          <p:nvPr/>
        </p:nvSpPr>
        <p:spPr>
          <a:xfrm>
            <a:off x="3117913" y="5864972"/>
            <a:ext cx="1440605" cy="523220"/>
          </a:xfrm>
          <a:prstGeom prst="rect">
            <a:avLst/>
          </a:prstGeom>
          <a:noFill/>
        </p:spPr>
        <p:txBody>
          <a:bodyPr wrap="square" rtlCol="0">
            <a:noAutofit/>
          </a:bodyPr>
          <a:lstStyle/>
          <a:p>
            <a:pPr algn="ctr" fontAlgn="ctr"/>
            <a:r>
              <a:rPr sz="1050" b="1" dirty="0">
                <a:solidFill>
                  <a:schemeClr val="bg1">
                    <a:lumMod val="65000"/>
                  </a:schemeClr>
                </a:solidFill>
                <a:latin typeface="Huawei Sans" panose="020C0503030203020204" pitchFamily="34" charset="0"/>
              </a:rPr>
              <a:t>Marketing department client</a:t>
            </a:r>
            <a:endParaRPr lang="en-US" altLang="zh-CN" sz="1050" b="1" dirty="0" smtClean="0">
              <a:solidFill>
                <a:schemeClr val="bg1">
                  <a:lumMod val="65000"/>
                </a:schemeClr>
              </a:solidFill>
              <a:latin typeface="Huawei Sans" panose="020C0503030203020204" pitchFamily="34" charset="0"/>
            </a:endParaRPr>
          </a:p>
          <a:p>
            <a:pPr algn="ctr" fontAlgn="ctr"/>
            <a:r>
              <a:rPr sz="1050" dirty="0">
                <a:solidFill>
                  <a:schemeClr val="bg1">
                    <a:lumMod val="65000"/>
                  </a:schemeClr>
                </a:solidFill>
                <a:latin typeface="Huawei Sans" panose="020C0503030203020204" pitchFamily="34" charset="0"/>
              </a:rPr>
              <a:t> </a:t>
            </a:r>
            <a:endParaRPr lang="zh-CN" altLang="en-US" sz="1050" b="1" dirty="0">
              <a:solidFill>
                <a:schemeClr val="bg1">
                  <a:lumMod val="65000"/>
                </a:schemeClr>
              </a:solidFill>
              <a:latin typeface="Huawei Sans" panose="020C0503030203020204" pitchFamily="34" charset="0"/>
            </a:endParaRPr>
          </a:p>
        </p:txBody>
      </p:sp>
      <p:sp>
        <p:nvSpPr>
          <p:cNvPr id="88" name="文本框 87"/>
          <p:cNvSpPr txBox="1"/>
          <p:nvPr/>
        </p:nvSpPr>
        <p:spPr>
          <a:xfrm>
            <a:off x="1278675" y="4481556"/>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AGG-1</a:t>
            </a:r>
          </a:p>
          <a:p>
            <a:pPr algn="ctr" fontAlgn="ctr"/>
            <a:r>
              <a:rPr lang="en-US" sz="1100" dirty="0">
                <a:latin typeface="Huawei Sans" panose="020C0503030203020204" pitchFamily="34" charset="0"/>
              </a:rPr>
              <a:t>S3</a:t>
            </a:r>
          </a:p>
        </p:txBody>
      </p:sp>
      <p:sp>
        <p:nvSpPr>
          <p:cNvPr id="90" name="文本框 89"/>
          <p:cNvSpPr txBox="1"/>
          <p:nvPr/>
        </p:nvSpPr>
        <p:spPr>
          <a:xfrm>
            <a:off x="1278676" y="3521222"/>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Core-1</a:t>
            </a:r>
          </a:p>
          <a:p>
            <a:pPr algn="ctr" fontAlgn="ctr"/>
            <a:r>
              <a:rPr lang="en-US" sz="1100" dirty="0">
                <a:latin typeface="Huawei Sans" panose="020C0503030203020204" pitchFamily="34" charset="0"/>
              </a:rPr>
              <a:t>S1</a:t>
            </a:r>
          </a:p>
        </p:txBody>
      </p:sp>
      <p:sp>
        <p:nvSpPr>
          <p:cNvPr id="94" name="文本框 93"/>
          <p:cNvSpPr txBox="1"/>
          <p:nvPr/>
        </p:nvSpPr>
        <p:spPr>
          <a:xfrm>
            <a:off x="3942035" y="4481556"/>
            <a:ext cx="715260" cy="307777"/>
          </a:xfrm>
          <a:prstGeom prst="rect">
            <a:avLst/>
          </a:prstGeom>
          <a:noFill/>
        </p:spPr>
        <p:txBody>
          <a:bodyPr wrap="square" rtlCol="0">
            <a:noAutofit/>
          </a:bodyPr>
          <a:lstStyle/>
          <a:p>
            <a:pPr algn="ctr" fontAlgn="ctr"/>
            <a:r>
              <a:rPr lang="en-US" sz="1100" dirty="0">
                <a:solidFill>
                  <a:schemeClr val="bg1">
                    <a:lumMod val="65000"/>
                  </a:schemeClr>
                </a:solidFill>
                <a:latin typeface="Huawei Sans" panose="020C0503030203020204" pitchFamily="34" charset="0"/>
              </a:rPr>
              <a:t>AGG-2</a:t>
            </a:r>
          </a:p>
          <a:p>
            <a:pPr algn="ctr" fontAlgn="ctr"/>
            <a:r>
              <a:rPr lang="en-US" sz="1100" dirty="0">
                <a:solidFill>
                  <a:schemeClr val="bg1">
                    <a:lumMod val="65000"/>
                  </a:schemeClr>
                </a:solidFill>
                <a:latin typeface="Huawei Sans" panose="020C0503030203020204" pitchFamily="34" charset="0"/>
              </a:rPr>
              <a:t>S4</a:t>
            </a:r>
          </a:p>
        </p:txBody>
      </p:sp>
      <p:sp>
        <p:nvSpPr>
          <p:cNvPr id="95" name="文本框 94"/>
          <p:cNvSpPr txBox="1"/>
          <p:nvPr/>
        </p:nvSpPr>
        <p:spPr>
          <a:xfrm>
            <a:off x="3942035" y="3521222"/>
            <a:ext cx="715260" cy="307777"/>
          </a:xfrm>
          <a:prstGeom prst="rect">
            <a:avLst/>
          </a:prstGeom>
          <a:noFill/>
        </p:spPr>
        <p:txBody>
          <a:bodyPr wrap="square" rtlCol="0">
            <a:noAutofit/>
          </a:bodyPr>
          <a:lstStyle/>
          <a:p>
            <a:pPr algn="ctr" fontAlgn="ctr"/>
            <a:r>
              <a:rPr lang="en-US" sz="1100" dirty="0">
                <a:solidFill>
                  <a:schemeClr val="bg1">
                    <a:lumMod val="65000"/>
                  </a:schemeClr>
                </a:solidFill>
                <a:latin typeface="Huawei Sans" panose="020C0503030203020204" pitchFamily="34" charset="0"/>
              </a:rPr>
              <a:t>Core-2</a:t>
            </a:r>
          </a:p>
          <a:p>
            <a:pPr algn="ctr" fontAlgn="ctr"/>
            <a:r>
              <a:rPr lang="en-US" sz="1100" dirty="0">
                <a:solidFill>
                  <a:schemeClr val="bg1">
                    <a:lumMod val="65000"/>
                  </a:schemeClr>
                </a:solidFill>
                <a:latin typeface="Huawei Sans" panose="020C0503030203020204" pitchFamily="34" charset="0"/>
              </a:rPr>
              <a:t>S2</a:t>
            </a:r>
          </a:p>
        </p:txBody>
      </p:sp>
      <p:cxnSp>
        <p:nvCxnSpPr>
          <p:cNvPr id="99" name="直接箭头连接符 98"/>
          <p:cNvCxnSpPr/>
          <p:nvPr/>
        </p:nvCxnSpPr>
        <p:spPr>
          <a:xfrm>
            <a:off x="5030045" y="5986992"/>
            <a:ext cx="1065955" cy="0"/>
          </a:xfrm>
          <a:prstGeom prst="straightConnector1">
            <a:avLst/>
          </a:pr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01" name="文本框 100"/>
          <p:cNvSpPr txBox="1"/>
          <p:nvPr/>
        </p:nvSpPr>
        <p:spPr>
          <a:xfrm>
            <a:off x="4772555" y="6004125"/>
            <a:ext cx="1526879" cy="307777"/>
          </a:xfrm>
          <a:prstGeom prst="rect">
            <a:avLst/>
          </a:prstGeom>
          <a:noFill/>
        </p:spPr>
        <p:txBody>
          <a:bodyPr wrap="square" rtlCol="0">
            <a:noAutofit/>
          </a:bodyPr>
          <a:lstStyle/>
          <a:p>
            <a:pPr algn="ctr" fontAlgn="ctr"/>
            <a:r>
              <a:rPr sz="1100" dirty="0">
                <a:latin typeface="Huawei Sans" panose="020C0503030203020204" pitchFamily="34" charset="0"/>
              </a:rPr>
              <a:t>Data flow of the finance department</a:t>
            </a:r>
            <a:endParaRPr lang="zh-CN" altLang="en-US" sz="1100" dirty="0">
              <a:latin typeface="Huawei Sans" panose="020C0503030203020204" pitchFamily="34" charset="0"/>
            </a:endParaRPr>
          </a:p>
        </p:txBody>
      </p:sp>
      <p:sp>
        <p:nvSpPr>
          <p:cNvPr id="108" name="文本框 107"/>
          <p:cNvSpPr txBox="1"/>
          <p:nvPr/>
        </p:nvSpPr>
        <p:spPr>
          <a:xfrm>
            <a:off x="1145227" y="2532210"/>
            <a:ext cx="972394" cy="307777"/>
          </a:xfrm>
          <a:prstGeom prst="rect">
            <a:avLst/>
          </a:prstGeom>
          <a:noFill/>
        </p:spPr>
        <p:txBody>
          <a:bodyPr wrap="square" rtlCol="0">
            <a:noAutofit/>
          </a:bodyPr>
          <a:lstStyle/>
          <a:p>
            <a:pPr algn="ctr" fontAlgn="ctr"/>
            <a:r>
              <a:rPr sz="1100" dirty="0" smtClean="0">
                <a:latin typeface="Huawei Sans" panose="020C0503030203020204" pitchFamily="34" charset="0"/>
              </a:rPr>
              <a:t>Border-</a:t>
            </a:r>
            <a:r>
              <a:rPr lang="en-US" sz="1100" dirty="0" smtClean="0">
                <a:latin typeface="Huawei Sans" panose="020C0503030203020204" pitchFamily="34" charset="0"/>
              </a:rPr>
              <a:t>1</a:t>
            </a:r>
          </a:p>
          <a:p>
            <a:pPr algn="ctr" fontAlgn="ctr"/>
            <a:r>
              <a:rPr lang="en-US" sz="1100" dirty="0" smtClean="0">
                <a:latin typeface="Huawei Sans" panose="020C0503030203020204" pitchFamily="34" charset="0"/>
              </a:rPr>
              <a:t>R</a:t>
            </a:r>
            <a:r>
              <a:rPr sz="1100" dirty="0" smtClean="0">
                <a:latin typeface="Huawei Sans" panose="020C0503030203020204" pitchFamily="34" charset="0"/>
              </a:rPr>
              <a:t>1</a:t>
            </a:r>
            <a:endParaRPr lang="zh-CN" altLang="en-US" sz="1100" dirty="0">
              <a:latin typeface="Huawei Sans" panose="020C0503030203020204" pitchFamily="34" charset="0"/>
            </a:endParaRPr>
          </a:p>
        </p:txBody>
      </p:sp>
      <p:sp>
        <p:nvSpPr>
          <p:cNvPr id="111" name="文本框 110"/>
          <p:cNvSpPr txBox="1"/>
          <p:nvPr/>
        </p:nvSpPr>
        <p:spPr>
          <a:xfrm>
            <a:off x="3871103" y="2532210"/>
            <a:ext cx="886475" cy="307777"/>
          </a:xfrm>
          <a:prstGeom prst="rect">
            <a:avLst/>
          </a:prstGeom>
          <a:noFill/>
        </p:spPr>
        <p:txBody>
          <a:bodyPr wrap="square" rtlCol="0">
            <a:noAutofit/>
          </a:bodyPr>
          <a:lstStyle/>
          <a:p>
            <a:pPr algn="ctr" fontAlgn="ctr"/>
            <a:r>
              <a:rPr sz="1100" dirty="0" smtClean="0">
                <a:solidFill>
                  <a:schemeClr val="bg1">
                    <a:lumMod val="65000"/>
                  </a:schemeClr>
                </a:solidFill>
                <a:latin typeface="Huawei Sans" panose="020C0503030203020204" pitchFamily="34" charset="0"/>
              </a:rPr>
              <a:t>Border-</a:t>
            </a:r>
            <a:r>
              <a:rPr lang="en-US" sz="1100" dirty="0" smtClean="0">
                <a:solidFill>
                  <a:schemeClr val="bg1">
                    <a:lumMod val="65000"/>
                  </a:schemeClr>
                </a:solidFill>
                <a:latin typeface="Huawei Sans" panose="020C0503030203020204" pitchFamily="34" charset="0"/>
              </a:rPr>
              <a:t>2</a:t>
            </a:r>
          </a:p>
          <a:p>
            <a:pPr algn="ctr" fontAlgn="ctr"/>
            <a:r>
              <a:rPr lang="en-US" sz="1100" b="1" dirty="0" smtClean="0">
                <a:solidFill>
                  <a:schemeClr val="bg1">
                    <a:lumMod val="65000"/>
                  </a:schemeClr>
                </a:solidFill>
                <a:latin typeface="Huawei Sans" panose="020C0503030203020204" pitchFamily="34" charset="0"/>
              </a:rPr>
              <a:t>R</a:t>
            </a:r>
            <a:r>
              <a:rPr sz="1100" b="1" dirty="0" smtClean="0">
                <a:solidFill>
                  <a:schemeClr val="bg1">
                    <a:lumMod val="65000"/>
                  </a:schemeClr>
                </a:solidFill>
                <a:latin typeface="Huawei Sans" panose="020C0503030203020204" pitchFamily="34" charset="0"/>
              </a:rPr>
              <a:t>2</a:t>
            </a:r>
            <a:endParaRPr lang="zh-CN" altLang="en-US" sz="1100" b="1" dirty="0">
              <a:solidFill>
                <a:schemeClr val="bg1">
                  <a:lumMod val="65000"/>
                </a:schemeClr>
              </a:solidFill>
              <a:latin typeface="Huawei Sans" panose="020C0503030203020204" pitchFamily="34" charset="0"/>
            </a:endParaRPr>
          </a:p>
        </p:txBody>
      </p:sp>
      <p:grpSp>
        <p:nvGrpSpPr>
          <p:cNvPr id="72" name="组合 71"/>
          <p:cNvGrpSpPr/>
          <p:nvPr/>
        </p:nvGrpSpPr>
        <p:grpSpPr>
          <a:xfrm>
            <a:off x="8192281" y="12538"/>
            <a:ext cx="3985065" cy="288000"/>
            <a:chOff x="8192281" y="38914"/>
            <a:chExt cx="3985065" cy="288000"/>
          </a:xfrm>
        </p:grpSpPr>
        <p:sp>
          <p:nvSpPr>
            <p:cNvPr id="76" name="五边形 75"/>
            <p:cNvSpPr/>
            <p:nvPr/>
          </p:nvSpPr>
          <p:spPr bwMode="auto">
            <a:xfrm>
              <a:off x="8192281" y="38914"/>
              <a:ext cx="72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91" name="燕尾形 90"/>
            <p:cNvSpPr/>
            <p:nvPr/>
          </p:nvSpPr>
          <p:spPr bwMode="auto">
            <a:xfrm>
              <a:off x="8797817"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98" name="燕尾形 97"/>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00" name="燕尾形 99"/>
            <p:cNvSpPr/>
            <p:nvPr/>
          </p:nvSpPr>
          <p:spPr bwMode="auto">
            <a:xfrm>
              <a:off x="10368889"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02" name="燕尾形 101"/>
            <p:cNvSpPr/>
            <p:nvPr/>
          </p:nvSpPr>
          <p:spPr bwMode="auto">
            <a:xfrm>
              <a:off x="11154425" y="38914"/>
              <a:ext cx="1022921"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spc="-2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1129771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0">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0">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0">
                                            <p:txEl>
                                              <p:pRg st="3" end="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0">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3" grpId="0" animBg="1"/>
      <p:bldP spid="65" grpId="0" animBg="1"/>
      <p:bldP spid="66" grpId="0" animBg="1"/>
      <p:bldP spid="6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占位符 39"/>
          <p:cNvSpPr>
            <a:spLocks noGrp="1"/>
          </p:cNvSpPr>
          <p:nvPr>
            <p:ph type="body" sz="quarter" idx="10"/>
          </p:nvPr>
        </p:nvSpPr>
        <p:spPr>
          <a:xfrm>
            <a:off x="5240028" y="1233488"/>
            <a:ext cx="6507224" cy="2663023"/>
          </a:xfrm>
          <a:prstGeom prst="rect">
            <a:avLst/>
          </a:prstGeom>
        </p:spPr>
        <p:txBody>
          <a:bodyPr wrap="square">
            <a:noAutofit/>
          </a:bodyPr>
          <a:lstStyle/>
          <a:p>
            <a:r>
              <a:rPr sz="1600" dirty="0">
                <a:latin typeface="Huawei Sans" panose="020C0503030203020204" pitchFamily="34" charset="0"/>
              </a:rPr>
              <a:t>If the link between S1 and R1 fails, S3 preferentially selects path 1 and then path 2 because S1 is working properly.</a:t>
            </a:r>
            <a:endParaRPr lang="en-US" altLang="zh-CN" sz="1600" dirty="0" smtClean="0">
              <a:latin typeface="Huawei Sans" panose="020C0503030203020204" pitchFamily="34" charset="0"/>
            </a:endParaRPr>
          </a:p>
          <a:p>
            <a:r>
              <a:rPr sz="1600" dirty="0">
                <a:latin typeface="Huawei Sans" panose="020C0503030203020204" pitchFamily="34" charset="0"/>
              </a:rPr>
              <a:t>Implementation:</a:t>
            </a:r>
            <a:endParaRPr lang="en-US" altLang="zh-CN" sz="1600" dirty="0" smtClean="0">
              <a:latin typeface="Huawei Sans" panose="020C0503030203020204" pitchFamily="34" charset="0"/>
            </a:endParaRPr>
          </a:p>
          <a:p>
            <a:pPr lvl="1"/>
            <a:r>
              <a:rPr sz="1400" dirty="0">
                <a:latin typeface="Huawei Sans" panose="020C0503030203020204" pitchFamily="34" charset="0"/>
              </a:rPr>
              <a:t>Path 1-cost &lt; Path 2-cost, that is:</a:t>
            </a:r>
            <a:endParaRPr lang="en-US" altLang="zh-CN" sz="1400" dirty="0">
              <a:latin typeface="Huawei Sans" panose="020C0503030203020204" pitchFamily="34" charset="0"/>
            </a:endParaRPr>
          </a:p>
          <a:p>
            <a:pPr lvl="1"/>
            <a:endParaRPr lang="en-US" altLang="zh-CN" sz="1400" dirty="0" smtClean="0">
              <a:latin typeface="Huawei Sans" panose="020C0503030203020204" pitchFamily="34" charset="0"/>
            </a:endParaRPr>
          </a:p>
          <a:p>
            <a:pPr lvl="1"/>
            <a:r>
              <a:rPr sz="1400" dirty="0">
                <a:latin typeface="Huawei Sans" panose="020C0503030203020204" pitchFamily="34" charset="0"/>
              </a:rPr>
              <a:t>Path 1 can be achieved by adjusting the path cost between aggregation devices and core devices.</a:t>
            </a:r>
            <a:endParaRPr lang="zh-CN" altLang="en-US" sz="1400" dirty="0">
              <a:latin typeface="Huawei Sans" panose="020C0503030203020204" pitchFamily="34" charset="0"/>
            </a:endParaRPr>
          </a:p>
        </p:txBody>
      </p:sp>
      <p:sp>
        <p:nvSpPr>
          <p:cNvPr id="3" name="标题 2"/>
          <p:cNvSpPr>
            <a:spLocks noGrp="1"/>
          </p:cNvSpPr>
          <p:nvPr>
            <p:ph type="title"/>
          </p:nvPr>
        </p:nvSpPr>
        <p:spPr>
          <a:xfrm>
            <a:off x="1594177" y="296016"/>
            <a:ext cx="9827761" cy="640800"/>
          </a:xfrm>
        </p:spPr>
        <p:txBody>
          <a:bodyPr wrap="square">
            <a:noAutofit/>
          </a:bodyPr>
          <a:lstStyle/>
          <a:p>
            <a:r>
              <a:rPr sz="3200" dirty="0">
                <a:latin typeface="Huawei Sans" panose="020C0503030203020204" pitchFamily="34" charset="0"/>
              </a:rPr>
              <a:t>Controlling Internal Paths: Adjusting the Cost Between Aggregation Devices and Core Devices</a:t>
            </a:r>
          </a:p>
        </p:txBody>
      </p:sp>
      <p:cxnSp>
        <p:nvCxnSpPr>
          <p:cNvPr id="4" name="直接连接符 3"/>
          <p:cNvCxnSpPr>
            <a:endCxn id="57" idx="2"/>
          </p:cNvCxnSpPr>
          <p:nvPr/>
        </p:nvCxnSpPr>
        <p:spPr>
          <a:xfrm flipV="1">
            <a:off x="2177479" y="4885523"/>
            <a:ext cx="0" cy="3248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57" idx="0"/>
            <a:endCxn id="56" idx="2"/>
          </p:cNvCxnSpPr>
          <p:nvPr/>
        </p:nvCxnSpPr>
        <p:spPr>
          <a:xfrm flipV="1">
            <a:off x="2198067" y="3896511"/>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6" idx="0"/>
          </p:cNvCxnSpPr>
          <p:nvPr/>
        </p:nvCxnSpPr>
        <p:spPr>
          <a:xfrm flipV="1">
            <a:off x="2198067" y="2907499"/>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81" idx="2"/>
          </p:cNvCxnSpPr>
          <p:nvPr/>
        </p:nvCxnSpPr>
        <p:spPr bwMode="ltGray">
          <a:xfrm flipV="1">
            <a:off x="3741500" y="4885523"/>
            <a:ext cx="0" cy="353027"/>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81" idx="0"/>
            <a:endCxn id="80" idx="2"/>
          </p:cNvCxnSpPr>
          <p:nvPr/>
        </p:nvCxnSpPr>
        <p:spPr bwMode="ltGray">
          <a:xfrm flipV="1">
            <a:off x="3741500" y="3896511"/>
            <a:ext cx="0" cy="54621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80" idx="0"/>
            <a:endCxn id="79" idx="2"/>
          </p:cNvCxnSpPr>
          <p:nvPr/>
        </p:nvCxnSpPr>
        <p:spPr bwMode="ltGray">
          <a:xfrm flipV="1">
            <a:off x="3741500" y="2907499"/>
            <a:ext cx="0" cy="54621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0" idx="1"/>
            <a:endCxn id="56" idx="3"/>
          </p:cNvCxnSpPr>
          <p:nvPr/>
        </p:nvCxnSpPr>
        <p:spPr>
          <a:xfrm flipH="1">
            <a:off x="2468067" y="3675111"/>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2198067" y="2646333"/>
            <a:ext cx="1543435" cy="9987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flipV="1">
            <a:off x="2198067" y="3683093"/>
            <a:ext cx="1543432" cy="98102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bwMode="ltGray">
          <a:xfrm flipH="1">
            <a:off x="2177480" y="2679825"/>
            <a:ext cx="1564021" cy="1003267"/>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bwMode="ltGray">
          <a:xfrm flipH="1">
            <a:off x="2177479" y="3679927"/>
            <a:ext cx="1564022" cy="955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28067" y="3453711"/>
            <a:ext cx="540000" cy="442800"/>
          </a:xfrm>
          <a:prstGeom prst="rect">
            <a:avLst/>
          </a:prstGeom>
        </p:spPr>
      </p:pic>
      <p:pic>
        <p:nvPicPr>
          <p:cNvPr id="57" name="图片 5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928067" y="4442723"/>
            <a:ext cx="540000" cy="442800"/>
          </a:xfrm>
          <a:prstGeom prst="rect">
            <a:avLst/>
          </a:prstGeom>
        </p:spPr>
      </p:pic>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71500" y="3453711"/>
            <a:ext cx="540000" cy="442800"/>
          </a:xfrm>
          <a:prstGeom prst="rect">
            <a:avLst/>
          </a:prstGeom>
        </p:spPr>
      </p:pic>
      <p:pic>
        <p:nvPicPr>
          <p:cNvPr id="81" name="图片 8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471500" y="4442723"/>
            <a:ext cx="540000" cy="442800"/>
          </a:xfrm>
          <a:prstGeom prst="rect">
            <a:avLst/>
          </a:prstGeom>
        </p:spPr>
      </p:pic>
      <p:cxnSp>
        <p:nvCxnSpPr>
          <p:cNvPr id="97" name="直接连接符 96"/>
          <p:cNvCxnSpPr>
            <a:stCxn id="81" idx="1"/>
            <a:endCxn id="57" idx="3"/>
          </p:cNvCxnSpPr>
          <p:nvPr/>
        </p:nvCxnSpPr>
        <p:spPr bwMode="ltGray">
          <a:xfrm flipH="1">
            <a:off x="2468067" y="4664123"/>
            <a:ext cx="1003433"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4" name="Freeform 159"/>
          <p:cNvSpPr/>
          <p:nvPr/>
        </p:nvSpPr>
        <p:spPr>
          <a:xfrm flipH="1">
            <a:off x="1594177"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159"/>
          <p:cNvSpPr/>
          <p:nvPr/>
        </p:nvSpPr>
        <p:spPr bwMode="ltGray">
          <a:xfrm flipH="1">
            <a:off x="3158196"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连接符 105"/>
          <p:cNvCxnSpPr/>
          <p:nvPr/>
        </p:nvCxnSpPr>
        <p:spPr>
          <a:xfrm flipV="1">
            <a:off x="2198067" y="2049228"/>
            <a:ext cx="0" cy="4154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bwMode="ltGray">
          <a:xfrm flipV="1">
            <a:off x="3741499" y="2049228"/>
            <a:ext cx="0" cy="41547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104" idx="9"/>
          </p:cNvCxnSpPr>
          <p:nvPr/>
        </p:nvCxnSpPr>
        <p:spPr>
          <a:xfrm flipH="1" flipV="1">
            <a:off x="2588701" y="2048127"/>
            <a:ext cx="1152801" cy="6316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05" idx="15"/>
          </p:cNvCxnSpPr>
          <p:nvPr/>
        </p:nvCxnSpPr>
        <p:spPr bwMode="ltGray">
          <a:xfrm flipH="1">
            <a:off x="2198068" y="2049228"/>
            <a:ext cx="1140811" cy="62046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9" name="图片 7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471500" y="2464699"/>
            <a:ext cx="540000" cy="442800"/>
          </a:xfrm>
          <a:prstGeom prst="rect">
            <a:avLst/>
          </a:prstGeom>
        </p:spPr>
      </p:pic>
      <p:sp>
        <p:nvSpPr>
          <p:cNvPr id="120" name="Freeform 159"/>
          <p:cNvSpPr/>
          <p:nvPr/>
        </p:nvSpPr>
        <p:spPr>
          <a:xfrm flipH="1">
            <a:off x="1594177"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159"/>
          <p:cNvSpPr/>
          <p:nvPr/>
        </p:nvSpPr>
        <p:spPr bwMode="ltGray">
          <a:xfrm flipH="1">
            <a:off x="3158196"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3" name="图片 10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907479" y="1285464"/>
            <a:ext cx="540000" cy="442800"/>
          </a:xfrm>
          <a:prstGeom prst="rect">
            <a:avLst/>
          </a:prstGeom>
        </p:spPr>
      </p:pic>
      <p:pic>
        <p:nvPicPr>
          <p:cNvPr id="129" name="图片 128" descr="PC.png"/>
          <p:cNvPicPr>
            <a:picLocks noChangeAspect="1"/>
          </p:cNvPicPr>
          <p:nvPr/>
        </p:nvPicPr>
        <p:blipFill>
          <a:blip r:embed="rId7" cstate="print"/>
          <a:stretch>
            <a:fillRect/>
          </a:stretch>
        </p:blipFill>
        <p:spPr>
          <a:xfrm>
            <a:off x="1507811" y="5466341"/>
            <a:ext cx="539063" cy="414000"/>
          </a:xfrm>
          <a:prstGeom prst="rect">
            <a:avLst/>
          </a:prstGeom>
        </p:spPr>
      </p:pic>
      <p:pic>
        <p:nvPicPr>
          <p:cNvPr id="130" name="图片 129" descr="PC.png"/>
          <p:cNvPicPr>
            <a:picLocks noChangeAspect="1"/>
          </p:cNvPicPr>
          <p:nvPr/>
        </p:nvPicPr>
        <p:blipFill>
          <a:blip r:embed="rId7" cstate="print"/>
          <a:stretch>
            <a:fillRect/>
          </a:stretch>
        </p:blipFill>
        <p:spPr>
          <a:xfrm>
            <a:off x="2256630" y="5210334"/>
            <a:ext cx="539063" cy="414000"/>
          </a:xfrm>
          <a:prstGeom prst="rect">
            <a:avLst/>
          </a:prstGeom>
        </p:spPr>
      </p:pic>
      <p:pic>
        <p:nvPicPr>
          <p:cNvPr id="134" name="图片 133" descr="PC.png"/>
          <p:cNvPicPr>
            <a:picLocks noChangeAspect="1"/>
          </p:cNvPicPr>
          <p:nvPr/>
        </p:nvPicPr>
        <p:blipFill>
          <a:blip r:embed="rId7" cstate="print"/>
          <a:stretch>
            <a:fillRect/>
          </a:stretch>
        </p:blipFill>
        <p:spPr>
          <a:xfrm>
            <a:off x="3069347" y="5466341"/>
            <a:ext cx="539063" cy="414000"/>
          </a:xfrm>
          <a:prstGeom prst="rect">
            <a:avLst/>
          </a:prstGeom>
        </p:spPr>
      </p:pic>
      <p:pic>
        <p:nvPicPr>
          <p:cNvPr id="136" name="图片 135" descr="PC.png"/>
          <p:cNvPicPr>
            <a:picLocks noChangeAspect="1"/>
          </p:cNvPicPr>
          <p:nvPr/>
        </p:nvPicPr>
        <p:blipFill>
          <a:blip r:embed="rId7" cstate="print"/>
          <a:stretch>
            <a:fillRect/>
          </a:stretch>
        </p:blipFill>
        <p:spPr>
          <a:xfrm>
            <a:off x="3818166" y="5210334"/>
            <a:ext cx="539063" cy="414000"/>
          </a:xfrm>
          <a:prstGeom prst="rect">
            <a:avLst/>
          </a:prstGeom>
        </p:spPr>
      </p:pic>
      <p:sp>
        <p:nvSpPr>
          <p:cNvPr id="59" name="Oval 4"/>
          <p:cNvSpPr>
            <a:spLocks noChangeAspect="1"/>
          </p:cNvSpPr>
          <p:nvPr/>
        </p:nvSpPr>
        <p:spPr>
          <a:xfrm>
            <a:off x="2116734" y="4000599"/>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200" b="1">
                <a:solidFill>
                  <a:schemeClr val="bg1"/>
                </a:solidFill>
                <a:latin typeface="Huawei Sans" panose="020C0503030203020204" pitchFamily="34" charset="0"/>
              </a:rPr>
              <a:t>1</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Oval 4"/>
          <p:cNvSpPr>
            <a:spLocks noChangeAspect="1"/>
          </p:cNvSpPr>
          <p:nvPr/>
        </p:nvSpPr>
        <p:spPr>
          <a:xfrm>
            <a:off x="2885780" y="4000599"/>
            <a:ext cx="180000" cy="180000"/>
          </a:xfrm>
          <a:prstGeom prst="ellipse">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200" b="1">
                <a:solidFill>
                  <a:schemeClr val="bg1"/>
                </a:solidFill>
                <a:latin typeface="Huawei Sans" panose="020C0503030203020204" pitchFamily="34" charset="0"/>
              </a:rPr>
              <a:t>2</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a:xfrm>
            <a:off x="5563181" y="2908658"/>
            <a:ext cx="6173553" cy="365950"/>
          </a:xfrm>
          <a:prstGeom prst="rect">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sz="1200" dirty="0">
                <a:solidFill>
                  <a:schemeClr val="tx1"/>
                </a:solidFill>
                <a:latin typeface="Huawei Sans" panose="020C0503030203020204" pitchFamily="34" charset="0"/>
              </a:rPr>
              <a:t>[</a:t>
            </a:r>
            <a:r>
              <a:rPr sz="1200" dirty="0">
                <a:solidFill>
                  <a:srgbClr val="EC7061"/>
                </a:solidFill>
                <a:latin typeface="Huawei Sans" panose="020C0503030203020204" pitchFamily="34" charset="0"/>
              </a:rPr>
              <a:t>Cost (</a:t>
            </a:r>
            <a:r>
              <a:rPr sz="1200" dirty="0" smtClean="0">
                <a:solidFill>
                  <a:srgbClr val="EC7061"/>
                </a:solidFill>
                <a:latin typeface="Huawei Sans" panose="020C0503030203020204" pitchFamily="34" charset="0"/>
              </a:rPr>
              <a:t>S3</a:t>
            </a:r>
            <a:r>
              <a:rPr lang="en-US" sz="1200" dirty="0" smtClean="0">
                <a:solidFill>
                  <a:srgbClr val="EC7061"/>
                </a:solidFill>
                <a:latin typeface="Huawei Sans" panose="020C0503030203020204" pitchFamily="34" charset="0"/>
              </a:rPr>
              <a:t> </a:t>
            </a:r>
            <a:r>
              <a:rPr sz="1200" dirty="0" smtClean="0">
                <a:solidFill>
                  <a:srgbClr val="EC7061"/>
                </a:solidFill>
                <a:latin typeface="Huawei Sans" panose="020C0503030203020204" pitchFamily="34" charset="0"/>
              </a:rPr>
              <a:t>-</a:t>
            </a:r>
            <a:r>
              <a:rPr lang="en-US" sz="1200" dirty="0" smtClean="0">
                <a:solidFill>
                  <a:srgbClr val="EC7061"/>
                </a:solidFill>
                <a:latin typeface="Huawei Sans" panose="020C0503030203020204" pitchFamily="34" charset="0"/>
              </a:rPr>
              <a:t> </a:t>
            </a:r>
            <a:r>
              <a:rPr sz="1200" dirty="0" smtClean="0">
                <a:solidFill>
                  <a:srgbClr val="EC7061"/>
                </a:solidFill>
                <a:latin typeface="Huawei Sans" panose="020C0503030203020204" pitchFamily="34" charset="0"/>
              </a:rPr>
              <a:t>S1</a:t>
            </a:r>
            <a:r>
              <a:rPr sz="1200" dirty="0">
                <a:solidFill>
                  <a:srgbClr val="EC7061"/>
                </a:solidFill>
                <a:latin typeface="Huawei Sans" panose="020C0503030203020204" pitchFamily="34" charset="0"/>
              </a:rPr>
              <a:t>) + Cost (</a:t>
            </a:r>
            <a:r>
              <a:rPr sz="1200" dirty="0" smtClean="0">
                <a:solidFill>
                  <a:srgbClr val="EC7061"/>
                </a:solidFill>
                <a:latin typeface="Huawei Sans" panose="020C0503030203020204" pitchFamily="34" charset="0"/>
              </a:rPr>
              <a:t>S1</a:t>
            </a:r>
            <a:r>
              <a:rPr lang="en-US" sz="1200" dirty="0" smtClean="0">
                <a:solidFill>
                  <a:srgbClr val="EC7061"/>
                </a:solidFill>
                <a:latin typeface="Huawei Sans" panose="020C0503030203020204" pitchFamily="34" charset="0"/>
              </a:rPr>
              <a:t> </a:t>
            </a:r>
            <a:r>
              <a:rPr sz="1200" dirty="0" smtClean="0">
                <a:solidFill>
                  <a:srgbClr val="EC7061"/>
                </a:solidFill>
                <a:latin typeface="Huawei Sans" panose="020C0503030203020204" pitchFamily="34" charset="0"/>
              </a:rPr>
              <a:t>-</a:t>
            </a:r>
            <a:r>
              <a:rPr lang="en-US" sz="1200" dirty="0" smtClean="0">
                <a:solidFill>
                  <a:srgbClr val="EC7061"/>
                </a:solidFill>
                <a:latin typeface="Huawei Sans" panose="020C0503030203020204" pitchFamily="34" charset="0"/>
              </a:rPr>
              <a:t> </a:t>
            </a:r>
            <a:r>
              <a:rPr sz="1200" dirty="0" smtClean="0">
                <a:solidFill>
                  <a:srgbClr val="EC7061"/>
                </a:solidFill>
                <a:latin typeface="Huawei Sans" panose="020C0503030203020204" pitchFamily="34" charset="0"/>
              </a:rPr>
              <a:t>S2</a:t>
            </a:r>
            <a:r>
              <a:rPr sz="1200" dirty="0">
                <a:solidFill>
                  <a:srgbClr val="EC7061"/>
                </a:solidFill>
                <a:latin typeface="Huawei Sans" panose="020C0503030203020204" pitchFamily="34" charset="0"/>
              </a:rPr>
              <a:t>) </a:t>
            </a:r>
            <a:r>
              <a:rPr sz="1200" dirty="0">
                <a:solidFill>
                  <a:schemeClr val="tx1"/>
                </a:solidFill>
                <a:latin typeface="Huawei Sans" panose="020C0503030203020204" pitchFamily="34" charset="0"/>
              </a:rPr>
              <a:t>+ Cost (</a:t>
            </a:r>
            <a:r>
              <a:rPr sz="1200" dirty="0" smtClean="0">
                <a:solidFill>
                  <a:schemeClr val="tx1"/>
                </a:solidFill>
                <a:latin typeface="Huawei Sans" panose="020C0503030203020204" pitchFamily="34" charset="0"/>
              </a:rPr>
              <a:t>S2</a:t>
            </a:r>
            <a:r>
              <a:rPr lang="en-US" sz="1200" dirty="0" smtClean="0">
                <a:solidFill>
                  <a:schemeClr val="tx1"/>
                </a:solidFill>
                <a:latin typeface="Huawei Sans" panose="020C0503030203020204" pitchFamily="34" charset="0"/>
              </a:rPr>
              <a:t> </a:t>
            </a:r>
            <a:r>
              <a:rPr sz="1200" dirty="0" smtClean="0">
                <a:solidFill>
                  <a:schemeClr val="tx1"/>
                </a:solidFill>
                <a:latin typeface="Huawei Sans" panose="020C0503030203020204" pitchFamily="34" charset="0"/>
              </a:rPr>
              <a:t>-</a:t>
            </a:r>
            <a:r>
              <a:rPr lang="en-US" sz="1200" dirty="0" smtClean="0">
                <a:solidFill>
                  <a:schemeClr val="tx1"/>
                </a:solidFill>
                <a:latin typeface="Huawei Sans" panose="020C0503030203020204" pitchFamily="34" charset="0"/>
              </a:rPr>
              <a:t> </a:t>
            </a:r>
            <a:r>
              <a:rPr sz="1200" dirty="0" smtClean="0">
                <a:solidFill>
                  <a:schemeClr val="tx1"/>
                </a:solidFill>
                <a:latin typeface="Huawei Sans" panose="020C0503030203020204" pitchFamily="34" charset="0"/>
              </a:rPr>
              <a:t>R1</a:t>
            </a:r>
            <a:r>
              <a:rPr sz="1200" dirty="0">
                <a:solidFill>
                  <a:schemeClr val="tx1"/>
                </a:solidFill>
                <a:latin typeface="Huawei Sans" panose="020C0503030203020204" pitchFamily="34" charset="0"/>
              </a:rPr>
              <a:t>)] &lt; [</a:t>
            </a:r>
            <a:r>
              <a:rPr sz="1200" dirty="0">
                <a:solidFill>
                  <a:srgbClr val="EC7061"/>
                </a:solidFill>
                <a:latin typeface="Huawei Sans" panose="020C0503030203020204" pitchFamily="34" charset="0"/>
              </a:rPr>
              <a:t>Cost (</a:t>
            </a:r>
            <a:r>
              <a:rPr sz="1200" dirty="0" smtClean="0">
                <a:solidFill>
                  <a:srgbClr val="EC7061"/>
                </a:solidFill>
                <a:latin typeface="Huawei Sans" panose="020C0503030203020204" pitchFamily="34" charset="0"/>
              </a:rPr>
              <a:t>S3</a:t>
            </a:r>
            <a:r>
              <a:rPr lang="en-US" sz="1200" dirty="0" smtClean="0">
                <a:solidFill>
                  <a:srgbClr val="EC7061"/>
                </a:solidFill>
                <a:latin typeface="Huawei Sans" panose="020C0503030203020204" pitchFamily="34" charset="0"/>
              </a:rPr>
              <a:t> </a:t>
            </a:r>
            <a:r>
              <a:rPr sz="1200" dirty="0" smtClean="0">
                <a:solidFill>
                  <a:srgbClr val="EC7061"/>
                </a:solidFill>
                <a:latin typeface="Huawei Sans" panose="020C0503030203020204" pitchFamily="34" charset="0"/>
              </a:rPr>
              <a:t>-</a:t>
            </a:r>
            <a:r>
              <a:rPr lang="en-US" sz="1200" dirty="0" smtClean="0">
                <a:solidFill>
                  <a:srgbClr val="EC7061"/>
                </a:solidFill>
                <a:latin typeface="Huawei Sans" panose="020C0503030203020204" pitchFamily="34" charset="0"/>
              </a:rPr>
              <a:t> </a:t>
            </a:r>
            <a:r>
              <a:rPr sz="1200" dirty="0" smtClean="0">
                <a:solidFill>
                  <a:srgbClr val="EC7061"/>
                </a:solidFill>
                <a:latin typeface="Huawei Sans" panose="020C0503030203020204" pitchFamily="34" charset="0"/>
              </a:rPr>
              <a:t>S2</a:t>
            </a:r>
            <a:r>
              <a:rPr sz="1200" dirty="0">
                <a:solidFill>
                  <a:srgbClr val="EC7061"/>
                </a:solidFill>
                <a:latin typeface="Huawei Sans" panose="020C0503030203020204" pitchFamily="34" charset="0"/>
              </a:rPr>
              <a:t>)</a:t>
            </a:r>
            <a:r>
              <a:rPr sz="1200" dirty="0">
                <a:solidFill>
                  <a:schemeClr val="tx1"/>
                </a:solidFill>
                <a:latin typeface="Huawei Sans" panose="020C0503030203020204" pitchFamily="34" charset="0"/>
              </a:rPr>
              <a:t> + Cost (</a:t>
            </a:r>
            <a:r>
              <a:rPr sz="1200" dirty="0" smtClean="0">
                <a:solidFill>
                  <a:schemeClr val="tx1"/>
                </a:solidFill>
                <a:latin typeface="Huawei Sans" panose="020C0503030203020204" pitchFamily="34" charset="0"/>
              </a:rPr>
              <a:t>S2</a:t>
            </a:r>
            <a:r>
              <a:rPr lang="en-US" sz="1200" dirty="0" smtClean="0">
                <a:solidFill>
                  <a:schemeClr val="tx1"/>
                </a:solidFill>
                <a:latin typeface="Huawei Sans" panose="020C0503030203020204" pitchFamily="34" charset="0"/>
              </a:rPr>
              <a:t> </a:t>
            </a:r>
            <a:r>
              <a:rPr sz="1200" dirty="0" smtClean="0">
                <a:solidFill>
                  <a:schemeClr val="tx1"/>
                </a:solidFill>
                <a:latin typeface="Huawei Sans" panose="020C0503030203020204" pitchFamily="34" charset="0"/>
              </a:rPr>
              <a:t>-</a:t>
            </a:r>
            <a:r>
              <a:rPr lang="en-US" sz="1200" dirty="0" smtClean="0">
                <a:solidFill>
                  <a:schemeClr val="tx1"/>
                </a:solidFill>
                <a:latin typeface="Huawei Sans" panose="020C0503030203020204" pitchFamily="34" charset="0"/>
              </a:rPr>
              <a:t> </a:t>
            </a:r>
            <a:r>
              <a:rPr sz="1200" dirty="0" smtClean="0">
                <a:solidFill>
                  <a:schemeClr val="tx1"/>
                </a:solidFill>
                <a:latin typeface="Huawei Sans" panose="020C0503030203020204" pitchFamily="34" charset="0"/>
              </a:rPr>
              <a:t>R1</a:t>
            </a:r>
            <a:r>
              <a:rPr sz="1200" dirty="0">
                <a:solidFill>
                  <a:schemeClr val="tx1"/>
                </a:solidFill>
                <a:latin typeface="Huawei Sans" panose="020C0503030203020204" pitchFamily="34" charset="0"/>
              </a:rPr>
              <a:t>)]</a:t>
            </a:r>
            <a:endParaRPr lang="zh-CN" altLang="en-US" sz="1200" dirty="0">
              <a:solidFill>
                <a:schemeClr val="tx1"/>
              </a:solidFill>
              <a:latin typeface="Huawei Sans" panose="020C0503030203020204" pitchFamily="34" charset="0"/>
            </a:endParaRPr>
          </a:p>
        </p:txBody>
      </p:sp>
      <p:sp>
        <p:nvSpPr>
          <p:cNvPr id="70" name="文本框 69"/>
          <p:cNvSpPr txBox="1"/>
          <p:nvPr/>
        </p:nvSpPr>
        <p:spPr>
          <a:xfrm>
            <a:off x="2621157" y="3642857"/>
            <a:ext cx="750526" cy="276999"/>
          </a:xfrm>
          <a:prstGeom prst="rect">
            <a:avLst/>
          </a:prstGeom>
          <a:noFill/>
        </p:spPr>
        <p:txBody>
          <a:bodyPr wrap="square" rtlCol="0">
            <a:noAutofit/>
          </a:bodyPr>
          <a:lstStyle/>
          <a:p>
            <a:pPr algn="ctr" fontAlgn="ctr"/>
            <a:r>
              <a:rPr sz="1200">
                <a:latin typeface="Huawei Sans" panose="020C0503030203020204" pitchFamily="34" charset="0"/>
              </a:rPr>
              <a:t>Cost=10</a:t>
            </a:r>
            <a:endParaRPr lang="zh-CN" altLang="en-US" sz="1200" dirty="0">
              <a:latin typeface="Huawei Sans" panose="020C0503030203020204" pitchFamily="34" charset="0"/>
            </a:endParaRPr>
          </a:p>
        </p:txBody>
      </p:sp>
      <p:sp>
        <p:nvSpPr>
          <p:cNvPr id="71" name="文本框 70"/>
          <p:cNvSpPr txBox="1"/>
          <p:nvPr/>
        </p:nvSpPr>
        <p:spPr>
          <a:xfrm>
            <a:off x="1471156" y="4056626"/>
            <a:ext cx="750526" cy="276999"/>
          </a:xfrm>
          <a:prstGeom prst="rect">
            <a:avLst/>
          </a:prstGeom>
          <a:noFill/>
        </p:spPr>
        <p:txBody>
          <a:bodyPr wrap="square" rtlCol="0">
            <a:noAutofit/>
          </a:bodyPr>
          <a:lstStyle/>
          <a:p>
            <a:pPr algn="ctr" fontAlgn="ctr"/>
            <a:r>
              <a:rPr sz="1200">
                <a:latin typeface="Huawei Sans" panose="020C0503030203020204" pitchFamily="34" charset="0"/>
              </a:rPr>
              <a:t>Cost=10</a:t>
            </a:r>
            <a:endParaRPr lang="zh-CN" altLang="en-US" sz="1200" dirty="0">
              <a:latin typeface="Huawei Sans" panose="020C0503030203020204" pitchFamily="34" charset="0"/>
            </a:endParaRPr>
          </a:p>
        </p:txBody>
      </p:sp>
      <p:sp>
        <p:nvSpPr>
          <p:cNvPr id="73" name="文本框 72"/>
          <p:cNvSpPr txBox="1"/>
          <p:nvPr/>
        </p:nvSpPr>
        <p:spPr>
          <a:xfrm rot="19753892">
            <a:off x="2707208" y="4119346"/>
            <a:ext cx="750526" cy="276999"/>
          </a:xfrm>
          <a:prstGeom prst="rect">
            <a:avLst/>
          </a:prstGeom>
          <a:noFill/>
        </p:spPr>
        <p:txBody>
          <a:bodyPr wrap="square" rtlCol="0">
            <a:noAutofit/>
          </a:bodyPr>
          <a:lstStyle/>
          <a:p>
            <a:pPr algn="ctr" fontAlgn="ctr"/>
            <a:r>
              <a:rPr sz="1200">
                <a:latin typeface="Huawei Sans" panose="020C0503030203020204" pitchFamily="34" charset="0"/>
              </a:rPr>
              <a:t>Cost=50</a:t>
            </a:r>
            <a:endParaRPr lang="zh-CN" altLang="en-US" sz="1200" dirty="0">
              <a:latin typeface="Huawei Sans" panose="020C0503030203020204" pitchFamily="34" charset="0"/>
            </a:endParaRPr>
          </a:p>
        </p:txBody>
      </p:sp>
      <p:sp>
        <p:nvSpPr>
          <p:cNvPr id="74" name="文本框 73"/>
          <p:cNvSpPr txBox="1"/>
          <p:nvPr/>
        </p:nvSpPr>
        <p:spPr>
          <a:xfrm rot="2007044">
            <a:off x="2551822" y="3088355"/>
            <a:ext cx="750526" cy="276999"/>
          </a:xfrm>
          <a:prstGeom prst="rect">
            <a:avLst/>
          </a:prstGeom>
          <a:noFill/>
        </p:spPr>
        <p:txBody>
          <a:bodyPr wrap="square" rtlCol="0">
            <a:noAutofit/>
          </a:bodyPr>
          <a:lstStyle/>
          <a:p>
            <a:pPr algn="ctr" fontAlgn="ctr"/>
            <a:r>
              <a:rPr sz="1200">
                <a:latin typeface="Huawei Sans" panose="020C0503030203020204" pitchFamily="34" charset="0"/>
              </a:rPr>
              <a:t>Cost=50</a:t>
            </a:r>
            <a:endParaRPr lang="zh-CN" altLang="en-US" sz="1200" dirty="0">
              <a:latin typeface="Huawei Sans" panose="020C0503030203020204" pitchFamily="34" charset="0"/>
            </a:endParaRPr>
          </a:p>
        </p:txBody>
      </p:sp>
      <p:sp>
        <p:nvSpPr>
          <p:cNvPr id="75" name="文本框 74"/>
          <p:cNvSpPr txBox="1"/>
          <p:nvPr/>
        </p:nvSpPr>
        <p:spPr>
          <a:xfrm>
            <a:off x="1471156" y="3038878"/>
            <a:ext cx="750526" cy="276999"/>
          </a:xfrm>
          <a:prstGeom prst="rect">
            <a:avLst/>
          </a:prstGeom>
          <a:noFill/>
        </p:spPr>
        <p:txBody>
          <a:bodyPr wrap="square" rtlCol="0">
            <a:noAutofit/>
          </a:bodyPr>
          <a:lstStyle/>
          <a:p>
            <a:pPr algn="ctr" fontAlgn="ctr"/>
            <a:r>
              <a:rPr sz="1200">
                <a:latin typeface="Huawei Sans" panose="020C0503030203020204" pitchFamily="34" charset="0"/>
              </a:rPr>
              <a:t>Cost=10</a:t>
            </a:r>
            <a:endParaRPr lang="zh-CN" altLang="en-US" sz="1200" dirty="0">
              <a:latin typeface="Huawei Sans" panose="020C0503030203020204" pitchFamily="34" charset="0"/>
            </a:endParaRPr>
          </a:p>
        </p:txBody>
      </p:sp>
      <p:grpSp>
        <p:nvGrpSpPr>
          <p:cNvPr id="49" name="组合 48"/>
          <p:cNvGrpSpPr/>
          <p:nvPr/>
        </p:nvGrpSpPr>
        <p:grpSpPr>
          <a:xfrm>
            <a:off x="2054068" y="3061804"/>
            <a:ext cx="288000" cy="288000"/>
            <a:chOff x="856677" y="2615810"/>
            <a:chExt cx="288000" cy="288000"/>
          </a:xfrm>
        </p:grpSpPr>
        <p:sp>
          <p:nvSpPr>
            <p:cNvPr id="50" name="椭圆 49"/>
            <p:cNvSpPr/>
            <p:nvPr/>
          </p:nvSpPr>
          <p:spPr>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1" name="组合 50"/>
            <p:cNvGrpSpPr/>
            <p:nvPr/>
          </p:nvGrpSpPr>
          <p:grpSpPr>
            <a:xfrm>
              <a:off x="923444" y="2692169"/>
              <a:ext cx="144001" cy="144002"/>
              <a:chOff x="898853" y="2657982"/>
              <a:chExt cx="203649" cy="203652"/>
            </a:xfrm>
          </p:grpSpPr>
          <p:cxnSp>
            <p:nvCxnSpPr>
              <p:cNvPr id="52" name="直接连接符 51"/>
              <p:cNvCxnSpPr>
                <a:stCxn id="50" idx="3"/>
                <a:endCxn id="50" idx="7"/>
              </p:cNvCxnSpPr>
              <p:nvPr/>
            </p:nvCxnSpPr>
            <p:spPr>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3" name="直接连接符 52"/>
              <p:cNvCxnSpPr>
                <a:stCxn id="50" idx="1"/>
                <a:endCxn id="50" idx="5"/>
              </p:cNvCxnSpPr>
              <p:nvPr/>
            </p:nvCxnSpPr>
            <p:spPr>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76" name="文本框 75"/>
          <p:cNvSpPr txBox="1"/>
          <p:nvPr/>
        </p:nvSpPr>
        <p:spPr>
          <a:xfrm>
            <a:off x="2621157" y="4659898"/>
            <a:ext cx="750526" cy="276999"/>
          </a:xfrm>
          <a:prstGeom prst="rect">
            <a:avLst/>
          </a:prstGeom>
          <a:noFill/>
        </p:spPr>
        <p:txBody>
          <a:bodyPr wrap="square" rtlCol="0">
            <a:noAutofit/>
          </a:bodyPr>
          <a:lstStyle/>
          <a:p>
            <a:pPr algn="ctr" fontAlgn="ctr"/>
            <a:r>
              <a:rPr sz="1200">
                <a:latin typeface="Huawei Sans" panose="020C0503030203020204" pitchFamily="34" charset="0"/>
              </a:rPr>
              <a:t>Cost=50</a:t>
            </a:r>
            <a:endParaRPr lang="zh-CN" altLang="en-US" sz="1200" dirty="0">
              <a:latin typeface="Huawei Sans" panose="020C0503030203020204" pitchFamily="34" charset="0"/>
            </a:endParaRPr>
          </a:p>
        </p:txBody>
      </p:sp>
      <p:pic>
        <p:nvPicPr>
          <p:cNvPr id="101" name="图片 100"/>
          <p:cNvPicPr>
            <a:picLocks/>
          </p:cNvPicPr>
          <p:nvPr/>
        </p:nvPicPr>
        <p:blipFill>
          <a:blip r:embed="rId6" cstate="print">
            <a:duotone>
              <a:srgbClr val="F3FBFE">
                <a:shade val="45000"/>
                <a:satMod val="135000"/>
              </a:srgbClr>
              <a:prstClr val="white"/>
            </a:duotone>
            <a:extLst>
              <a:ext uri="{28A0092B-C50C-407E-A947-70E740481C1C}">
                <a14:useLocalDpi xmlns:a14="http://schemas.microsoft.com/office/drawing/2010/main" val="0"/>
              </a:ext>
            </a:extLst>
          </a:blip>
          <a:stretch>
            <a:fillRect/>
          </a:stretch>
        </p:blipFill>
        <p:spPr>
          <a:xfrm>
            <a:off x="3456286" y="1285464"/>
            <a:ext cx="540000" cy="442800"/>
          </a:xfrm>
          <a:prstGeom prst="rect">
            <a:avLst/>
          </a:prstGeom>
        </p:spPr>
      </p:pic>
      <p:pic>
        <p:nvPicPr>
          <p:cNvPr id="78" name="图片 77"/>
          <p:cNvPicPr>
            <a:picLocks/>
          </p:cNvPicPr>
          <p:nvPr/>
        </p:nvPicPr>
        <p:blipFill>
          <a:blip r:embed="rId5" cstate="print">
            <a:duotone>
              <a:srgbClr val="EC7061">
                <a:shade val="45000"/>
                <a:satMod val="135000"/>
              </a:srgbClr>
              <a:prstClr val="white"/>
            </a:duotone>
            <a:extLst>
              <a:ext uri="{28A0092B-C50C-407E-A947-70E740481C1C}">
                <a14:useLocalDpi xmlns:a14="http://schemas.microsoft.com/office/drawing/2010/main" val="0"/>
              </a:ext>
            </a:extLst>
          </a:blip>
          <a:stretch>
            <a:fillRect/>
          </a:stretch>
        </p:blipFill>
        <p:spPr>
          <a:xfrm>
            <a:off x="1928067" y="2464699"/>
            <a:ext cx="540000" cy="442800"/>
          </a:xfrm>
          <a:prstGeom prst="rect">
            <a:avLst/>
          </a:prstGeom>
        </p:spPr>
      </p:pic>
      <p:sp>
        <p:nvSpPr>
          <p:cNvPr id="54" name="任意多边形 53"/>
          <p:cNvSpPr/>
          <p:nvPr/>
        </p:nvSpPr>
        <p:spPr bwMode="invGray">
          <a:xfrm>
            <a:off x="2168341" y="2279374"/>
            <a:ext cx="1450389" cy="2915478"/>
          </a:xfrm>
          <a:custGeom>
            <a:avLst/>
            <a:gdLst>
              <a:gd name="connsiteX0" fmla="*/ 127617 w 1519149"/>
              <a:gd name="connsiteY0" fmla="*/ 2915478 h 2915478"/>
              <a:gd name="connsiteX1" fmla="*/ 154121 w 1519149"/>
              <a:gd name="connsiteY1" fmla="*/ 1325217 h 2915478"/>
              <a:gd name="connsiteX2" fmla="*/ 1519095 w 1519149"/>
              <a:gd name="connsiteY2" fmla="*/ 1152939 h 2915478"/>
              <a:gd name="connsiteX3" fmla="*/ 207130 w 1519149"/>
              <a:gd name="connsiteY3" fmla="*/ 424069 h 2915478"/>
              <a:gd name="connsiteX4" fmla="*/ 21600 w 1519149"/>
              <a:gd name="connsiteY4" fmla="*/ 0 h 2915478"/>
              <a:gd name="connsiteX0" fmla="*/ 113800 w 1506123"/>
              <a:gd name="connsiteY0" fmla="*/ 2915478 h 2915478"/>
              <a:gd name="connsiteX1" fmla="*/ 140304 w 1506123"/>
              <a:gd name="connsiteY1" fmla="*/ 1325217 h 2915478"/>
              <a:gd name="connsiteX2" fmla="*/ 1505278 w 1506123"/>
              <a:gd name="connsiteY2" fmla="*/ 1152939 h 2915478"/>
              <a:gd name="connsiteX3" fmla="*/ 339087 w 1506123"/>
              <a:gd name="connsiteY3" fmla="*/ 503582 h 2915478"/>
              <a:gd name="connsiteX4" fmla="*/ 7783 w 1506123"/>
              <a:gd name="connsiteY4" fmla="*/ 0 h 2915478"/>
              <a:gd name="connsiteX0" fmla="*/ 111034 w 1450389"/>
              <a:gd name="connsiteY0" fmla="*/ 2915478 h 2915478"/>
              <a:gd name="connsiteX1" fmla="*/ 137538 w 1450389"/>
              <a:gd name="connsiteY1" fmla="*/ 1325217 h 2915478"/>
              <a:gd name="connsiteX2" fmla="*/ 1449503 w 1450389"/>
              <a:gd name="connsiteY2" fmla="*/ 1205947 h 2915478"/>
              <a:gd name="connsiteX3" fmla="*/ 336321 w 1450389"/>
              <a:gd name="connsiteY3" fmla="*/ 503582 h 2915478"/>
              <a:gd name="connsiteX4" fmla="*/ 5017 w 1450389"/>
              <a:gd name="connsiteY4" fmla="*/ 0 h 2915478"/>
              <a:gd name="connsiteX0" fmla="*/ 115616 w 1454971"/>
              <a:gd name="connsiteY0" fmla="*/ 2915478 h 2915478"/>
              <a:gd name="connsiteX1" fmla="*/ 142120 w 1454971"/>
              <a:gd name="connsiteY1" fmla="*/ 1325217 h 2915478"/>
              <a:gd name="connsiteX2" fmla="*/ 1454085 w 1454971"/>
              <a:gd name="connsiteY2" fmla="*/ 1205947 h 2915478"/>
              <a:gd name="connsiteX3" fmla="*/ 340903 w 1454971"/>
              <a:gd name="connsiteY3" fmla="*/ 503582 h 2915478"/>
              <a:gd name="connsiteX4" fmla="*/ 9599 w 1454971"/>
              <a:gd name="connsiteY4" fmla="*/ 0 h 2915478"/>
              <a:gd name="connsiteX0" fmla="*/ 111034 w 1450389"/>
              <a:gd name="connsiteY0" fmla="*/ 2915478 h 2915478"/>
              <a:gd name="connsiteX1" fmla="*/ 137538 w 1450389"/>
              <a:gd name="connsiteY1" fmla="*/ 1325217 h 2915478"/>
              <a:gd name="connsiteX2" fmla="*/ 1449503 w 1450389"/>
              <a:gd name="connsiteY2" fmla="*/ 1245703 h 2915478"/>
              <a:gd name="connsiteX3" fmla="*/ 336321 w 1450389"/>
              <a:gd name="connsiteY3" fmla="*/ 503582 h 2915478"/>
              <a:gd name="connsiteX4" fmla="*/ 5017 w 1450389"/>
              <a:gd name="connsiteY4" fmla="*/ 0 h 2915478"/>
              <a:gd name="connsiteX0" fmla="*/ 111034 w 1450389"/>
              <a:gd name="connsiteY0" fmla="*/ 2915478 h 2915478"/>
              <a:gd name="connsiteX1" fmla="*/ 137538 w 1450389"/>
              <a:gd name="connsiteY1" fmla="*/ 1325217 h 2915478"/>
              <a:gd name="connsiteX2" fmla="*/ 1449503 w 1450389"/>
              <a:gd name="connsiteY2" fmla="*/ 1245703 h 2915478"/>
              <a:gd name="connsiteX3" fmla="*/ 336321 w 1450389"/>
              <a:gd name="connsiteY3" fmla="*/ 503582 h 2915478"/>
              <a:gd name="connsiteX4" fmla="*/ 5017 w 1450389"/>
              <a:gd name="connsiteY4" fmla="*/ 0 h 291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0389" h="2915478">
                <a:moveTo>
                  <a:pt x="111034" y="2915478"/>
                </a:moveTo>
                <a:cubicBezTo>
                  <a:pt x="8329" y="2267225"/>
                  <a:pt x="-45784" y="1457739"/>
                  <a:pt x="137538" y="1325217"/>
                </a:cubicBezTo>
                <a:cubicBezTo>
                  <a:pt x="320860" y="1192695"/>
                  <a:pt x="1416373" y="1382642"/>
                  <a:pt x="1449503" y="1245703"/>
                </a:cubicBezTo>
                <a:cubicBezTo>
                  <a:pt x="1482634" y="1108764"/>
                  <a:pt x="577069" y="711199"/>
                  <a:pt x="336321" y="503582"/>
                </a:cubicBezTo>
                <a:cubicBezTo>
                  <a:pt x="95573" y="295965"/>
                  <a:pt x="-27009" y="115956"/>
                  <a:pt x="5017" y="0"/>
                </a:cubicBezTo>
              </a:path>
            </a:pathLst>
          </a:custGeom>
          <a:noFill/>
          <a:ln w="38100">
            <a:solidFill>
              <a:srgbClr val="EC7061"/>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58" name="任意多边形 57"/>
          <p:cNvSpPr/>
          <p:nvPr/>
        </p:nvSpPr>
        <p:spPr bwMode="invGray">
          <a:xfrm>
            <a:off x="2304682" y="2304408"/>
            <a:ext cx="1541140" cy="2850687"/>
          </a:xfrm>
          <a:custGeom>
            <a:avLst/>
            <a:gdLst>
              <a:gd name="connsiteX0" fmla="*/ 360417 w 1858053"/>
              <a:gd name="connsiteY0" fmla="*/ 3379304 h 3379304"/>
              <a:gd name="connsiteX1" fmla="*/ 360417 w 1858053"/>
              <a:gd name="connsiteY1" fmla="*/ 2743200 h 3379304"/>
              <a:gd name="connsiteX2" fmla="*/ 1857913 w 1858053"/>
              <a:gd name="connsiteY2" fmla="*/ 1616765 h 3379304"/>
              <a:gd name="connsiteX3" fmla="*/ 267652 w 1858053"/>
              <a:gd name="connsiteY3" fmla="*/ 702365 h 3379304"/>
              <a:gd name="connsiteX4" fmla="*/ 15861 w 1858053"/>
              <a:gd name="connsiteY4" fmla="*/ 0 h 3379304"/>
              <a:gd name="connsiteX0" fmla="*/ 347673 w 1845324"/>
              <a:gd name="connsiteY0" fmla="*/ 3379304 h 3379304"/>
              <a:gd name="connsiteX1" fmla="*/ 347673 w 1845324"/>
              <a:gd name="connsiteY1" fmla="*/ 2743200 h 3379304"/>
              <a:gd name="connsiteX2" fmla="*/ 1845169 w 1845324"/>
              <a:gd name="connsiteY2" fmla="*/ 1616765 h 3379304"/>
              <a:gd name="connsiteX3" fmla="*/ 439174 w 1845324"/>
              <a:gd name="connsiteY3" fmla="*/ 593911 h 3379304"/>
              <a:gd name="connsiteX4" fmla="*/ 3117 w 1845324"/>
              <a:gd name="connsiteY4" fmla="*/ 0 h 3379304"/>
              <a:gd name="connsiteX0" fmla="*/ 359313 w 1856997"/>
              <a:gd name="connsiteY0" fmla="*/ 3379304 h 3379304"/>
              <a:gd name="connsiteX1" fmla="*/ 359313 w 1856997"/>
              <a:gd name="connsiteY1" fmla="*/ 2743200 h 3379304"/>
              <a:gd name="connsiteX2" fmla="*/ 1856809 w 1856997"/>
              <a:gd name="connsiteY2" fmla="*/ 1616765 h 3379304"/>
              <a:gd name="connsiteX3" fmla="*/ 450814 w 1856997"/>
              <a:gd name="connsiteY3" fmla="*/ 593911 h 3379304"/>
              <a:gd name="connsiteX4" fmla="*/ 14757 w 1856997"/>
              <a:gd name="connsiteY4" fmla="*/ 0 h 3379304"/>
              <a:gd name="connsiteX0" fmla="*/ 347520 w 1783757"/>
              <a:gd name="connsiteY0" fmla="*/ 3379304 h 3379304"/>
              <a:gd name="connsiteX1" fmla="*/ 347520 w 1783757"/>
              <a:gd name="connsiteY1" fmla="*/ 2743200 h 3379304"/>
              <a:gd name="connsiteX2" fmla="*/ 1783595 w 1783757"/>
              <a:gd name="connsiteY2" fmla="*/ 1415350 h 3379304"/>
              <a:gd name="connsiteX3" fmla="*/ 439021 w 1783757"/>
              <a:gd name="connsiteY3" fmla="*/ 593911 h 3379304"/>
              <a:gd name="connsiteX4" fmla="*/ 2964 w 1783757"/>
              <a:gd name="connsiteY4" fmla="*/ 0 h 3379304"/>
              <a:gd name="connsiteX0" fmla="*/ 346580 w 1783351"/>
              <a:gd name="connsiteY0" fmla="*/ 3379304 h 3379304"/>
              <a:gd name="connsiteX1" fmla="*/ 346580 w 1783351"/>
              <a:gd name="connsiteY1" fmla="*/ 2743200 h 3379304"/>
              <a:gd name="connsiteX2" fmla="*/ 1782655 w 1783351"/>
              <a:gd name="connsiteY2" fmla="*/ 1415350 h 3379304"/>
              <a:gd name="connsiteX3" fmla="*/ 530215 w 1783351"/>
              <a:gd name="connsiteY3" fmla="*/ 578417 h 3379304"/>
              <a:gd name="connsiteX4" fmla="*/ 2024 w 1783351"/>
              <a:gd name="connsiteY4" fmla="*/ 0 h 3379304"/>
              <a:gd name="connsiteX0" fmla="*/ 346580 w 1785312"/>
              <a:gd name="connsiteY0" fmla="*/ 3379304 h 3379304"/>
              <a:gd name="connsiteX1" fmla="*/ 162313 w 1785312"/>
              <a:gd name="connsiteY1" fmla="*/ 2572771 h 3379304"/>
              <a:gd name="connsiteX2" fmla="*/ 1782655 w 1785312"/>
              <a:gd name="connsiteY2" fmla="*/ 1415350 h 3379304"/>
              <a:gd name="connsiteX3" fmla="*/ 530215 w 1785312"/>
              <a:gd name="connsiteY3" fmla="*/ 578417 h 3379304"/>
              <a:gd name="connsiteX4" fmla="*/ 2024 w 1785312"/>
              <a:gd name="connsiteY4" fmla="*/ 0 h 3379304"/>
              <a:gd name="connsiteX0" fmla="*/ 346580 w 1785749"/>
              <a:gd name="connsiteY0" fmla="*/ 3379304 h 3379304"/>
              <a:gd name="connsiteX1" fmla="*/ 131602 w 1785749"/>
              <a:gd name="connsiteY1" fmla="*/ 2510797 h 3379304"/>
              <a:gd name="connsiteX2" fmla="*/ 1782655 w 1785749"/>
              <a:gd name="connsiteY2" fmla="*/ 1415350 h 3379304"/>
              <a:gd name="connsiteX3" fmla="*/ 530215 w 1785749"/>
              <a:gd name="connsiteY3" fmla="*/ 578417 h 3379304"/>
              <a:gd name="connsiteX4" fmla="*/ 2024 w 1785749"/>
              <a:gd name="connsiteY4" fmla="*/ 0 h 3379304"/>
              <a:gd name="connsiteX0" fmla="*/ 163660 w 1802451"/>
              <a:gd name="connsiteY0" fmla="*/ 3332824 h 3332824"/>
              <a:gd name="connsiteX1" fmla="*/ 148304 w 1802451"/>
              <a:gd name="connsiteY1" fmla="*/ 2510797 h 3332824"/>
              <a:gd name="connsiteX2" fmla="*/ 1799357 w 1802451"/>
              <a:gd name="connsiteY2" fmla="*/ 1415350 h 3332824"/>
              <a:gd name="connsiteX3" fmla="*/ 546917 w 1802451"/>
              <a:gd name="connsiteY3" fmla="*/ 578417 h 3332824"/>
              <a:gd name="connsiteX4" fmla="*/ 18726 w 1802451"/>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749" h="3332824">
                <a:moveTo>
                  <a:pt x="146958" y="3332824"/>
                </a:moveTo>
                <a:cubicBezTo>
                  <a:pt x="191077" y="3130663"/>
                  <a:pt x="-33525" y="2861363"/>
                  <a:pt x="131602" y="2510797"/>
                </a:cubicBezTo>
                <a:cubicBezTo>
                  <a:pt x="296729" y="2160231"/>
                  <a:pt x="1716220" y="1737413"/>
                  <a:pt x="1782655" y="1415350"/>
                </a:cubicBezTo>
                <a:cubicBezTo>
                  <a:pt x="1849090" y="1093287"/>
                  <a:pt x="826987" y="814309"/>
                  <a:pt x="530215" y="578417"/>
                </a:cubicBezTo>
                <a:cubicBezTo>
                  <a:pt x="233443" y="342525"/>
                  <a:pt x="-25585" y="216452"/>
                  <a:pt x="2024" y="0"/>
                </a:cubicBezTo>
              </a:path>
            </a:pathLst>
          </a:custGeom>
          <a:noFill/>
          <a:ln w="38100">
            <a:solidFill>
              <a:srgbClr val="8BC9A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77" name="文本框 76"/>
          <p:cNvSpPr txBox="1"/>
          <p:nvPr/>
        </p:nvSpPr>
        <p:spPr>
          <a:xfrm>
            <a:off x="1546538" y="1707559"/>
            <a:ext cx="1261884" cy="307777"/>
          </a:xfrm>
          <a:prstGeom prst="rect">
            <a:avLst/>
          </a:prstGeom>
          <a:noFill/>
        </p:spPr>
        <p:txBody>
          <a:bodyPr wrap="square" rtlCol="0">
            <a:noAutofit/>
          </a:bodyPr>
          <a:lstStyle/>
          <a:p>
            <a:pPr algn="ctr" fontAlgn="ctr"/>
            <a:r>
              <a:rPr sz="900" b="1" dirty="0">
                <a:latin typeface="Huawei Sans" panose="020C0503030203020204" pitchFamily="34" charset="0"/>
              </a:rPr>
              <a:t>Finance department server</a:t>
            </a:r>
            <a:endParaRPr lang="en-US" altLang="zh-CN" sz="900" b="1" dirty="0" smtClean="0">
              <a:latin typeface="Huawei Sans" panose="020C0503030203020204" pitchFamily="34" charset="0"/>
            </a:endParaRPr>
          </a:p>
        </p:txBody>
      </p:sp>
      <p:sp>
        <p:nvSpPr>
          <p:cNvPr id="82" name="文本框 81"/>
          <p:cNvSpPr txBox="1"/>
          <p:nvPr/>
        </p:nvSpPr>
        <p:spPr>
          <a:xfrm>
            <a:off x="3032251" y="1707559"/>
            <a:ext cx="1388072" cy="307777"/>
          </a:xfrm>
          <a:prstGeom prst="rect">
            <a:avLst/>
          </a:prstGeom>
          <a:noFill/>
        </p:spPr>
        <p:txBody>
          <a:bodyPr wrap="square" rtlCol="0">
            <a:noAutofit/>
          </a:bodyPr>
          <a:lstStyle/>
          <a:p>
            <a:pPr algn="ctr" fontAlgn="ctr"/>
            <a:r>
              <a:rPr sz="900" b="1" dirty="0">
                <a:solidFill>
                  <a:schemeClr val="bg1">
                    <a:lumMod val="65000"/>
                  </a:schemeClr>
                </a:solidFill>
                <a:latin typeface="Huawei Sans" panose="020C0503030203020204" pitchFamily="34" charset="0"/>
              </a:rPr>
              <a:t>Marketing department server</a:t>
            </a:r>
            <a:endParaRPr lang="en-US" altLang="zh-CN" sz="900" b="1" dirty="0" smtClean="0">
              <a:solidFill>
                <a:schemeClr val="bg1">
                  <a:lumMod val="65000"/>
                </a:schemeClr>
              </a:solidFill>
              <a:latin typeface="Huawei Sans" panose="020C0503030203020204" pitchFamily="34" charset="0"/>
            </a:endParaRPr>
          </a:p>
        </p:txBody>
      </p:sp>
      <p:sp>
        <p:nvSpPr>
          <p:cNvPr id="87" name="文本框 86"/>
          <p:cNvSpPr txBox="1"/>
          <p:nvPr/>
        </p:nvSpPr>
        <p:spPr>
          <a:xfrm>
            <a:off x="1457177" y="5864972"/>
            <a:ext cx="1440605" cy="523220"/>
          </a:xfrm>
          <a:prstGeom prst="rect">
            <a:avLst/>
          </a:prstGeom>
          <a:noFill/>
        </p:spPr>
        <p:txBody>
          <a:bodyPr wrap="square" rtlCol="0">
            <a:noAutofit/>
          </a:bodyPr>
          <a:lstStyle/>
          <a:p>
            <a:pPr algn="ctr" fontAlgn="ctr"/>
            <a:r>
              <a:rPr sz="1050" b="1" dirty="0">
                <a:latin typeface="Huawei Sans" panose="020C0503030203020204" pitchFamily="34" charset="0"/>
              </a:rPr>
              <a:t>Finance department client</a:t>
            </a:r>
            <a:endParaRPr lang="en-US" altLang="zh-CN" sz="1050" b="1" dirty="0" smtClean="0">
              <a:latin typeface="Huawei Sans" panose="020C0503030203020204" pitchFamily="34" charset="0"/>
            </a:endParaRPr>
          </a:p>
          <a:p>
            <a:pPr algn="ctr" fontAlgn="ctr"/>
            <a:r>
              <a:rPr sz="1050" dirty="0">
                <a:latin typeface="Huawei Sans" panose="020C0503030203020204" pitchFamily="34" charset="0"/>
              </a:rPr>
              <a:t> </a:t>
            </a:r>
            <a:endParaRPr lang="zh-CN" altLang="en-US" sz="1050" b="1" dirty="0">
              <a:latin typeface="Huawei Sans" panose="020C0503030203020204" pitchFamily="34" charset="0"/>
            </a:endParaRPr>
          </a:p>
        </p:txBody>
      </p:sp>
      <p:sp>
        <p:nvSpPr>
          <p:cNvPr id="88" name="文本框 87"/>
          <p:cNvSpPr txBox="1"/>
          <p:nvPr/>
        </p:nvSpPr>
        <p:spPr>
          <a:xfrm>
            <a:off x="3117913" y="5864972"/>
            <a:ext cx="1440605" cy="523220"/>
          </a:xfrm>
          <a:prstGeom prst="rect">
            <a:avLst/>
          </a:prstGeom>
          <a:noFill/>
        </p:spPr>
        <p:txBody>
          <a:bodyPr wrap="square" rtlCol="0">
            <a:noAutofit/>
          </a:bodyPr>
          <a:lstStyle/>
          <a:p>
            <a:pPr algn="ctr" fontAlgn="ctr"/>
            <a:r>
              <a:rPr sz="1050" b="1" dirty="0">
                <a:solidFill>
                  <a:schemeClr val="bg1">
                    <a:lumMod val="65000"/>
                  </a:schemeClr>
                </a:solidFill>
                <a:latin typeface="Huawei Sans" panose="020C0503030203020204" pitchFamily="34" charset="0"/>
              </a:rPr>
              <a:t>Marketing department client</a:t>
            </a:r>
            <a:endParaRPr lang="en-US" altLang="zh-CN" sz="1050" b="1" dirty="0" smtClean="0">
              <a:solidFill>
                <a:schemeClr val="bg1">
                  <a:lumMod val="65000"/>
                </a:schemeClr>
              </a:solidFill>
              <a:latin typeface="Huawei Sans" panose="020C0503030203020204" pitchFamily="34" charset="0"/>
            </a:endParaRPr>
          </a:p>
          <a:p>
            <a:pPr algn="ctr" fontAlgn="ctr"/>
            <a:r>
              <a:rPr sz="1050" dirty="0">
                <a:solidFill>
                  <a:schemeClr val="bg1">
                    <a:lumMod val="65000"/>
                  </a:schemeClr>
                </a:solidFill>
                <a:latin typeface="Huawei Sans" panose="020C0503030203020204" pitchFamily="34" charset="0"/>
              </a:rPr>
              <a:t> </a:t>
            </a:r>
            <a:endParaRPr lang="zh-CN" altLang="en-US" sz="1050" b="1" dirty="0">
              <a:solidFill>
                <a:schemeClr val="bg1">
                  <a:lumMod val="65000"/>
                </a:schemeClr>
              </a:solidFill>
              <a:latin typeface="Huawei Sans" panose="020C0503030203020204" pitchFamily="34" charset="0"/>
            </a:endParaRPr>
          </a:p>
        </p:txBody>
      </p:sp>
      <p:sp>
        <p:nvSpPr>
          <p:cNvPr id="99" name="文本框 98"/>
          <p:cNvSpPr txBox="1"/>
          <p:nvPr/>
        </p:nvSpPr>
        <p:spPr>
          <a:xfrm>
            <a:off x="1278675" y="4481556"/>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AGG-1</a:t>
            </a:r>
          </a:p>
          <a:p>
            <a:pPr algn="ctr" fontAlgn="ctr"/>
            <a:r>
              <a:rPr lang="en-US" sz="1100" dirty="0">
                <a:latin typeface="Huawei Sans" panose="020C0503030203020204" pitchFamily="34" charset="0"/>
              </a:rPr>
              <a:t>S3</a:t>
            </a:r>
          </a:p>
        </p:txBody>
      </p:sp>
      <p:sp>
        <p:nvSpPr>
          <p:cNvPr id="102" name="文本框 101"/>
          <p:cNvSpPr txBox="1"/>
          <p:nvPr/>
        </p:nvSpPr>
        <p:spPr>
          <a:xfrm>
            <a:off x="1278676" y="3521222"/>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Core-1</a:t>
            </a:r>
          </a:p>
          <a:p>
            <a:pPr algn="ctr" fontAlgn="ctr"/>
            <a:r>
              <a:rPr lang="en-US" sz="1100" dirty="0">
                <a:latin typeface="Huawei Sans" panose="020C0503030203020204" pitchFamily="34" charset="0"/>
              </a:rPr>
              <a:t>S1</a:t>
            </a:r>
          </a:p>
        </p:txBody>
      </p:sp>
      <p:sp>
        <p:nvSpPr>
          <p:cNvPr id="107" name="文本框 106"/>
          <p:cNvSpPr txBox="1"/>
          <p:nvPr/>
        </p:nvSpPr>
        <p:spPr>
          <a:xfrm>
            <a:off x="3942035" y="4481556"/>
            <a:ext cx="715260" cy="307777"/>
          </a:xfrm>
          <a:prstGeom prst="rect">
            <a:avLst/>
          </a:prstGeom>
          <a:noFill/>
        </p:spPr>
        <p:txBody>
          <a:bodyPr wrap="square" rtlCol="0">
            <a:noAutofit/>
          </a:bodyPr>
          <a:lstStyle/>
          <a:p>
            <a:pPr algn="ctr" fontAlgn="ctr"/>
            <a:r>
              <a:rPr lang="en-US" sz="1100" dirty="0">
                <a:solidFill>
                  <a:schemeClr val="bg1">
                    <a:lumMod val="65000"/>
                  </a:schemeClr>
                </a:solidFill>
                <a:latin typeface="Huawei Sans" panose="020C0503030203020204" pitchFamily="34" charset="0"/>
              </a:rPr>
              <a:t>AGG-2</a:t>
            </a:r>
          </a:p>
          <a:p>
            <a:pPr algn="ctr" fontAlgn="ctr"/>
            <a:r>
              <a:rPr lang="en-US" sz="1100" dirty="0">
                <a:solidFill>
                  <a:schemeClr val="bg1">
                    <a:lumMod val="65000"/>
                  </a:schemeClr>
                </a:solidFill>
                <a:latin typeface="Huawei Sans" panose="020C0503030203020204" pitchFamily="34" charset="0"/>
              </a:rPr>
              <a:t>S4</a:t>
            </a:r>
          </a:p>
        </p:txBody>
      </p:sp>
      <p:sp>
        <p:nvSpPr>
          <p:cNvPr id="108" name="文本框 107"/>
          <p:cNvSpPr txBox="1"/>
          <p:nvPr/>
        </p:nvSpPr>
        <p:spPr>
          <a:xfrm>
            <a:off x="3942035" y="3521222"/>
            <a:ext cx="715260" cy="307777"/>
          </a:xfrm>
          <a:prstGeom prst="rect">
            <a:avLst/>
          </a:prstGeom>
          <a:noFill/>
        </p:spPr>
        <p:txBody>
          <a:bodyPr wrap="square" rtlCol="0">
            <a:noAutofit/>
          </a:bodyPr>
          <a:lstStyle/>
          <a:p>
            <a:pPr algn="ctr" fontAlgn="ctr"/>
            <a:r>
              <a:rPr lang="en-US" sz="1100" dirty="0">
                <a:solidFill>
                  <a:schemeClr val="bg1">
                    <a:lumMod val="65000"/>
                  </a:schemeClr>
                </a:solidFill>
                <a:latin typeface="Huawei Sans" panose="020C0503030203020204" pitchFamily="34" charset="0"/>
              </a:rPr>
              <a:t>Core-2</a:t>
            </a:r>
          </a:p>
          <a:p>
            <a:pPr algn="ctr" fontAlgn="ctr"/>
            <a:r>
              <a:rPr lang="en-US" sz="1100" dirty="0">
                <a:solidFill>
                  <a:schemeClr val="bg1">
                    <a:lumMod val="65000"/>
                  </a:schemeClr>
                </a:solidFill>
                <a:latin typeface="Huawei Sans" panose="020C0503030203020204" pitchFamily="34" charset="0"/>
              </a:rPr>
              <a:t>S2</a:t>
            </a:r>
          </a:p>
        </p:txBody>
      </p:sp>
      <p:cxnSp>
        <p:nvCxnSpPr>
          <p:cNvPr id="111" name="直接箭头连接符 110"/>
          <p:cNvCxnSpPr/>
          <p:nvPr/>
        </p:nvCxnSpPr>
        <p:spPr>
          <a:xfrm>
            <a:off x="5030045" y="5986992"/>
            <a:ext cx="1065955" cy="0"/>
          </a:xfrm>
          <a:prstGeom prst="straightConnector1">
            <a:avLst/>
          </a:pr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12" name="文本框 111"/>
          <p:cNvSpPr txBox="1"/>
          <p:nvPr/>
        </p:nvSpPr>
        <p:spPr>
          <a:xfrm>
            <a:off x="4772555" y="6004125"/>
            <a:ext cx="1526879" cy="307777"/>
          </a:xfrm>
          <a:prstGeom prst="rect">
            <a:avLst/>
          </a:prstGeom>
          <a:noFill/>
        </p:spPr>
        <p:txBody>
          <a:bodyPr wrap="square" rtlCol="0">
            <a:noAutofit/>
          </a:bodyPr>
          <a:lstStyle/>
          <a:p>
            <a:pPr algn="ctr" fontAlgn="ctr"/>
            <a:r>
              <a:rPr sz="1100" dirty="0">
                <a:latin typeface="Huawei Sans" panose="020C0503030203020204" pitchFamily="34" charset="0"/>
              </a:rPr>
              <a:t>Data flow of the finance department</a:t>
            </a:r>
            <a:endParaRPr lang="zh-CN" altLang="en-US" sz="1100" dirty="0">
              <a:latin typeface="Huawei Sans" panose="020C0503030203020204" pitchFamily="34" charset="0"/>
            </a:endParaRPr>
          </a:p>
        </p:txBody>
      </p:sp>
      <p:sp>
        <p:nvSpPr>
          <p:cNvPr id="116" name="文本框 115"/>
          <p:cNvSpPr txBox="1"/>
          <p:nvPr/>
        </p:nvSpPr>
        <p:spPr>
          <a:xfrm>
            <a:off x="1145227" y="2532210"/>
            <a:ext cx="972394" cy="307777"/>
          </a:xfrm>
          <a:prstGeom prst="rect">
            <a:avLst/>
          </a:prstGeom>
          <a:noFill/>
        </p:spPr>
        <p:txBody>
          <a:bodyPr wrap="square" rtlCol="0">
            <a:noAutofit/>
          </a:bodyPr>
          <a:lstStyle/>
          <a:p>
            <a:pPr algn="ctr" fontAlgn="ctr"/>
            <a:r>
              <a:rPr sz="1100" dirty="0" smtClean="0">
                <a:latin typeface="Huawei Sans" panose="020C0503030203020204" pitchFamily="34" charset="0"/>
              </a:rPr>
              <a:t>Border-</a:t>
            </a:r>
            <a:r>
              <a:rPr lang="en-US" sz="1100" dirty="0" smtClean="0">
                <a:latin typeface="Huawei Sans" panose="020C0503030203020204" pitchFamily="34" charset="0"/>
              </a:rPr>
              <a:t>1</a:t>
            </a:r>
          </a:p>
          <a:p>
            <a:pPr algn="ctr" fontAlgn="ctr"/>
            <a:r>
              <a:rPr lang="en-US" sz="1100" dirty="0" smtClean="0">
                <a:latin typeface="Huawei Sans" panose="020C0503030203020204" pitchFamily="34" charset="0"/>
              </a:rPr>
              <a:t>R</a:t>
            </a:r>
            <a:r>
              <a:rPr sz="1100" dirty="0" smtClean="0">
                <a:latin typeface="Huawei Sans" panose="020C0503030203020204" pitchFamily="34" charset="0"/>
              </a:rPr>
              <a:t>1</a:t>
            </a:r>
            <a:endParaRPr lang="zh-CN" altLang="en-US" sz="1100" dirty="0">
              <a:latin typeface="Huawei Sans" panose="020C0503030203020204" pitchFamily="34" charset="0"/>
            </a:endParaRPr>
          </a:p>
        </p:txBody>
      </p:sp>
      <p:sp>
        <p:nvSpPr>
          <p:cNvPr id="117" name="文本框 116"/>
          <p:cNvSpPr txBox="1"/>
          <p:nvPr/>
        </p:nvSpPr>
        <p:spPr>
          <a:xfrm>
            <a:off x="3871103" y="2532210"/>
            <a:ext cx="886475" cy="307777"/>
          </a:xfrm>
          <a:prstGeom prst="rect">
            <a:avLst/>
          </a:prstGeom>
          <a:noFill/>
        </p:spPr>
        <p:txBody>
          <a:bodyPr wrap="square" rtlCol="0">
            <a:noAutofit/>
          </a:bodyPr>
          <a:lstStyle/>
          <a:p>
            <a:pPr algn="ctr" fontAlgn="ctr"/>
            <a:r>
              <a:rPr sz="1100" dirty="0" smtClean="0">
                <a:solidFill>
                  <a:schemeClr val="bg1">
                    <a:lumMod val="65000"/>
                  </a:schemeClr>
                </a:solidFill>
                <a:latin typeface="Huawei Sans" panose="020C0503030203020204" pitchFamily="34" charset="0"/>
              </a:rPr>
              <a:t>Border-</a:t>
            </a:r>
            <a:r>
              <a:rPr lang="en-US" sz="1100" dirty="0" smtClean="0">
                <a:solidFill>
                  <a:schemeClr val="bg1">
                    <a:lumMod val="65000"/>
                  </a:schemeClr>
                </a:solidFill>
                <a:latin typeface="Huawei Sans" panose="020C0503030203020204" pitchFamily="34" charset="0"/>
              </a:rPr>
              <a:t>2</a:t>
            </a:r>
          </a:p>
          <a:p>
            <a:pPr algn="ctr" fontAlgn="ctr"/>
            <a:r>
              <a:rPr lang="en-US" sz="1100" b="1" dirty="0" smtClean="0">
                <a:solidFill>
                  <a:schemeClr val="bg1">
                    <a:lumMod val="65000"/>
                  </a:schemeClr>
                </a:solidFill>
                <a:latin typeface="Huawei Sans" panose="020C0503030203020204" pitchFamily="34" charset="0"/>
              </a:rPr>
              <a:t>R</a:t>
            </a:r>
            <a:r>
              <a:rPr sz="1100" b="1" dirty="0" smtClean="0">
                <a:solidFill>
                  <a:schemeClr val="bg1">
                    <a:lumMod val="65000"/>
                  </a:schemeClr>
                </a:solidFill>
                <a:latin typeface="Huawei Sans" panose="020C0503030203020204" pitchFamily="34" charset="0"/>
              </a:rPr>
              <a:t>2</a:t>
            </a:r>
            <a:endParaRPr lang="zh-CN" altLang="en-US" sz="1100" b="1" dirty="0">
              <a:solidFill>
                <a:schemeClr val="bg1">
                  <a:lumMod val="65000"/>
                </a:schemeClr>
              </a:solidFill>
              <a:latin typeface="Huawei Sans" panose="020C0503030203020204" pitchFamily="34" charset="0"/>
            </a:endParaRPr>
          </a:p>
        </p:txBody>
      </p:sp>
      <p:grpSp>
        <p:nvGrpSpPr>
          <p:cNvPr id="100" name="组合 99"/>
          <p:cNvGrpSpPr/>
          <p:nvPr/>
        </p:nvGrpSpPr>
        <p:grpSpPr>
          <a:xfrm>
            <a:off x="8192281" y="12538"/>
            <a:ext cx="3985065" cy="288000"/>
            <a:chOff x="8192281" y="38914"/>
            <a:chExt cx="3985065" cy="288000"/>
          </a:xfrm>
        </p:grpSpPr>
        <p:sp>
          <p:nvSpPr>
            <p:cNvPr id="114" name="五边形 113"/>
            <p:cNvSpPr/>
            <p:nvPr/>
          </p:nvSpPr>
          <p:spPr bwMode="auto">
            <a:xfrm>
              <a:off x="8192281" y="38914"/>
              <a:ext cx="72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15" name="燕尾形 114"/>
            <p:cNvSpPr/>
            <p:nvPr/>
          </p:nvSpPr>
          <p:spPr bwMode="auto">
            <a:xfrm>
              <a:off x="8797817"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18" name="燕尾形 117"/>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19" name="燕尾形 118"/>
            <p:cNvSpPr/>
            <p:nvPr/>
          </p:nvSpPr>
          <p:spPr bwMode="auto">
            <a:xfrm>
              <a:off x="10368889"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21" name="燕尾形 120"/>
            <p:cNvSpPr/>
            <p:nvPr/>
          </p:nvSpPr>
          <p:spPr bwMode="auto">
            <a:xfrm>
              <a:off x="11154425" y="38914"/>
              <a:ext cx="1022921"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spc="-2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244929183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占位符 39"/>
          <p:cNvSpPr>
            <a:spLocks noGrp="1"/>
          </p:cNvSpPr>
          <p:nvPr>
            <p:ph type="body" sz="quarter" idx="10"/>
          </p:nvPr>
        </p:nvSpPr>
        <p:spPr>
          <a:xfrm>
            <a:off x="5125915" y="1233488"/>
            <a:ext cx="6617543" cy="2663023"/>
          </a:xfrm>
          <a:prstGeom prst="rect">
            <a:avLst/>
          </a:prstGeom>
        </p:spPr>
        <p:txBody>
          <a:bodyPr wrap="square">
            <a:noAutofit/>
          </a:bodyPr>
          <a:lstStyle/>
          <a:p>
            <a:r>
              <a:rPr sz="1600" dirty="0" smtClean="0">
                <a:latin typeface="Huawei Sans" panose="020C0503030203020204" pitchFamily="34" charset="0"/>
              </a:rPr>
              <a:t>If the link between S3 and S1 fails, S3 preferentially selects path 1 and then path 2 because S1 is working properly.</a:t>
            </a:r>
            <a:endParaRPr lang="en-US" altLang="zh-CN" sz="1600" dirty="0" smtClean="0">
              <a:latin typeface="Huawei Sans" panose="020C0503030203020204" pitchFamily="34" charset="0"/>
            </a:endParaRPr>
          </a:p>
          <a:p>
            <a:r>
              <a:rPr sz="1600" dirty="0" smtClean="0">
                <a:latin typeface="Huawei Sans" panose="020C0503030203020204" pitchFamily="34" charset="0"/>
              </a:rPr>
              <a:t>Implementation:</a:t>
            </a:r>
            <a:endParaRPr lang="en-US" altLang="zh-CN" sz="1600" dirty="0" smtClean="0">
              <a:latin typeface="Huawei Sans" panose="020C0503030203020204" pitchFamily="34" charset="0"/>
            </a:endParaRPr>
          </a:p>
          <a:p>
            <a:pPr lvl="1"/>
            <a:r>
              <a:rPr sz="1400" dirty="0" smtClean="0">
                <a:latin typeface="Huawei Sans" panose="020C0503030203020204" pitchFamily="34" charset="0"/>
              </a:rPr>
              <a:t>Path 1-cost &lt; Path 2-cost, that is:</a:t>
            </a:r>
            <a:endParaRPr lang="en-US" altLang="zh-CN" sz="1400" dirty="0" smtClean="0">
              <a:latin typeface="Huawei Sans" panose="020C0503030203020204" pitchFamily="34" charset="0"/>
            </a:endParaRPr>
          </a:p>
          <a:p>
            <a:pPr lvl="1"/>
            <a:endParaRPr lang="en-US" altLang="zh-CN" sz="1400" dirty="0" smtClean="0">
              <a:latin typeface="Huawei Sans" panose="020C0503030203020204" pitchFamily="34" charset="0"/>
            </a:endParaRPr>
          </a:p>
          <a:p>
            <a:pPr lvl="1"/>
            <a:r>
              <a:rPr sz="1400" dirty="0" smtClean="0">
                <a:latin typeface="Huawei Sans" panose="020C0503030203020204" pitchFamily="34" charset="0"/>
              </a:rPr>
              <a:t>Path 1 can be preferentially selected by adjusting the path cost between core devices and boundary devices.</a:t>
            </a:r>
            <a:endParaRPr lang="zh-CN" altLang="en-US" sz="1400" dirty="0">
              <a:latin typeface="Huawei Sans" panose="020C0503030203020204" pitchFamily="34" charset="0"/>
            </a:endParaRPr>
          </a:p>
        </p:txBody>
      </p:sp>
      <p:sp>
        <p:nvSpPr>
          <p:cNvPr id="3" name="标题 2"/>
          <p:cNvSpPr>
            <a:spLocks noGrp="1"/>
          </p:cNvSpPr>
          <p:nvPr>
            <p:ph type="title"/>
          </p:nvPr>
        </p:nvSpPr>
        <p:spPr>
          <a:xfrm>
            <a:off x="1594177" y="287309"/>
            <a:ext cx="9827761" cy="640800"/>
          </a:xfrm>
        </p:spPr>
        <p:txBody>
          <a:bodyPr wrap="square">
            <a:noAutofit/>
          </a:bodyPr>
          <a:lstStyle/>
          <a:p>
            <a:r>
              <a:rPr sz="3200" dirty="0" smtClean="0">
                <a:latin typeface="Huawei Sans" panose="020C0503030203020204" pitchFamily="34" charset="0"/>
              </a:rPr>
              <a:t>Controlling the Internal Path: Adjusting the Cost Between Core Devices and Boundary Devices</a:t>
            </a:r>
            <a:endParaRPr lang="zh-CN" altLang="en-US" sz="3200" dirty="0">
              <a:latin typeface="Huawei Sans" panose="020C0503030203020204" pitchFamily="34" charset="0"/>
            </a:endParaRPr>
          </a:p>
        </p:txBody>
      </p:sp>
      <p:cxnSp>
        <p:nvCxnSpPr>
          <p:cNvPr id="4" name="直接连接符 3"/>
          <p:cNvCxnSpPr>
            <a:endCxn id="57" idx="2"/>
          </p:cNvCxnSpPr>
          <p:nvPr/>
        </p:nvCxnSpPr>
        <p:spPr>
          <a:xfrm flipV="1">
            <a:off x="2177479" y="4885523"/>
            <a:ext cx="0" cy="3248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57" idx="0"/>
            <a:endCxn id="56" idx="2"/>
          </p:cNvCxnSpPr>
          <p:nvPr/>
        </p:nvCxnSpPr>
        <p:spPr>
          <a:xfrm flipV="1">
            <a:off x="2198067" y="3896511"/>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6" idx="0"/>
          </p:cNvCxnSpPr>
          <p:nvPr/>
        </p:nvCxnSpPr>
        <p:spPr>
          <a:xfrm flipV="1">
            <a:off x="2198067" y="2907499"/>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81" idx="2"/>
          </p:cNvCxnSpPr>
          <p:nvPr/>
        </p:nvCxnSpPr>
        <p:spPr bwMode="ltGray">
          <a:xfrm flipV="1">
            <a:off x="3741500" y="4885523"/>
            <a:ext cx="0" cy="353027"/>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81" idx="0"/>
            <a:endCxn id="80" idx="2"/>
          </p:cNvCxnSpPr>
          <p:nvPr/>
        </p:nvCxnSpPr>
        <p:spPr bwMode="ltGray">
          <a:xfrm flipV="1">
            <a:off x="3741500" y="3896511"/>
            <a:ext cx="0" cy="54621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80" idx="0"/>
            <a:endCxn id="79" idx="2"/>
          </p:cNvCxnSpPr>
          <p:nvPr/>
        </p:nvCxnSpPr>
        <p:spPr bwMode="ltGray">
          <a:xfrm flipV="1">
            <a:off x="3741500" y="2907499"/>
            <a:ext cx="0" cy="54621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0" idx="1"/>
            <a:endCxn id="56" idx="3"/>
          </p:cNvCxnSpPr>
          <p:nvPr/>
        </p:nvCxnSpPr>
        <p:spPr>
          <a:xfrm flipH="1">
            <a:off x="2468067" y="3675111"/>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2198067" y="2646333"/>
            <a:ext cx="1543435" cy="9987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flipV="1">
            <a:off x="2198067" y="3683093"/>
            <a:ext cx="1543432" cy="981029"/>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bwMode="ltGray">
          <a:xfrm flipH="1">
            <a:off x="2177480" y="2679825"/>
            <a:ext cx="1564021" cy="1003267"/>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bwMode="ltGray">
          <a:xfrm flipH="1">
            <a:off x="2177479" y="3679927"/>
            <a:ext cx="1564022" cy="955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28067" y="3453711"/>
            <a:ext cx="540000" cy="442800"/>
          </a:xfrm>
          <a:prstGeom prst="rect">
            <a:avLst/>
          </a:prstGeom>
        </p:spPr>
      </p:pic>
      <p:pic>
        <p:nvPicPr>
          <p:cNvPr id="57" name="图片 5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928067" y="4442723"/>
            <a:ext cx="540000" cy="442800"/>
          </a:xfrm>
          <a:prstGeom prst="rect">
            <a:avLst/>
          </a:prstGeom>
        </p:spPr>
      </p:pic>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71500" y="3453711"/>
            <a:ext cx="540000" cy="442800"/>
          </a:xfrm>
          <a:prstGeom prst="rect">
            <a:avLst/>
          </a:prstGeom>
        </p:spPr>
      </p:pic>
      <p:pic>
        <p:nvPicPr>
          <p:cNvPr id="81" name="图片 8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471500" y="4442723"/>
            <a:ext cx="540000" cy="442800"/>
          </a:xfrm>
          <a:prstGeom prst="rect">
            <a:avLst/>
          </a:prstGeom>
        </p:spPr>
      </p:pic>
      <p:cxnSp>
        <p:nvCxnSpPr>
          <p:cNvPr id="97" name="直接连接符 96"/>
          <p:cNvCxnSpPr>
            <a:stCxn id="81" idx="1"/>
            <a:endCxn id="57" idx="3"/>
          </p:cNvCxnSpPr>
          <p:nvPr/>
        </p:nvCxnSpPr>
        <p:spPr bwMode="ltGray">
          <a:xfrm flipH="1">
            <a:off x="2468067" y="4664123"/>
            <a:ext cx="1003433"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4" name="Freeform 159"/>
          <p:cNvSpPr/>
          <p:nvPr/>
        </p:nvSpPr>
        <p:spPr>
          <a:xfrm flipH="1">
            <a:off x="1594177"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159"/>
          <p:cNvSpPr/>
          <p:nvPr/>
        </p:nvSpPr>
        <p:spPr bwMode="ltGray">
          <a:xfrm flipH="1">
            <a:off x="3158196"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连接符 105"/>
          <p:cNvCxnSpPr/>
          <p:nvPr/>
        </p:nvCxnSpPr>
        <p:spPr>
          <a:xfrm flipV="1">
            <a:off x="2198067" y="2049228"/>
            <a:ext cx="0" cy="4154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bwMode="ltGray">
          <a:xfrm flipV="1">
            <a:off x="3741499" y="2049228"/>
            <a:ext cx="0" cy="41547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104" idx="9"/>
          </p:cNvCxnSpPr>
          <p:nvPr/>
        </p:nvCxnSpPr>
        <p:spPr>
          <a:xfrm flipH="1" flipV="1">
            <a:off x="2588701" y="2048127"/>
            <a:ext cx="1152801" cy="6316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05" idx="15"/>
          </p:cNvCxnSpPr>
          <p:nvPr/>
        </p:nvCxnSpPr>
        <p:spPr bwMode="ltGray">
          <a:xfrm flipH="1">
            <a:off x="2198068" y="2049228"/>
            <a:ext cx="1140811" cy="620468"/>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9" name="图片 7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471500" y="2464699"/>
            <a:ext cx="540000" cy="442800"/>
          </a:xfrm>
          <a:prstGeom prst="rect">
            <a:avLst/>
          </a:prstGeom>
        </p:spPr>
      </p:pic>
      <p:sp>
        <p:nvSpPr>
          <p:cNvPr id="120" name="Freeform 159"/>
          <p:cNvSpPr/>
          <p:nvPr/>
        </p:nvSpPr>
        <p:spPr>
          <a:xfrm flipH="1">
            <a:off x="1594177"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159"/>
          <p:cNvSpPr/>
          <p:nvPr/>
        </p:nvSpPr>
        <p:spPr bwMode="ltGray">
          <a:xfrm flipH="1">
            <a:off x="3158196"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3" name="图片 10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907479" y="1285464"/>
            <a:ext cx="540000" cy="442800"/>
          </a:xfrm>
          <a:prstGeom prst="rect">
            <a:avLst/>
          </a:prstGeom>
        </p:spPr>
      </p:pic>
      <p:pic>
        <p:nvPicPr>
          <p:cNvPr id="129" name="图片 128" descr="PC.png"/>
          <p:cNvPicPr>
            <a:picLocks noChangeAspect="1"/>
          </p:cNvPicPr>
          <p:nvPr/>
        </p:nvPicPr>
        <p:blipFill>
          <a:blip r:embed="rId7" cstate="print"/>
          <a:stretch>
            <a:fillRect/>
          </a:stretch>
        </p:blipFill>
        <p:spPr>
          <a:xfrm>
            <a:off x="1507811" y="5466341"/>
            <a:ext cx="539063" cy="414000"/>
          </a:xfrm>
          <a:prstGeom prst="rect">
            <a:avLst/>
          </a:prstGeom>
        </p:spPr>
      </p:pic>
      <p:pic>
        <p:nvPicPr>
          <p:cNvPr id="130" name="图片 129" descr="PC.png"/>
          <p:cNvPicPr>
            <a:picLocks noChangeAspect="1"/>
          </p:cNvPicPr>
          <p:nvPr/>
        </p:nvPicPr>
        <p:blipFill>
          <a:blip r:embed="rId7" cstate="print"/>
          <a:stretch>
            <a:fillRect/>
          </a:stretch>
        </p:blipFill>
        <p:spPr>
          <a:xfrm>
            <a:off x="2256630" y="5210334"/>
            <a:ext cx="539063" cy="414000"/>
          </a:xfrm>
          <a:prstGeom prst="rect">
            <a:avLst/>
          </a:prstGeom>
        </p:spPr>
      </p:pic>
      <p:pic>
        <p:nvPicPr>
          <p:cNvPr id="134" name="图片 133" descr="PC.png"/>
          <p:cNvPicPr>
            <a:picLocks noChangeAspect="1"/>
          </p:cNvPicPr>
          <p:nvPr/>
        </p:nvPicPr>
        <p:blipFill>
          <a:blip r:embed="rId7" cstate="print"/>
          <a:stretch>
            <a:fillRect/>
          </a:stretch>
        </p:blipFill>
        <p:spPr>
          <a:xfrm>
            <a:off x="3069347" y="5466341"/>
            <a:ext cx="539063" cy="414000"/>
          </a:xfrm>
          <a:prstGeom prst="rect">
            <a:avLst/>
          </a:prstGeom>
        </p:spPr>
      </p:pic>
      <p:pic>
        <p:nvPicPr>
          <p:cNvPr id="136" name="图片 135" descr="PC.png"/>
          <p:cNvPicPr>
            <a:picLocks noChangeAspect="1"/>
          </p:cNvPicPr>
          <p:nvPr/>
        </p:nvPicPr>
        <p:blipFill>
          <a:blip r:embed="rId7" cstate="print"/>
          <a:stretch>
            <a:fillRect/>
          </a:stretch>
        </p:blipFill>
        <p:spPr>
          <a:xfrm>
            <a:off x="3818166" y="5210334"/>
            <a:ext cx="539063" cy="414000"/>
          </a:xfrm>
          <a:prstGeom prst="rect">
            <a:avLst/>
          </a:prstGeom>
        </p:spPr>
      </p:pic>
      <p:sp>
        <p:nvSpPr>
          <p:cNvPr id="54" name="Oval 4"/>
          <p:cNvSpPr>
            <a:spLocks noChangeAspect="1"/>
          </p:cNvSpPr>
          <p:nvPr/>
        </p:nvSpPr>
        <p:spPr>
          <a:xfrm>
            <a:off x="2735705" y="3536338"/>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200" b="1">
                <a:solidFill>
                  <a:schemeClr val="bg1"/>
                </a:solidFill>
                <a:latin typeface="Huawei Sans" panose="020C0503030203020204" pitchFamily="34" charset="0"/>
              </a:rPr>
              <a:t>1</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Oval 4"/>
          <p:cNvSpPr>
            <a:spLocks noChangeAspect="1"/>
          </p:cNvSpPr>
          <p:nvPr/>
        </p:nvSpPr>
        <p:spPr>
          <a:xfrm>
            <a:off x="3573867" y="3193483"/>
            <a:ext cx="180000" cy="180000"/>
          </a:xfrm>
          <a:prstGeom prst="ellipse">
            <a:avLst/>
          </a:prstGeom>
          <a:solidFill>
            <a:srgbClr val="8BC9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sz="1200" b="1">
                <a:solidFill>
                  <a:schemeClr val="bg1"/>
                </a:solidFill>
                <a:latin typeface="Huawei Sans" panose="020C0503030203020204" pitchFamily="34" charset="0"/>
              </a:rPr>
              <a:t>2</a:t>
            </a:r>
            <a:endParaRPr lang="zh-CN" alt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0" name="矩形 59"/>
          <p:cNvSpPr/>
          <p:nvPr/>
        </p:nvSpPr>
        <p:spPr>
          <a:xfrm>
            <a:off x="5563181" y="2899867"/>
            <a:ext cx="6173553" cy="365950"/>
          </a:xfrm>
          <a:prstGeom prst="rect">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sz="1200" dirty="0">
                <a:solidFill>
                  <a:schemeClr val="tx1"/>
                </a:solidFill>
                <a:latin typeface="Huawei Sans" panose="020C0503030203020204" pitchFamily="34" charset="0"/>
              </a:rPr>
              <a:t>[Cost (</a:t>
            </a:r>
            <a:r>
              <a:rPr sz="1200" dirty="0" smtClean="0">
                <a:solidFill>
                  <a:schemeClr val="tx1"/>
                </a:solidFill>
                <a:latin typeface="Huawei Sans" panose="020C0503030203020204" pitchFamily="34" charset="0"/>
              </a:rPr>
              <a:t>S3</a:t>
            </a:r>
            <a:r>
              <a:rPr lang="en-US" sz="1200" dirty="0" smtClean="0">
                <a:solidFill>
                  <a:schemeClr val="tx1"/>
                </a:solidFill>
                <a:latin typeface="Huawei Sans" panose="020C0503030203020204" pitchFamily="34" charset="0"/>
              </a:rPr>
              <a:t> </a:t>
            </a:r>
            <a:r>
              <a:rPr sz="1200" dirty="0" smtClean="0">
                <a:solidFill>
                  <a:schemeClr val="tx1"/>
                </a:solidFill>
                <a:latin typeface="Huawei Sans" panose="020C0503030203020204" pitchFamily="34" charset="0"/>
              </a:rPr>
              <a:t>-</a:t>
            </a:r>
            <a:r>
              <a:rPr lang="en-US" sz="1200" dirty="0" smtClean="0">
                <a:solidFill>
                  <a:schemeClr val="tx1"/>
                </a:solidFill>
                <a:latin typeface="Huawei Sans" panose="020C0503030203020204" pitchFamily="34" charset="0"/>
              </a:rPr>
              <a:t> </a:t>
            </a:r>
            <a:r>
              <a:rPr sz="1200" dirty="0" smtClean="0">
                <a:solidFill>
                  <a:schemeClr val="tx1"/>
                </a:solidFill>
                <a:latin typeface="Huawei Sans" panose="020C0503030203020204" pitchFamily="34" charset="0"/>
              </a:rPr>
              <a:t>S2</a:t>
            </a:r>
            <a:r>
              <a:rPr sz="1200" dirty="0">
                <a:solidFill>
                  <a:schemeClr val="tx1"/>
                </a:solidFill>
                <a:latin typeface="Huawei Sans" panose="020C0503030203020204" pitchFamily="34" charset="0"/>
              </a:rPr>
              <a:t>) + </a:t>
            </a:r>
            <a:r>
              <a:rPr sz="1200" dirty="0">
                <a:solidFill>
                  <a:srgbClr val="EC7061"/>
                </a:solidFill>
                <a:latin typeface="Huawei Sans" panose="020C0503030203020204" pitchFamily="34" charset="0"/>
              </a:rPr>
              <a:t>Cost (</a:t>
            </a:r>
            <a:r>
              <a:rPr sz="1200" dirty="0" smtClean="0">
                <a:solidFill>
                  <a:srgbClr val="EC7061"/>
                </a:solidFill>
                <a:latin typeface="Huawei Sans" panose="020C0503030203020204" pitchFamily="34" charset="0"/>
              </a:rPr>
              <a:t>S2</a:t>
            </a:r>
            <a:r>
              <a:rPr lang="en-US" sz="1200" dirty="0" smtClean="0">
                <a:solidFill>
                  <a:srgbClr val="EC7061"/>
                </a:solidFill>
                <a:latin typeface="Huawei Sans" panose="020C0503030203020204" pitchFamily="34" charset="0"/>
              </a:rPr>
              <a:t> </a:t>
            </a:r>
            <a:r>
              <a:rPr sz="1200" dirty="0" smtClean="0">
                <a:solidFill>
                  <a:srgbClr val="EC7061"/>
                </a:solidFill>
                <a:latin typeface="Huawei Sans" panose="020C0503030203020204" pitchFamily="34" charset="0"/>
              </a:rPr>
              <a:t>-</a:t>
            </a:r>
            <a:r>
              <a:rPr lang="en-US" sz="1200" dirty="0" smtClean="0">
                <a:solidFill>
                  <a:srgbClr val="EC7061"/>
                </a:solidFill>
                <a:latin typeface="Huawei Sans" panose="020C0503030203020204" pitchFamily="34" charset="0"/>
              </a:rPr>
              <a:t> </a:t>
            </a:r>
            <a:r>
              <a:rPr sz="1200" dirty="0" smtClean="0">
                <a:solidFill>
                  <a:srgbClr val="EC7061"/>
                </a:solidFill>
                <a:latin typeface="Huawei Sans" panose="020C0503030203020204" pitchFamily="34" charset="0"/>
              </a:rPr>
              <a:t>S1</a:t>
            </a:r>
            <a:r>
              <a:rPr sz="1200" dirty="0">
                <a:solidFill>
                  <a:srgbClr val="EC7061"/>
                </a:solidFill>
                <a:latin typeface="Huawei Sans" panose="020C0503030203020204" pitchFamily="34" charset="0"/>
              </a:rPr>
              <a:t>) + Cost (</a:t>
            </a:r>
            <a:r>
              <a:rPr sz="1200" dirty="0" smtClean="0">
                <a:solidFill>
                  <a:srgbClr val="EC7061"/>
                </a:solidFill>
                <a:latin typeface="Huawei Sans" panose="020C0503030203020204" pitchFamily="34" charset="0"/>
              </a:rPr>
              <a:t>S1</a:t>
            </a:r>
            <a:r>
              <a:rPr lang="en-US" sz="1200" dirty="0" smtClean="0">
                <a:solidFill>
                  <a:srgbClr val="EC7061"/>
                </a:solidFill>
                <a:latin typeface="Huawei Sans" panose="020C0503030203020204" pitchFamily="34" charset="0"/>
              </a:rPr>
              <a:t> </a:t>
            </a:r>
            <a:r>
              <a:rPr sz="1200" dirty="0" smtClean="0">
                <a:solidFill>
                  <a:srgbClr val="EC7061"/>
                </a:solidFill>
                <a:latin typeface="Huawei Sans" panose="020C0503030203020204" pitchFamily="34" charset="0"/>
              </a:rPr>
              <a:t>-</a:t>
            </a:r>
            <a:r>
              <a:rPr lang="en-US" sz="1200" dirty="0" smtClean="0">
                <a:solidFill>
                  <a:srgbClr val="EC7061"/>
                </a:solidFill>
                <a:latin typeface="Huawei Sans" panose="020C0503030203020204" pitchFamily="34" charset="0"/>
              </a:rPr>
              <a:t> </a:t>
            </a:r>
            <a:r>
              <a:rPr sz="1200" dirty="0" smtClean="0">
                <a:solidFill>
                  <a:srgbClr val="EC7061"/>
                </a:solidFill>
                <a:latin typeface="Huawei Sans" panose="020C0503030203020204" pitchFamily="34" charset="0"/>
              </a:rPr>
              <a:t>R1</a:t>
            </a:r>
            <a:r>
              <a:rPr sz="1200" dirty="0">
                <a:solidFill>
                  <a:srgbClr val="EC7061"/>
                </a:solidFill>
                <a:latin typeface="Huawei Sans" panose="020C0503030203020204" pitchFamily="34" charset="0"/>
              </a:rPr>
              <a:t>)</a:t>
            </a:r>
            <a:r>
              <a:rPr sz="1200" dirty="0">
                <a:solidFill>
                  <a:schemeClr val="tx1"/>
                </a:solidFill>
                <a:latin typeface="Huawei Sans" panose="020C0503030203020204" pitchFamily="34" charset="0"/>
              </a:rPr>
              <a:t>] &lt; [Cost (</a:t>
            </a:r>
            <a:r>
              <a:rPr sz="1200" dirty="0" smtClean="0">
                <a:solidFill>
                  <a:schemeClr val="tx1"/>
                </a:solidFill>
                <a:latin typeface="Huawei Sans" panose="020C0503030203020204" pitchFamily="34" charset="0"/>
              </a:rPr>
              <a:t>S3</a:t>
            </a:r>
            <a:r>
              <a:rPr lang="en-US" sz="1200" dirty="0" smtClean="0">
                <a:solidFill>
                  <a:schemeClr val="tx1"/>
                </a:solidFill>
                <a:latin typeface="Huawei Sans" panose="020C0503030203020204" pitchFamily="34" charset="0"/>
              </a:rPr>
              <a:t> </a:t>
            </a:r>
            <a:r>
              <a:rPr sz="1200" dirty="0" smtClean="0">
                <a:solidFill>
                  <a:schemeClr val="tx1"/>
                </a:solidFill>
                <a:latin typeface="Huawei Sans" panose="020C0503030203020204" pitchFamily="34" charset="0"/>
              </a:rPr>
              <a:t>-</a:t>
            </a:r>
            <a:r>
              <a:rPr lang="en-US" sz="1200" dirty="0" smtClean="0">
                <a:solidFill>
                  <a:schemeClr val="tx1"/>
                </a:solidFill>
                <a:latin typeface="Huawei Sans" panose="020C0503030203020204" pitchFamily="34" charset="0"/>
              </a:rPr>
              <a:t> </a:t>
            </a:r>
            <a:r>
              <a:rPr sz="1200" dirty="0" smtClean="0">
                <a:solidFill>
                  <a:schemeClr val="tx1"/>
                </a:solidFill>
                <a:latin typeface="Huawei Sans" panose="020C0503030203020204" pitchFamily="34" charset="0"/>
              </a:rPr>
              <a:t>S2</a:t>
            </a:r>
            <a:r>
              <a:rPr sz="1200" dirty="0">
                <a:solidFill>
                  <a:schemeClr val="tx1"/>
                </a:solidFill>
                <a:latin typeface="Huawei Sans" panose="020C0503030203020204" pitchFamily="34" charset="0"/>
              </a:rPr>
              <a:t>) + </a:t>
            </a:r>
            <a:r>
              <a:rPr sz="1200" dirty="0">
                <a:solidFill>
                  <a:srgbClr val="EC7061"/>
                </a:solidFill>
                <a:latin typeface="Huawei Sans" panose="020C0503030203020204" pitchFamily="34" charset="0"/>
              </a:rPr>
              <a:t>Cost (</a:t>
            </a:r>
            <a:r>
              <a:rPr sz="1200" dirty="0" smtClean="0">
                <a:solidFill>
                  <a:srgbClr val="EC7061"/>
                </a:solidFill>
                <a:latin typeface="Huawei Sans" panose="020C0503030203020204" pitchFamily="34" charset="0"/>
              </a:rPr>
              <a:t>S2</a:t>
            </a:r>
            <a:r>
              <a:rPr lang="en-US" sz="1200" dirty="0" smtClean="0">
                <a:solidFill>
                  <a:srgbClr val="EC7061"/>
                </a:solidFill>
                <a:latin typeface="Huawei Sans" panose="020C0503030203020204" pitchFamily="34" charset="0"/>
              </a:rPr>
              <a:t> </a:t>
            </a:r>
            <a:r>
              <a:rPr sz="1200" dirty="0" smtClean="0">
                <a:solidFill>
                  <a:srgbClr val="EC7061"/>
                </a:solidFill>
                <a:latin typeface="Huawei Sans" panose="020C0503030203020204" pitchFamily="34" charset="0"/>
              </a:rPr>
              <a:t>-</a:t>
            </a:r>
            <a:r>
              <a:rPr lang="en-US" sz="1200" dirty="0" smtClean="0">
                <a:solidFill>
                  <a:srgbClr val="EC7061"/>
                </a:solidFill>
                <a:latin typeface="Huawei Sans" panose="020C0503030203020204" pitchFamily="34" charset="0"/>
              </a:rPr>
              <a:t> </a:t>
            </a:r>
            <a:r>
              <a:rPr sz="1200" dirty="0" smtClean="0">
                <a:solidFill>
                  <a:srgbClr val="EC7061"/>
                </a:solidFill>
                <a:latin typeface="Huawei Sans" panose="020C0503030203020204" pitchFamily="34" charset="0"/>
              </a:rPr>
              <a:t>R1</a:t>
            </a:r>
            <a:r>
              <a:rPr sz="1200" dirty="0">
                <a:solidFill>
                  <a:srgbClr val="EC7061"/>
                </a:solidFill>
                <a:latin typeface="Huawei Sans" panose="020C0503030203020204" pitchFamily="34" charset="0"/>
              </a:rPr>
              <a:t>)</a:t>
            </a:r>
            <a:r>
              <a:rPr sz="1200" dirty="0">
                <a:solidFill>
                  <a:schemeClr val="tx1"/>
                </a:solidFill>
                <a:latin typeface="Huawei Sans" panose="020C0503030203020204" pitchFamily="34" charset="0"/>
              </a:rPr>
              <a:t>]</a:t>
            </a:r>
          </a:p>
        </p:txBody>
      </p:sp>
      <p:pic>
        <p:nvPicPr>
          <p:cNvPr id="91" name="图片 90"/>
          <p:cNvPicPr>
            <a:picLocks/>
          </p:cNvPicPr>
          <p:nvPr/>
        </p:nvPicPr>
        <p:blipFill>
          <a:blip r:embed="rId6" cstate="print">
            <a:duotone>
              <a:srgbClr val="F3FBFE">
                <a:shade val="45000"/>
                <a:satMod val="135000"/>
              </a:srgbClr>
              <a:prstClr val="white"/>
            </a:duotone>
            <a:extLst>
              <a:ext uri="{28A0092B-C50C-407E-A947-70E740481C1C}">
                <a14:useLocalDpi xmlns:a14="http://schemas.microsoft.com/office/drawing/2010/main" val="0"/>
              </a:ext>
            </a:extLst>
          </a:blip>
          <a:stretch>
            <a:fillRect/>
          </a:stretch>
        </p:blipFill>
        <p:spPr>
          <a:xfrm>
            <a:off x="3456286" y="1285464"/>
            <a:ext cx="540000" cy="442800"/>
          </a:xfrm>
          <a:prstGeom prst="rect">
            <a:avLst/>
          </a:prstGeom>
        </p:spPr>
      </p:pic>
      <p:pic>
        <p:nvPicPr>
          <p:cNvPr id="72" name="图片 71"/>
          <p:cNvPicPr>
            <a:picLocks/>
          </p:cNvPicPr>
          <p:nvPr/>
        </p:nvPicPr>
        <p:blipFill>
          <a:blip r:embed="rId5" cstate="print">
            <a:duotone>
              <a:srgbClr val="EC7061">
                <a:shade val="45000"/>
                <a:satMod val="135000"/>
              </a:srgbClr>
              <a:prstClr val="white"/>
            </a:duotone>
            <a:extLst>
              <a:ext uri="{28A0092B-C50C-407E-A947-70E740481C1C}">
                <a14:useLocalDpi xmlns:a14="http://schemas.microsoft.com/office/drawing/2010/main" val="0"/>
              </a:ext>
            </a:extLst>
          </a:blip>
          <a:stretch>
            <a:fillRect/>
          </a:stretch>
        </p:blipFill>
        <p:spPr>
          <a:xfrm>
            <a:off x="1928067" y="2464699"/>
            <a:ext cx="540000" cy="442800"/>
          </a:xfrm>
          <a:prstGeom prst="rect">
            <a:avLst/>
          </a:prstGeom>
        </p:spPr>
      </p:pic>
      <p:sp>
        <p:nvSpPr>
          <p:cNvPr id="58" name="任意多边形 57"/>
          <p:cNvSpPr/>
          <p:nvPr/>
        </p:nvSpPr>
        <p:spPr bwMode="invGray">
          <a:xfrm>
            <a:off x="2304682" y="2304408"/>
            <a:ext cx="1541140" cy="2850687"/>
          </a:xfrm>
          <a:custGeom>
            <a:avLst/>
            <a:gdLst>
              <a:gd name="connsiteX0" fmla="*/ 360417 w 1858053"/>
              <a:gd name="connsiteY0" fmla="*/ 3379304 h 3379304"/>
              <a:gd name="connsiteX1" fmla="*/ 360417 w 1858053"/>
              <a:gd name="connsiteY1" fmla="*/ 2743200 h 3379304"/>
              <a:gd name="connsiteX2" fmla="*/ 1857913 w 1858053"/>
              <a:gd name="connsiteY2" fmla="*/ 1616765 h 3379304"/>
              <a:gd name="connsiteX3" fmla="*/ 267652 w 1858053"/>
              <a:gd name="connsiteY3" fmla="*/ 702365 h 3379304"/>
              <a:gd name="connsiteX4" fmla="*/ 15861 w 1858053"/>
              <a:gd name="connsiteY4" fmla="*/ 0 h 3379304"/>
              <a:gd name="connsiteX0" fmla="*/ 347673 w 1845324"/>
              <a:gd name="connsiteY0" fmla="*/ 3379304 h 3379304"/>
              <a:gd name="connsiteX1" fmla="*/ 347673 w 1845324"/>
              <a:gd name="connsiteY1" fmla="*/ 2743200 h 3379304"/>
              <a:gd name="connsiteX2" fmla="*/ 1845169 w 1845324"/>
              <a:gd name="connsiteY2" fmla="*/ 1616765 h 3379304"/>
              <a:gd name="connsiteX3" fmla="*/ 439174 w 1845324"/>
              <a:gd name="connsiteY3" fmla="*/ 593911 h 3379304"/>
              <a:gd name="connsiteX4" fmla="*/ 3117 w 1845324"/>
              <a:gd name="connsiteY4" fmla="*/ 0 h 3379304"/>
              <a:gd name="connsiteX0" fmla="*/ 359313 w 1856997"/>
              <a:gd name="connsiteY0" fmla="*/ 3379304 h 3379304"/>
              <a:gd name="connsiteX1" fmla="*/ 359313 w 1856997"/>
              <a:gd name="connsiteY1" fmla="*/ 2743200 h 3379304"/>
              <a:gd name="connsiteX2" fmla="*/ 1856809 w 1856997"/>
              <a:gd name="connsiteY2" fmla="*/ 1616765 h 3379304"/>
              <a:gd name="connsiteX3" fmla="*/ 450814 w 1856997"/>
              <a:gd name="connsiteY3" fmla="*/ 593911 h 3379304"/>
              <a:gd name="connsiteX4" fmla="*/ 14757 w 1856997"/>
              <a:gd name="connsiteY4" fmla="*/ 0 h 3379304"/>
              <a:gd name="connsiteX0" fmla="*/ 347520 w 1783757"/>
              <a:gd name="connsiteY0" fmla="*/ 3379304 h 3379304"/>
              <a:gd name="connsiteX1" fmla="*/ 347520 w 1783757"/>
              <a:gd name="connsiteY1" fmla="*/ 2743200 h 3379304"/>
              <a:gd name="connsiteX2" fmla="*/ 1783595 w 1783757"/>
              <a:gd name="connsiteY2" fmla="*/ 1415350 h 3379304"/>
              <a:gd name="connsiteX3" fmla="*/ 439021 w 1783757"/>
              <a:gd name="connsiteY3" fmla="*/ 593911 h 3379304"/>
              <a:gd name="connsiteX4" fmla="*/ 2964 w 1783757"/>
              <a:gd name="connsiteY4" fmla="*/ 0 h 3379304"/>
              <a:gd name="connsiteX0" fmla="*/ 346580 w 1783351"/>
              <a:gd name="connsiteY0" fmla="*/ 3379304 h 3379304"/>
              <a:gd name="connsiteX1" fmla="*/ 346580 w 1783351"/>
              <a:gd name="connsiteY1" fmla="*/ 2743200 h 3379304"/>
              <a:gd name="connsiteX2" fmla="*/ 1782655 w 1783351"/>
              <a:gd name="connsiteY2" fmla="*/ 1415350 h 3379304"/>
              <a:gd name="connsiteX3" fmla="*/ 530215 w 1783351"/>
              <a:gd name="connsiteY3" fmla="*/ 578417 h 3379304"/>
              <a:gd name="connsiteX4" fmla="*/ 2024 w 1783351"/>
              <a:gd name="connsiteY4" fmla="*/ 0 h 3379304"/>
              <a:gd name="connsiteX0" fmla="*/ 346580 w 1785312"/>
              <a:gd name="connsiteY0" fmla="*/ 3379304 h 3379304"/>
              <a:gd name="connsiteX1" fmla="*/ 162313 w 1785312"/>
              <a:gd name="connsiteY1" fmla="*/ 2572771 h 3379304"/>
              <a:gd name="connsiteX2" fmla="*/ 1782655 w 1785312"/>
              <a:gd name="connsiteY2" fmla="*/ 1415350 h 3379304"/>
              <a:gd name="connsiteX3" fmla="*/ 530215 w 1785312"/>
              <a:gd name="connsiteY3" fmla="*/ 578417 h 3379304"/>
              <a:gd name="connsiteX4" fmla="*/ 2024 w 1785312"/>
              <a:gd name="connsiteY4" fmla="*/ 0 h 3379304"/>
              <a:gd name="connsiteX0" fmla="*/ 346580 w 1785749"/>
              <a:gd name="connsiteY0" fmla="*/ 3379304 h 3379304"/>
              <a:gd name="connsiteX1" fmla="*/ 131602 w 1785749"/>
              <a:gd name="connsiteY1" fmla="*/ 2510797 h 3379304"/>
              <a:gd name="connsiteX2" fmla="*/ 1782655 w 1785749"/>
              <a:gd name="connsiteY2" fmla="*/ 1415350 h 3379304"/>
              <a:gd name="connsiteX3" fmla="*/ 530215 w 1785749"/>
              <a:gd name="connsiteY3" fmla="*/ 578417 h 3379304"/>
              <a:gd name="connsiteX4" fmla="*/ 2024 w 1785749"/>
              <a:gd name="connsiteY4" fmla="*/ 0 h 3379304"/>
              <a:gd name="connsiteX0" fmla="*/ 163660 w 1802451"/>
              <a:gd name="connsiteY0" fmla="*/ 3332824 h 3332824"/>
              <a:gd name="connsiteX1" fmla="*/ 148304 w 1802451"/>
              <a:gd name="connsiteY1" fmla="*/ 2510797 h 3332824"/>
              <a:gd name="connsiteX2" fmla="*/ 1799357 w 1802451"/>
              <a:gd name="connsiteY2" fmla="*/ 1415350 h 3332824"/>
              <a:gd name="connsiteX3" fmla="*/ 546917 w 1802451"/>
              <a:gd name="connsiteY3" fmla="*/ 578417 h 3332824"/>
              <a:gd name="connsiteX4" fmla="*/ 18726 w 1802451"/>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 name="connsiteX0" fmla="*/ 146958 w 1785749"/>
              <a:gd name="connsiteY0" fmla="*/ 3332824 h 3332824"/>
              <a:gd name="connsiteX1" fmla="*/ 131602 w 1785749"/>
              <a:gd name="connsiteY1" fmla="*/ 2510797 h 3332824"/>
              <a:gd name="connsiteX2" fmla="*/ 1782655 w 1785749"/>
              <a:gd name="connsiteY2" fmla="*/ 1415350 h 3332824"/>
              <a:gd name="connsiteX3" fmla="*/ 530215 w 1785749"/>
              <a:gd name="connsiteY3" fmla="*/ 578417 h 3332824"/>
              <a:gd name="connsiteX4" fmla="*/ 2024 w 1785749"/>
              <a:gd name="connsiteY4" fmla="*/ 0 h 3332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5749" h="3332824">
                <a:moveTo>
                  <a:pt x="146958" y="3332824"/>
                </a:moveTo>
                <a:cubicBezTo>
                  <a:pt x="191077" y="3130663"/>
                  <a:pt x="-33525" y="2861363"/>
                  <a:pt x="131602" y="2510797"/>
                </a:cubicBezTo>
                <a:cubicBezTo>
                  <a:pt x="296729" y="2160231"/>
                  <a:pt x="1716220" y="1737413"/>
                  <a:pt x="1782655" y="1415350"/>
                </a:cubicBezTo>
                <a:cubicBezTo>
                  <a:pt x="1849090" y="1093287"/>
                  <a:pt x="826987" y="814309"/>
                  <a:pt x="530215" y="578417"/>
                </a:cubicBezTo>
                <a:cubicBezTo>
                  <a:pt x="233443" y="342525"/>
                  <a:pt x="-25585" y="216452"/>
                  <a:pt x="2024" y="0"/>
                </a:cubicBezTo>
              </a:path>
            </a:pathLst>
          </a:custGeom>
          <a:noFill/>
          <a:ln w="38100">
            <a:solidFill>
              <a:srgbClr val="8BC9A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71" name="文本框 70"/>
          <p:cNvSpPr txBox="1"/>
          <p:nvPr/>
        </p:nvSpPr>
        <p:spPr>
          <a:xfrm>
            <a:off x="2621157" y="3642857"/>
            <a:ext cx="750526" cy="276999"/>
          </a:xfrm>
          <a:prstGeom prst="rect">
            <a:avLst/>
          </a:prstGeom>
          <a:noFill/>
        </p:spPr>
        <p:txBody>
          <a:bodyPr wrap="square" rtlCol="0">
            <a:noAutofit/>
          </a:bodyPr>
          <a:lstStyle/>
          <a:p>
            <a:pPr algn="ctr" fontAlgn="ctr"/>
            <a:r>
              <a:rPr sz="1200">
                <a:latin typeface="Huawei Sans" panose="020C0503030203020204" pitchFamily="34" charset="0"/>
              </a:rPr>
              <a:t>Cost=10</a:t>
            </a:r>
            <a:endParaRPr lang="zh-CN" altLang="en-US" sz="1200" dirty="0">
              <a:latin typeface="Huawei Sans" panose="020C0503030203020204" pitchFamily="34" charset="0"/>
            </a:endParaRPr>
          </a:p>
        </p:txBody>
      </p:sp>
      <p:sp>
        <p:nvSpPr>
          <p:cNvPr id="73" name="文本框 72"/>
          <p:cNvSpPr txBox="1"/>
          <p:nvPr/>
        </p:nvSpPr>
        <p:spPr>
          <a:xfrm>
            <a:off x="1471156" y="4056626"/>
            <a:ext cx="750526" cy="276999"/>
          </a:xfrm>
          <a:prstGeom prst="rect">
            <a:avLst/>
          </a:prstGeom>
          <a:noFill/>
        </p:spPr>
        <p:txBody>
          <a:bodyPr wrap="square" rtlCol="0">
            <a:noAutofit/>
          </a:bodyPr>
          <a:lstStyle/>
          <a:p>
            <a:pPr algn="ctr" fontAlgn="ctr"/>
            <a:r>
              <a:rPr sz="1200">
                <a:latin typeface="Huawei Sans" panose="020C0503030203020204" pitchFamily="34" charset="0"/>
              </a:rPr>
              <a:t>Cost=10</a:t>
            </a:r>
            <a:endParaRPr lang="zh-CN" altLang="en-US" sz="1200" dirty="0">
              <a:latin typeface="Huawei Sans" panose="020C0503030203020204" pitchFamily="34" charset="0"/>
            </a:endParaRPr>
          </a:p>
        </p:txBody>
      </p:sp>
      <p:sp>
        <p:nvSpPr>
          <p:cNvPr id="74" name="文本框 73"/>
          <p:cNvSpPr txBox="1"/>
          <p:nvPr/>
        </p:nvSpPr>
        <p:spPr>
          <a:xfrm rot="19753892">
            <a:off x="2707208" y="4119346"/>
            <a:ext cx="750526" cy="276999"/>
          </a:xfrm>
          <a:prstGeom prst="rect">
            <a:avLst/>
          </a:prstGeom>
          <a:noFill/>
        </p:spPr>
        <p:txBody>
          <a:bodyPr wrap="square" rtlCol="0">
            <a:noAutofit/>
          </a:bodyPr>
          <a:lstStyle/>
          <a:p>
            <a:pPr algn="ctr" fontAlgn="ctr"/>
            <a:r>
              <a:rPr sz="1200">
                <a:latin typeface="Huawei Sans" panose="020C0503030203020204" pitchFamily="34" charset="0"/>
              </a:rPr>
              <a:t>Cost=50</a:t>
            </a:r>
            <a:endParaRPr lang="zh-CN" altLang="en-US" sz="1200" dirty="0">
              <a:latin typeface="Huawei Sans" panose="020C0503030203020204" pitchFamily="34" charset="0"/>
            </a:endParaRPr>
          </a:p>
        </p:txBody>
      </p:sp>
      <p:sp>
        <p:nvSpPr>
          <p:cNvPr id="75" name="文本框 74"/>
          <p:cNvSpPr txBox="1"/>
          <p:nvPr/>
        </p:nvSpPr>
        <p:spPr>
          <a:xfrm rot="2007044">
            <a:off x="2551822" y="3088355"/>
            <a:ext cx="750526" cy="276999"/>
          </a:xfrm>
          <a:prstGeom prst="rect">
            <a:avLst/>
          </a:prstGeom>
          <a:noFill/>
        </p:spPr>
        <p:txBody>
          <a:bodyPr wrap="square" rtlCol="0">
            <a:noAutofit/>
          </a:bodyPr>
          <a:lstStyle/>
          <a:p>
            <a:pPr algn="ctr" fontAlgn="ctr"/>
            <a:r>
              <a:rPr sz="1200">
                <a:latin typeface="Huawei Sans" panose="020C0503030203020204" pitchFamily="34" charset="0"/>
              </a:rPr>
              <a:t>Cost=50</a:t>
            </a:r>
            <a:endParaRPr lang="zh-CN" altLang="en-US" sz="1200" dirty="0">
              <a:latin typeface="Huawei Sans" panose="020C0503030203020204" pitchFamily="34" charset="0"/>
            </a:endParaRPr>
          </a:p>
        </p:txBody>
      </p:sp>
      <p:sp>
        <p:nvSpPr>
          <p:cNvPr id="90" name="文本框 89"/>
          <p:cNvSpPr txBox="1"/>
          <p:nvPr/>
        </p:nvSpPr>
        <p:spPr>
          <a:xfrm>
            <a:off x="1471156" y="3038878"/>
            <a:ext cx="750526" cy="276999"/>
          </a:xfrm>
          <a:prstGeom prst="rect">
            <a:avLst/>
          </a:prstGeom>
          <a:noFill/>
        </p:spPr>
        <p:txBody>
          <a:bodyPr wrap="square" rtlCol="0">
            <a:noAutofit/>
          </a:bodyPr>
          <a:lstStyle/>
          <a:p>
            <a:pPr algn="ctr" fontAlgn="ctr"/>
            <a:r>
              <a:rPr sz="1200" dirty="0">
                <a:latin typeface="Huawei Sans" panose="020C0503030203020204" pitchFamily="34" charset="0"/>
              </a:rPr>
              <a:t>Cost=10</a:t>
            </a:r>
            <a:endParaRPr lang="zh-CN" altLang="en-US" sz="1200" dirty="0">
              <a:latin typeface="Huawei Sans" panose="020C0503030203020204" pitchFamily="34" charset="0"/>
            </a:endParaRPr>
          </a:p>
        </p:txBody>
      </p:sp>
      <p:sp>
        <p:nvSpPr>
          <p:cNvPr id="94" name="文本框 93"/>
          <p:cNvSpPr txBox="1"/>
          <p:nvPr/>
        </p:nvSpPr>
        <p:spPr>
          <a:xfrm>
            <a:off x="2621157" y="4659898"/>
            <a:ext cx="750526" cy="276999"/>
          </a:xfrm>
          <a:prstGeom prst="rect">
            <a:avLst/>
          </a:prstGeom>
          <a:noFill/>
        </p:spPr>
        <p:txBody>
          <a:bodyPr wrap="square" rtlCol="0">
            <a:noAutofit/>
          </a:bodyPr>
          <a:lstStyle/>
          <a:p>
            <a:pPr algn="ctr" fontAlgn="ctr"/>
            <a:r>
              <a:rPr sz="1200">
                <a:latin typeface="Huawei Sans" panose="020C0503030203020204" pitchFamily="34" charset="0"/>
              </a:rPr>
              <a:t>Cost=50</a:t>
            </a:r>
            <a:endParaRPr lang="zh-CN" altLang="en-US" sz="1200" dirty="0">
              <a:latin typeface="Huawei Sans" panose="020C0503030203020204" pitchFamily="34" charset="0"/>
            </a:endParaRPr>
          </a:p>
        </p:txBody>
      </p:sp>
      <p:sp>
        <p:nvSpPr>
          <p:cNvPr id="95" name="文本框 94"/>
          <p:cNvSpPr txBox="1"/>
          <p:nvPr/>
        </p:nvSpPr>
        <p:spPr>
          <a:xfrm>
            <a:off x="1546538" y="1707559"/>
            <a:ext cx="1261884" cy="307777"/>
          </a:xfrm>
          <a:prstGeom prst="rect">
            <a:avLst/>
          </a:prstGeom>
          <a:noFill/>
        </p:spPr>
        <p:txBody>
          <a:bodyPr wrap="square" rtlCol="0">
            <a:noAutofit/>
          </a:bodyPr>
          <a:lstStyle/>
          <a:p>
            <a:pPr algn="ctr" fontAlgn="ctr"/>
            <a:r>
              <a:rPr sz="900" b="1" dirty="0">
                <a:latin typeface="Huawei Sans" panose="020C0503030203020204" pitchFamily="34" charset="0"/>
              </a:rPr>
              <a:t>Finance department server</a:t>
            </a:r>
            <a:endParaRPr lang="en-US" altLang="zh-CN" sz="900" b="1" dirty="0" smtClean="0">
              <a:latin typeface="Huawei Sans" panose="020C0503030203020204" pitchFamily="34" charset="0"/>
            </a:endParaRPr>
          </a:p>
        </p:txBody>
      </p:sp>
      <p:sp>
        <p:nvSpPr>
          <p:cNvPr id="98" name="文本框 97"/>
          <p:cNvSpPr txBox="1"/>
          <p:nvPr/>
        </p:nvSpPr>
        <p:spPr>
          <a:xfrm>
            <a:off x="3032251" y="1707559"/>
            <a:ext cx="1388072" cy="307777"/>
          </a:xfrm>
          <a:prstGeom prst="rect">
            <a:avLst/>
          </a:prstGeom>
          <a:noFill/>
        </p:spPr>
        <p:txBody>
          <a:bodyPr wrap="square" rtlCol="0">
            <a:noAutofit/>
          </a:bodyPr>
          <a:lstStyle/>
          <a:p>
            <a:pPr algn="ctr" fontAlgn="ctr"/>
            <a:r>
              <a:rPr sz="900" b="1" dirty="0">
                <a:solidFill>
                  <a:schemeClr val="bg1">
                    <a:lumMod val="65000"/>
                  </a:schemeClr>
                </a:solidFill>
                <a:latin typeface="Huawei Sans" panose="020C0503030203020204" pitchFamily="34" charset="0"/>
              </a:rPr>
              <a:t>Marketing department server</a:t>
            </a:r>
            <a:endParaRPr lang="en-US" altLang="zh-CN" sz="900" b="1" dirty="0" smtClean="0">
              <a:solidFill>
                <a:schemeClr val="bg1">
                  <a:lumMod val="65000"/>
                </a:schemeClr>
              </a:solidFill>
              <a:latin typeface="Huawei Sans" panose="020C0503030203020204" pitchFamily="34" charset="0"/>
            </a:endParaRPr>
          </a:p>
        </p:txBody>
      </p:sp>
      <p:sp>
        <p:nvSpPr>
          <p:cNvPr id="99" name="文本框 98"/>
          <p:cNvSpPr txBox="1"/>
          <p:nvPr/>
        </p:nvSpPr>
        <p:spPr>
          <a:xfrm>
            <a:off x="1457177" y="5864972"/>
            <a:ext cx="1440605" cy="523220"/>
          </a:xfrm>
          <a:prstGeom prst="rect">
            <a:avLst/>
          </a:prstGeom>
          <a:noFill/>
        </p:spPr>
        <p:txBody>
          <a:bodyPr wrap="square" rtlCol="0">
            <a:noAutofit/>
          </a:bodyPr>
          <a:lstStyle/>
          <a:p>
            <a:pPr algn="ctr" fontAlgn="ctr"/>
            <a:r>
              <a:rPr sz="1050" b="1" dirty="0">
                <a:latin typeface="Huawei Sans" panose="020C0503030203020204" pitchFamily="34" charset="0"/>
              </a:rPr>
              <a:t>Finance department client</a:t>
            </a:r>
            <a:endParaRPr lang="en-US" altLang="zh-CN" sz="1050" b="1" dirty="0" smtClean="0">
              <a:latin typeface="Huawei Sans" panose="020C0503030203020204" pitchFamily="34" charset="0"/>
            </a:endParaRPr>
          </a:p>
          <a:p>
            <a:pPr algn="ctr" fontAlgn="ctr"/>
            <a:r>
              <a:rPr sz="1050" dirty="0">
                <a:latin typeface="Huawei Sans" panose="020C0503030203020204" pitchFamily="34" charset="0"/>
              </a:rPr>
              <a:t> </a:t>
            </a:r>
            <a:endParaRPr lang="zh-CN" altLang="en-US" sz="1050" b="1" dirty="0">
              <a:latin typeface="Huawei Sans" panose="020C0503030203020204" pitchFamily="34" charset="0"/>
            </a:endParaRPr>
          </a:p>
        </p:txBody>
      </p:sp>
      <p:sp>
        <p:nvSpPr>
          <p:cNvPr id="101" name="文本框 100"/>
          <p:cNvSpPr txBox="1"/>
          <p:nvPr/>
        </p:nvSpPr>
        <p:spPr>
          <a:xfrm>
            <a:off x="3117913" y="5864972"/>
            <a:ext cx="1440605" cy="523220"/>
          </a:xfrm>
          <a:prstGeom prst="rect">
            <a:avLst/>
          </a:prstGeom>
          <a:noFill/>
        </p:spPr>
        <p:txBody>
          <a:bodyPr wrap="square" rtlCol="0">
            <a:noAutofit/>
          </a:bodyPr>
          <a:lstStyle/>
          <a:p>
            <a:pPr algn="ctr" fontAlgn="ctr"/>
            <a:r>
              <a:rPr sz="1050" b="1" dirty="0">
                <a:solidFill>
                  <a:schemeClr val="bg1">
                    <a:lumMod val="65000"/>
                  </a:schemeClr>
                </a:solidFill>
                <a:latin typeface="Huawei Sans" panose="020C0503030203020204" pitchFamily="34" charset="0"/>
              </a:rPr>
              <a:t>Marketing department client</a:t>
            </a:r>
            <a:endParaRPr lang="en-US" altLang="zh-CN" sz="1050" b="1" dirty="0" smtClean="0">
              <a:solidFill>
                <a:schemeClr val="bg1">
                  <a:lumMod val="65000"/>
                </a:schemeClr>
              </a:solidFill>
              <a:latin typeface="Huawei Sans" panose="020C0503030203020204" pitchFamily="34" charset="0"/>
            </a:endParaRPr>
          </a:p>
          <a:p>
            <a:pPr algn="ctr" fontAlgn="ctr"/>
            <a:r>
              <a:rPr sz="1050" dirty="0">
                <a:solidFill>
                  <a:schemeClr val="bg1">
                    <a:lumMod val="65000"/>
                  </a:schemeClr>
                </a:solidFill>
                <a:latin typeface="Huawei Sans" panose="020C0503030203020204" pitchFamily="34" charset="0"/>
              </a:rPr>
              <a:t> </a:t>
            </a:r>
            <a:endParaRPr lang="zh-CN" altLang="en-US" sz="1050" b="1" dirty="0">
              <a:solidFill>
                <a:schemeClr val="bg1">
                  <a:lumMod val="65000"/>
                </a:schemeClr>
              </a:solidFill>
              <a:latin typeface="Huawei Sans" panose="020C0503030203020204" pitchFamily="34" charset="0"/>
            </a:endParaRPr>
          </a:p>
        </p:txBody>
      </p:sp>
      <p:sp>
        <p:nvSpPr>
          <p:cNvPr id="102" name="文本框 101"/>
          <p:cNvSpPr txBox="1"/>
          <p:nvPr/>
        </p:nvSpPr>
        <p:spPr>
          <a:xfrm>
            <a:off x="1278675" y="4481556"/>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AGG-1</a:t>
            </a:r>
          </a:p>
          <a:p>
            <a:pPr algn="ctr" fontAlgn="ctr"/>
            <a:r>
              <a:rPr lang="en-US" sz="1100" dirty="0">
                <a:latin typeface="Huawei Sans" panose="020C0503030203020204" pitchFamily="34" charset="0"/>
              </a:rPr>
              <a:t>S3</a:t>
            </a:r>
          </a:p>
        </p:txBody>
      </p:sp>
      <p:sp>
        <p:nvSpPr>
          <p:cNvPr id="107" name="文本框 106"/>
          <p:cNvSpPr txBox="1"/>
          <p:nvPr/>
        </p:nvSpPr>
        <p:spPr>
          <a:xfrm>
            <a:off x="1278676" y="3521222"/>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Core-1</a:t>
            </a:r>
          </a:p>
          <a:p>
            <a:pPr algn="ctr" fontAlgn="ctr"/>
            <a:r>
              <a:rPr lang="en-US" sz="1100" dirty="0">
                <a:latin typeface="Huawei Sans" panose="020C0503030203020204" pitchFamily="34" charset="0"/>
              </a:rPr>
              <a:t>S1</a:t>
            </a:r>
          </a:p>
        </p:txBody>
      </p:sp>
      <p:sp>
        <p:nvSpPr>
          <p:cNvPr id="108" name="文本框 107"/>
          <p:cNvSpPr txBox="1"/>
          <p:nvPr/>
        </p:nvSpPr>
        <p:spPr>
          <a:xfrm>
            <a:off x="3942035" y="4481556"/>
            <a:ext cx="715260" cy="307777"/>
          </a:xfrm>
          <a:prstGeom prst="rect">
            <a:avLst/>
          </a:prstGeom>
          <a:noFill/>
        </p:spPr>
        <p:txBody>
          <a:bodyPr wrap="square" rtlCol="0">
            <a:noAutofit/>
          </a:bodyPr>
          <a:lstStyle/>
          <a:p>
            <a:pPr algn="ctr" fontAlgn="ctr"/>
            <a:r>
              <a:rPr lang="en-US" sz="1100" dirty="0">
                <a:solidFill>
                  <a:schemeClr val="bg1">
                    <a:lumMod val="65000"/>
                  </a:schemeClr>
                </a:solidFill>
                <a:latin typeface="Huawei Sans" panose="020C0503030203020204" pitchFamily="34" charset="0"/>
              </a:rPr>
              <a:t>AGG-2</a:t>
            </a:r>
          </a:p>
          <a:p>
            <a:pPr algn="ctr" fontAlgn="ctr"/>
            <a:r>
              <a:rPr lang="en-US" sz="1100" dirty="0">
                <a:solidFill>
                  <a:schemeClr val="bg1">
                    <a:lumMod val="65000"/>
                  </a:schemeClr>
                </a:solidFill>
                <a:latin typeface="Huawei Sans" panose="020C0503030203020204" pitchFamily="34" charset="0"/>
              </a:rPr>
              <a:t>S4</a:t>
            </a:r>
          </a:p>
        </p:txBody>
      </p:sp>
      <p:sp>
        <p:nvSpPr>
          <p:cNvPr id="111" name="文本框 110"/>
          <p:cNvSpPr txBox="1"/>
          <p:nvPr/>
        </p:nvSpPr>
        <p:spPr>
          <a:xfrm>
            <a:off x="3942035" y="3521222"/>
            <a:ext cx="715260" cy="307777"/>
          </a:xfrm>
          <a:prstGeom prst="rect">
            <a:avLst/>
          </a:prstGeom>
          <a:noFill/>
        </p:spPr>
        <p:txBody>
          <a:bodyPr wrap="square" rtlCol="0">
            <a:noAutofit/>
          </a:bodyPr>
          <a:lstStyle/>
          <a:p>
            <a:pPr algn="ctr" fontAlgn="ctr"/>
            <a:r>
              <a:rPr lang="en-US" sz="1100" dirty="0">
                <a:solidFill>
                  <a:schemeClr val="bg1">
                    <a:lumMod val="65000"/>
                  </a:schemeClr>
                </a:solidFill>
                <a:latin typeface="Huawei Sans" panose="020C0503030203020204" pitchFamily="34" charset="0"/>
              </a:rPr>
              <a:t>Core-2</a:t>
            </a:r>
          </a:p>
          <a:p>
            <a:pPr algn="ctr" fontAlgn="ctr"/>
            <a:r>
              <a:rPr lang="en-US" sz="1100" dirty="0">
                <a:solidFill>
                  <a:schemeClr val="bg1">
                    <a:lumMod val="65000"/>
                  </a:schemeClr>
                </a:solidFill>
                <a:latin typeface="Huawei Sans" panose="020C0503030203020204" pitchFamily="34" charset="0"/>
              </a:rPr>
              <a:t>S2</a:t>
            </a:r>
          </a:p>
        </p:txBody>
      </p:sp>
      <p:cxnSp>
        <p:nvCxnSpPr>
          <p:cNvPr id="112" name="直接箭头连接符 111"/>
          <p:cNvCxnSpPr/>
          <p:nvPr/>
        </p:nvCxnSpPr>
        <p:spPr>
          <a:xfrm>
            <a:off x="5030045" y="5986992"/>
            <a:ext cx="1065955" cy="0"/>
          </a:xfrm>
          <a:prstGeom prst="straightConnector1">
            <a:avLst/>
          </a:prstGeom>
          <a:noFill/>
          <a:ln w="38100">
            <a:solidFill>
              <a:srgbClr val="FFD17D"/>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sp>
        <p:nvSpPr>
          <p:cNvPr id="114" name="文本框 113"/>
          <p:cNvSpPr txBox="1"/>
          <p:nvPr/>
        </p:nvSpPr>
        <p:spPr>
          <a:xfrm>
            <a:off x="4772555" y="6004125"/>
            <a:ext cx="1526879" cy="307777"/>
          </a:xfrm>
          <a:prstGeom prst="rect">
            <a:avLst/>
          </a:prstGeom>
          <a:noFill/>
        </p:spPr>
        <p:txBody>
          <a:bodyPr wrap="square" rtlCol="0">
            <a:noAutofit/>
          </a:bodyPr>
          <a:lstStyle/>
          <a:p>
            <a:pPr algn="ctr" fontAlgn="ctr"/>
            <a:r>
              <a:rPr sz="1100" dirty="0">
                <a:latin typeface="Huawei Sans" panose="020C0503030203020204" pitchFamily="34" charset="0"/>
              </a:rPr>
              <a:t>Data flow of the finance department</a:t>
            </a:r>
            <a:endParaRPr lang="zh-CN" altLang="en-US" sz="1100" dirty="0">
              <a:latin typeface="Huawei Sans" panose="020C0503030203020204" pitchFamily="34" charset="0"/>
            </a:endParaRPr>
          </a:p>
        </p:txBody>
      </p:sp>
      <p:sp>
        <p:nvSpPr>
          <p:cNvPr id="115" name="文本框 114"/>
          <p:cNvSpPr txBox="1"/>
          <p:nvPr/>
        </p:nvSpPr>
        <p:spPr>
          <a:xfrm>
            <a:off x="1145227" y="2532210"/>
            <a:ext cx="972394" cy="307777"/>
          </a:xfrm>
          <a:prstGeom prst="rect">
            <a:avLst/>
          </a:prstGeom>
          <a:noFill/>
        </p:spPr>
        <p:txBody>
          <a:bodyPr wrap="square" rtlCol="0">
            <a:noAutofit/>
          </a:bodyPr>
          <a:lstStyle/>
          <a:p>
            <a:pPr algn="ctr" fontAlgn="ctr"/>
            <a:r>
              <a:rPr sz="1100" dirty="0" smtClean="0">
                <a:latin typeface="Huawei Sans" panose="020C0503030203020204" pitchFamily="34" charset="0"/>
              </a:rPr>
              <a:t>Border-</a:t>
            </a:r>
            <a:r>
              <a:rPr lang="en-US" sz="1100" dirty="0" smtClean="0">
                <a:latin typeface="Huawei Sans" panose="020C0503030203020204" pitchFamily="34" charset="0"/>
              </a:rPr>
              <a:t>1</a:t>
            </a:r>
          </a:p>
          <a:p>
            <a:pPr algn="ctr" fontAlgn="ctr"/>
            <a:r>
              <a:rPr lang="en-US" sz="1100" dirty="0" smtClean="0">
                <a:latin typeface="Huawei Sans" panose="020C0503030203020204" pitchFamily="34" charset="0"/>
              </a:rPr>
              <a:t>R</a:t>
            </a:r>
            <a:r>
              <a:rPr sz="1100" dirty="0" smtClean="0">
                <a:latin typeface="Huawei Sans" panose="020C0503030203020204" pitchFamily="34" charset="0"/>
              </a:rPr>
              <a:t>1</a:t>
            </a:r>
            <a:endParaRPr lang="zh-CN" altLang="en-US" sz="1100" dirty="0">
              <a:latin typeface="Huawei Sans" panose="020C0503030203020204" pitchFamily="34" charset="0"/>
            </a:endParaRPr>
          </a:p>
        </p:txBody>
      </p:sp>
      <p:sp>
        <p:nvSpPr>
          <p:cNvPr id="116" name="文本框 115"/>
          <p:cNvSpPr txBox="1"/>
          <p:nvPr/>
        </p:nvSpPr>
        <p:spPr>
          <a:xfrm>
            <a:off x="3871103" y="2532210"/>
            <a:ext cx="886475" cy="307777"/>
          </a:xfrm>
          <a:prstGeom prst="rect">
            <a:avLst/>
          </a:prstGeom>
          <a:noFill/>
        </p:spPr>
        <p:txBody>
          <a:bodyPr wrap="square" rtlCol="0">
            <a:noAutofit/>
          </a:bodyPr>
          <a:lstStyle/>
          <a:p>
            <a:pPr algn="ctr" fontAlgn="ctr"/>
            <a:r>
              <a:rPr sz="1100" dirty="0" smtClean="0">
                <a:solidFill>
                  <a:schemeClr val="bg1">
                    <a:lumMod val="65000"/>
                  </a:schemeClr>
                </a:solidFill>
                <a:latin typeface="Huawei Sans" panose="020C0503030203020204" pitchFamily="34" charset="0"/>
              </a:rPr>
              <a:t>Border-</a:t>
            </a:r>
            <a:r>
              <a:rPr lang="en-US" sz="1100" dirty="0" smtClean="0">
                <a:solidFill>
                  <a:schemeClr val="bg1">
                    <a:lumMod val="65000"/>
                  </a:schemeClr>
                </a:solidFill>
                <a:latin typeface="Huawei Sans" panose="020C0503030203020204" pitchFamily="34" charset="0"/>
              </a:rPr>
              <a:t>2</a:t>
            </a:r>
          </a:p>
          <a:p>
            <a:pPr algn="ctr" fontAlgn="ctr"/>
            <a:r>
              <a:rPr lang="en-US" sz="1100" b="1" dirty="0" smtClean="0">
                <a:solidFill>
                  <a:schemeClr val="bg1">
                    <a:lumMod val="65000"/>
                  </a:schemeClr>
                </a:solidFill>
                <a:latin typeface="Huawei Sans" panose="020C0503030203020204" pitchFamily="34" charset="0"/>
              </a:rPr>
              <a:t>R</a:t>
            </a:r>
            <a:r>
              <a:rPr sz="1100" b="1" dirty="0" smtClean="0">
                <a:solidFill>
                  <a:schemeClr val="bg1">
                    <a:lumMod val="65000"/>
                  </a:schemeClr>
                </a:solidFill>
                <a:latin typeface="Huawei Sans" panose="020C0503030203020204" pitchFamily="34" charset="0"/>
              </a:rPr>
              <a:t>2</a:t>
            </a:r>
            <a:endParaRPr lang="zh-CN" altLang="en-US" sz="1100" b="1" dirty="0">
              <a:solidFill>
                <a:schemeClr val="bg1">
                  <a:lumMod val="65000"/>
                </a:schemeClr>
              </a:solidFill>
              <a:latin typeface="Huawei Sans" panose="020C0503030203020204" pitchFamily="34" charset="0"/>
            </a:endParaRPr>
          </a:p>
        </p:txBody>
      </p:sp>
      <p:sp>
        <p:nvSpPr>
          <p:cNvPr id="2" name="任意多边形 1"/>
          <p:cNvSpPr/>
          <p:nvPr/>
        </p:nvSpPr>
        <p:spPr bwMode="invGray">
          <a:xfrm>
            <a:off x="2079951" y="2305877"/>
            <a:ext cx="1458393" cy="2822713"/>
          </a:xfrm>
          <a:custGeom>
            <a:avLst/>
            <a:gdLst>
              <a:gd name="connsiteX0" fmla="*/ 140270 w 1598673"/>
              <a:gd name="connsiteY0" fmla="*/ 2756452 h 2756452"/>
              <a:gd name="connsiteX1" fmla="*/ 140270 w 1598673"/>
              <a:gd name="connsiteY1" fmla="*/ 2080591 h 2756452"/>
              <a:gd name="connsiteX2" fmla="*/ 1598009 w 1598673"/>
              <a:gd name="connsiteY2" fmla="*/ 1232452 h 2756452"/>
              <a:gd name="connsiteX3" fmla="*/ 325800 w 1598673"/>
              <a:gd name="connsiteY3" fmla="*/ 1113183 h 2756452"/>
              <a:gd name="connsiteX4" fmla="*/ 127017 w 1598673"/>
              <a:gd name="connsiteY4" fmla="*/ 0 h 2756452"/>
              <a:gd name="connsiteX0" fmla="*/ 140270 w 1598673"/>
              <a:gd name="connsiteY0" fmla="*/ 2822713 h 2822713"/>
              <a:gd name="connsiteX1" fmla="*/ 140270 w 1598673"/>
              <a:gd name="connsiteY1" fmla="*/ 2146852 h 2822713"/>
              <a:gd name="connsiteX2" fmla="*/ 1598009 w 1598673"/>
              <a:gd name="connsiteY2" fmla="*/ 1298713 h 2822713"/>
              <a:gd name="connsiteX3" fmla="*/ 325800 w 1598673"/>
              <a:gd name="connsiteY3" fmla="*/ 1179444 h 2822713"/>
              <a:gd name="connsiteX4" fmla="*/ 127017 w 1598673"/>
              <a:gd name="connsiteY4" fmla="*/ 0 h 2822713"/>
              <a:gd name="connsiteX0" fmla="*/ 140270 w 1598021"/>
              <a:gd name="connsiteY0" fmla="*/ 2822713 h 2822713"/>
              <a:gd name="connsiteX1" fmla="*/ 140270 w 1598021"/>
              <a:gd name="connsiteY1" fmla="*/ 2146852 h 2822713"/>
              <a:gd name="connsiteX2" fmla="*/ 1598009 w 1598021"/>
              <a:gd name="connsiteY2" fmla="*/ 1298713 h 2822713"/>
              <a:gd name="connsiteX3" fmla="*/ 166774 w 1598021"/>
              <a:gd name="connsiteY3" fmla="*/ 1245705 h 2822713"/>
              <a:gd name="connsiteX4" fmla="*/ 127017 w 1598021"/>
              <a:gd name="connsiteY4" fmla="*/ 0 h 2822713"/>
              <a:gd name="connsiteX0" fmla="*/ 140270 w 1598019"/>
              <a:gd name="connsiteY0" fmla="*/ 2822713 h 2822713"/>
              <a:gd name="connsiteX1" fmla="*/ 140270 w 1598019"/>
              <a:gd name="connsiteY1" fmla="*/ 2146852 h 2822713"/>
              <a:gd name="connsiteX2" fmla="*/ 1598009 w 1598019"/>
              <a:gd name="connsiteY2" fmla="*/ 1298713 h 2822713"/>
              <a:gd name="connsiteX3" fmla="*/ 166774 w 1598019"/>
              <a:gd name="connsiteY3" fmla="*/ 1245705 h 2822713"/>
              <a:gd name="connsiteX4" fmla="*/ 127017 w 1598019"/>
              <a:gd name="connsiteY4" fmla="*/ 0 h 2822713"/>
              <a:gd name="connsiteX0" fmla="*/ 133759 w 1498745"/>
              <a:gd name="connsiteY0" fmla="*/ 2822713 h 2822713"/>
              <a:gd name="connsiteX1" fmla="*/ 133759 w 1498745"/>
              <a:gd name="connsiteY1" fmla="*/ 2146852 h 2822713"/>
              <a:gd name="connsiteX2" fmla="*/ 1498732 w 1498745"/>
              <a:gd name="connsiteY2" fmla="*/ 1351722 h 2822713"/>
              <a:gd name="connsiteX3" fmla="*/ 160263 w 1498745"/>
              <a:gd name="connsiteY3" fmla="*/ 1245705 h 2822713"/>
              <a:gd name="connsiteX4" fmla="*/ 120506 w 1498745"/>
              <a:gd name="connsiteY4" fmla="*/ 0 h 2822713"/>
              <a:gd name="connsiteX0" fmla="*/ 111864 w 1476850"/>
              <a:gd name="connsiteY0" fmla="*/ 2822713 h 2822713"/>
              <a:gd name="connsiteX1" fmla="*/ 111864 w 1476850"/>
              <a:gd name="connsiteY1" fmla="*/ 2146852 h 2822713"/>
              <a:gd name="connsiteX2" fmla="*/ 1476837 w 1476850"/>
              <a:gd name="connsiteY2" fmla="*/ 1351722 h 2822713"/>
              <a:gd name="connsiteX3" fmla="*/ 138368 w 1476850"/>
              <a:gd name="connsiteY3" fmla="*/ 1245705 h 2822713"/>
              <a:gd name="connsiteX4" fmla="*/ 98611 w 1476850"/>
              <a:gd name="connsiteY4" fmla="*/ 0 h 2822713"/>
              <a:gd name="connsiteX0" fmla="*/ 93407 w 1458393"/>
              <a:gd name="connsiteY0" fmla="*/ 2822713 h 2822713"/>
              <a:gd name="connsiteX1" fmla="*/ 93407 w 1458393"/>
              <a:gd name="connsiteY1" fmla="*/ 2146852 h 2822713"/>
              <a:gd name="connsiteX2" fmla="*/ 1458380 w 1458393"/>
              <a:gd name="connsiteY2" fmla="*/ 1351722 h 2822713"/>
              <a:gd name="connsiteX3" fmla="*/ 119911 w 1458393"/>
              <a:gd name="connsiteY3" fmla="*/ 1245705 h 2822713"/>
              <a:gd name="connsiteX4" fmla="*/ 80154 w 1458393"/>
              <a:gd name="connsiteY4" fmla="*/ 0 h 2822713"/>
              <a:gd name="connsiteX0" fmla="*/ 93407 w 1458393"/>
              <a:gd name="connsiteY0" fmla="*/ 2822713 h 2822713"/>
              <a:gd name="connsiteX1" fmla="*/ 93407 w 1458393"/>
              <a:gd name="connsiteY1" fmla="*/ 2146852 h 2822713"/>
              <a:gd name="connsiteX2" fmla="*/ 1458380 w 1458393"/>
              <a:gd name="connsiteY2" fmla="*/ 1351722 h 2822713"/>
              <a:gd name="connsiteX3" fmla="*/ 119911 w 1458393"/>
              <a:gd name="connsiteY3" fmla="*/ 1245705 h 2822713"/>
              <a:gd name="connsiteX4" fmla="*/ 80154 w 1458393"/>
              <a:gd name="connsiteY4" fmla="*/ 0 h 28227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393" h="2822713">
                <a:moveTo>
                  <a:pt x="93407" y="2822713"/>
                </a:moveTo>
                <a:cubicBezTo>
                  <a:pt x="77947" y="2611782"/>
                  <a:pt x="51442" y="2458278"/>
                  <a:pt x="93407" y="2146852"/>
                </a:cubicBezTo>
                <a:cubicBezTo>
                  <a:pt x="135372" y="1835426"/>
                  <a:pt x="1453963" y="1501913"/>
                  <a:pt x="1458380" y="1351722"/>
                </a:cubicBezTo>
                <a:cubicBezTo>
                  <a:pt x="1462797" y="1201531"/>
                  <a:pt x="349615" y="1470992"/>
                  <a:pt x="119911" y="1245705"/>
                </a:cubicBezTo>
                <a:cubicBezTo>
                  <a:pt x="-109793" y="1020418"/>
                  <a:pt x="56963" y="453887"/>
                  <a:pt x="80154" y="0"/>
                </a:cubicBezTo>
              </a:path>
            </a:pathLst>
          </a:custGeom>
          <a:noFill/>
          <a:ln w="38100">
            <a:solidFill>
              <a:srgbClr val="EC7061"/>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49" name="组合 48"/>
          <p:cNvGrpSpPr/>
          <p:nvPr/>
        </p:nvGrpSpPr>
        <p:grpSpPr>
          <a:xfrm>
            <a:off x="2043773" y="3895882"/>
            <a:ext cx="288000" cy="288000"/>
            <a:chOff x="856677" y="2615810"/>
            <a:chExt cx="288000" cy="288000"/>
          </a:xfrm>
        </p:grpSpPr>
        <p:sp>
          <p:nvSpPr>
            <p:cNvPr id="50" name="椭圆 49"/>
            <p:cNvSpPr/>
            <p:nvPr/>
          </p:nvSpPr>
          <p:spPr>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1" name="组合 50"/>
            <p:cNvGrpSpPr/>
            <p:nvPr/>
          </p:nvGrpSpPr>
          <p:grpSpPr>
            <a:xfrm>
              <a:off x="923444" y="2692169"/>
              <a:ext cx="144001" cy="144002"/>
              <a:chOff x="898853" y="2657982"/>
              <a:chExt cx="203649" cy="203652"/>
            </a:xfrm>
          </p:grpSpPr>
          <p:cxnSp>
            <p:nvCxnSpPr>
              <p:cNvPr id="52" name="直接连接符 51"/>
              <p:cNvCxnSpPr>
                <a:stCxn id="50" idx="3"/>
                <a:endCxn id="50" idx="7"/>
              </p:cNvCxnSpPr>
              <p:nvPr/>
            </p:nvCxnSpPr>
            <p:spPr>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53" name="直接连接符 52"/>
              <p:cNvCxnSpPr>
                <a:stCxn id="50" idx="1"/>
                <a:endCxn id="50" idx="5"/>
              </p:cNvCxnSpPr>
              <p:nvPr/>
            </p:nvCxnSpPr>
            <p:spPr>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grpSp>
        <p:nvGrpSpPr>
          <p:cNvPr id="70" name="组合 69"/>
          <p:cNvGrpSpPr/>
          <p:nvPr/>
        </p:nvGrpSpPr>
        <p:grpSpPr>
          <a:xfrm>
            <a:off x="8192281" y="12538"/>
            <a:ext cx="3985065" cy="288000"/>
            <a:chOff x="8192281" y="38914"/>
            <a:chExt cx="3985065" cy="288000"/>
          </a:xfrm>
        </p:grpSpPr>
        <p:sp>
          <p:nvSpPr>
            <p:cNvPr id="100" name="五边形 99"/>
            <p:cNvSpPr/>
            <p:nvPr/>
          </p:nvSpPr>
          <p:spPr bwMode="auto">
            <a:xfrm>
              <a:off x="8192281" y="38914"/>
              <a:ext cx="72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17" name="燕尾形 116"/>
            <p:cNvSpPr/>
            <p:nvPr/>
          </p:nvSpPr>
          <p:spPr bwMode="auto">
            <a:xfrm>
              <a:off x="8797817"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18" name="燕尾形 117"/>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19" name="燕尾形 118"/>
            <p:cNvSpPr/>
            <p:nvPr/>
          </p:nvSpPr>
          <p:spPr bwMode="auto">
            <a:xfrm>
              <a:off x="10368889"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21" name="燕尾形 120"/>
            <p:cNvSpPr/>
            <p:nvPr/>
          </p:nvSpPr>
          <p:spPr bwMode="auto">
            <a:xfrm>
              <a:off x="11154425" y="38914"/>
              <a:ext cx="1022921"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spc="-2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41726639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任意多边形 64"/>
          <p:cNvSpPr/>
          <p:nvPr/>
        </p:nvSpPr>
        <p:spPr>
          <a:xfrm>
            <a:off x="1546538" y="1703757"/>
            <a:ext cx="2931080" cy="844070"/>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57" name="任意多边形 156"/>
          <p:cNvSpPr/>
          <p:nvPr/>
        </p:nvSpPr>
        <p:spPr>
          <a:xfrm>
            <a:off x="1235289" y="4776393"/>
            <a:ext cx="1695037" cy="1605357"/>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58" name="任意多边形 157"/>
          <p:cNvSpPr/>
          <p:nvPr/>
        </p:nvSpPr>
        <p:spPr>
          <a:xfrm>
            <a:off x="3024997" y="4776393"/>
            <a:ext cx="1695037" cy="1605357"/>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9" name="任意多边形 38"/>
          <p:cNvSpPr/>
          <p:nvPr/>
        </p:nvSpPr>
        <p:spPr>
          <a:xfrm>
            <a:off x="1381717" y="2603066"/>
            <a:ext cx="3275578" cy="2072500"/>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40" name="文本占位符 39"/>
          <p:cNvSpPr>
            <a:spLocks noGrp="1"/>
          </p:cNvSpPr>
          <p:nvPr>
            <p:ph type="body" sz="quarter" idx="10"/>
          </p:nvPr>
        </p:nvSpPr>
        <p:spPr>
          <a:xfrm>
            <a:off x="6083766" y="1233489"/>
            <a:ext cx="5670913" cy="477358"/>
          </a:xfrm>
          <a:prstGeom prst="rect">
            <a:avLst/>
          </a:prstGeom>
        </p:spPr>
        <p:txBody>
          <a:bodyPr wrap="square">
            <a:noAutofit/>
          </a:bodyPr>
          <a:lstStyle/>
          <a:p>
            <a:pPr marL="0" indent="0">
              <a:buNone/>
            </a:pPr>
            <a:r>
              <a:rPr sz="1600">
                <a:latin typeface="Huawei Sans" panose="020C0503030203020204" pitchFamily="34" charset="0"/>
              </a:rPr>
              <a:t>Configure a route-policy on R1 and set the cost to 100.</a:t>
            </a:r>
            <a:endParaRPr lang="en-US" altLang="zh-CN" sz="1600" dirty="0" smtClean="0">
              <a:latin typeface="Huawei Sans" panose="020C0503030203020204" pitchFamily="34" charset="0"/>
            </a:endParaRPr>
          </a:p>
        </p:txBody>
      </p:sp>
      <p:sp>
        <p:nvSpPr>
          <p:cNvPr id="3" name="标题 2"/>
          <p:cNvSpPr>
            <a:spLocks noGrp="1"/>
          </p:cNvSpPr>
          <p:nvPr>
            <p:ph type="title"/>
          </p:nvPr>
        </p:nvSpPr>
        <p:spPr>
          <a:xfrm>
            <a:off x="1594177" y="410400"/>
            <a:ext cx="9827761" cy="640800"/>
          </a:xfrm>
        </p:spPr>
        <p:txBody>
          <a:bodyPr wrap="square">
            <a:noAutofit/>
          </a:bodyPr>
          <a:lstStyle/>
          <a:p>
            <a:r>
              <a:rPr sz="3200" dirty="0">
                <a:latin typeface="Huawei Sans" panose="020C0503030203020204" pitchFamily="34" charset="0"/>
              </a:rPr>
              <a:t>Example for Configuring OSPF Route Control (1)</a:t>
            </a:r>
            <a:endParaRPr lang="zh-CN" altLang="en-US" sz="3200" dirty="0">
              <a:latin typeface="Huawei Sans" panose="020C0503030203020204" pitchFamily="34" charset="0"/>
            </a:endParaRPr>
          </a:p>
        </p:txBody>
      </p:sp>
      <p:grpSp>
        <p:nvGrpSpPr>
          <p:cNvPr id="37" name="组合 36"/>
          <p:cNvGrpSpPr/>
          <p:nvPr/>
        </p:nvGrpSpPr>
        <p:grpSpPr>
          <a:xfrm>
            <a:off x="421436" y="1285464"/>
            <a:ext cx="5043160" cy="4594877"/>
            <a:chOff x="421436" y="1285464"/>
            <a:chExt cx="5043160" cy="4594877"/>
          </a:xfrm>
        </p:grpSpPr>
        <p:cxnSp>
          <p:nvCxnSpPr>
            <p:cNvPr id="4" name="直接连接符 3"/>
            <p:cNvCxnSpPr>
              <a:endCxn id="57" idx="2"/>
            </p:cNvCxnSpPr>
            <p:nvPr/>
          </p:nvCxnSpPr>
          <p:spPr>
            <a:xfrm flipV="1">
              <a:off x="2177479" y="4885523"/>
              <a:ext cx="0" cy="3248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57" idx="0"/>
              <a:endCxn id="56" idx="2"/>
            </p:cNvCxnSpPr>
            <p:nvPr/>
          </p:nvCxnSpPr>
          <p:spPr>
            <a:xfrm flipV="1">
              <a:off x="2198067" y="3896511"/>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6" idx="0"/>
              <a:endCxn id="55" idx="2"/>
            </p:cNvCxnSpPr>
            <p:nvPr/>
          </p:nvCxnSpPr>
          <p:spPr>
            <a:xfrm flipV="1">
              <a:off x="2198067" y="2907499"/>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81" idx="2"/>
            </p:cNvCxnSpPr>
            <p:nvPr/>
          </p:nvCxnSpPr>
          <p:spPr>
            <a:xfrm flipV="1">
              <a:off x="3741500" y="4885523"/>
              <a:ext cx="0" cy="3530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81" idx="0"/>
              <a:endCxn id="80" idx="2"/>
            </p:cNvCxnSpPr>
            <p:nvPr/>
          </p:nvCxnSpPr>
          <p:spPr>
            <a:xfrm flipV="1">
              <a:off x="3741500" y="3896511"/>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80" idx="0"/>
              <a:endCxn id="79" idx="2"/>
            </p:cNvCxnSpPr>
            <p:nvPr/>
          </p:nvCxnSpPr>
          <p:spPr>
            <a:xfrm flipV="1">
              <a:off x="3741500" y="2907499"/>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0" idx="1"/>
              <a:endCxn id="56" idx="3"/>
            </p:cNvCxnSpPr>
            <p:nvPr/>
          </p:nvCxnSpPr>
          <p:spPr>
            <a:xfrm flipH="1">
              <a:off x="2468067" y="3675111"/>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2198067" y="2646333"/>
              <a:ext cx="1543435" cy="9987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flipV="1">
              <a:off x="2198067" y="3683093"/>
              <a:ext cx="1543432" cy="9810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2177480" y="2679825"/>
              <a:ext cx="1564021" cy="10032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2177479" y="3679927"/>
              <a:ext cx="1564022" cy="955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28067" y="3453711"/>
              <a:ext cx="540000" cy="442800"/>
            </a:xfrm>
            <a:prstGeom prst="rect">
              <a:avLst/>
            </a:prstGeom>
          </p:spPr>
        </p:pic>
        <p:pic>
          <p:nvPicPr>
            <p:cNvPr id="57" name="图片 5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928067" y="4442723"/>
              <a:ext cx="540000" cy="442800"/>
            </a:xfrm>
            <a:prstGeom prst="rect">
              <a:avLst/>
            </a:prstGeom>
          </p:spPr>
        </p:pic>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71500" y="3453711"/>
              <a:ext cx="540000" cy="442800"/>
            </a:xfrm>
            <a:prstGeom prst="rect">
              <a:avLst/>
            </a:prstGeom>
          </p:spPr>
        </p:pic>
        <p:pic>
          <p:nvPicPr>
            <p:cNvPr id="81" name="图片 8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471500" y="4442723"/>
              <a:ext cx="540000" cy="442800"/>
            </a:xfrm>
            <a:prstGeom prst="rect">
              <a:avLst/>
            </a:prstGeom>
          </p:spPr>
        </p:pic>
        <p:cxnSp>
          <p:nvCxnSpPr>
            <p:cNvPr id="97" name="直接连接符 96"/>
            <p:cNvCxnSpPr>
              <a:stCxn id="81" idx="1"/>
              <a:endCxn id="57" idx="3"/>
            </p:cNvCxnSpPr>
            <p:nvPr/>
          </p:nvCxnSpPr>
          <p:spPr>
            <a:xfrm flipH="1">
              <a:off x="2468067" y="4664123"/>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4" name="Freeform 159"/>
            <p:cNvSpPr/>
            <p:nvPr/>
          </p:nvSpPr>
          <p:spPr>
            <a:xfrm flipH="1">
              <a:off x="1594177"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159"/>
            <p:cNvSpPr/>
            <p:nvPr/>
          </p:nvSpPr>
          <p:spPr>
            <a:xfrm flipH="1">
              <a:off x="3158196"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连接符 105"/>
            <p:cNvCxnSpPr>
              <a:stCxn id="55" idx="0"/>
            </p:cNvCxnSpPr>
            <p:nvPr/>
          </p:nvCxnSpPr>
          <p:spPr>
            <a:xfrm flipV="1">
              <a:off x="2198067" y="2049228"/>
              <a:ext cx="0" cy="4154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3741499" y="2049228"/>
              <a:ext cx="0" cy="4154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104" idx="9"/>
            </p:cNvCxnSpPr>
            <p:nvPr/>
          </p:nvCxnSpPr>
          <p:spPr>
            <a:xfrm flipH="1" flipV="1">
              <a:off x="2588701" y="2048127"/>
              <a:ext cx="1152801" cy="6316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05" idx="15"/>
            </p:cNvCxnSpPr>
            <p:nvPr/>
          </p:nvCxnSpPr>
          <p:spPr>
            <a:xfrm flipH="1">
              <a:off x="2198068" y="2049228"/>
              <a:ext cx="1140811" cy="6204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5" name="图片 54"/>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928067" y="2464699"/>
              <a:ext cx="540000" cy="442800"/>
            </a:xfrm>
            <a:prstGeom prst="rect">
              <a:avLst/>
            </a:prstGeom>
          </p:spPr>
        </p:pic>
        <p:pic>
          <p:nvPicPr>
            <p:cNvPr id="79" name="图片 7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471500" y="2464699"/>
              <a:ext cx="540000" cy="442800"/>
            </a:xfrm>
            <a:prstGeom prst="rect">
              <a:avLst/>
            </a:prstGeom>
          </p:spPr>
        </p:pic>
        <p:sp>
          <p:nvSpPr>
            <p:cNvPr id="120" name="Freeform 159"/>
            <p:cNvSpPr/>
            <p:nvPr/>
          </p:nvSpPr>
          <p:spPr>
            <a:xfrm flipH="1">
              <a:off x="1594177"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159"/>
            <p:cNvSpPr/>
            <p:nvPr/>
          </p:nvSpPr>
          <p:spPr>
            <a:xfrm flipH="1">
              <a:off x="3158196"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3" name="图片 10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907479" y="1285464"/>
              <a:ext cx="540000" cy="442800"/>
            </a:xfrm>
            <a:prstGeom prst="rect">
              <a:avLst/>
            </a:prstGeom>
          </p:spPr>
        </p:pic>
        <p:pic>
          <p:nvPicPr>
            <p:cNvPr id="129" name="图片 128" descr="PC.png"/>
            <p:cNvPicPr>
              <a:picLocks noChangeAspect="1"/>
            </p:cNvPicPr>
            <p:nvPr/>
          </p:nvPicPr>
          <p:blipFill>
            <a:blip r:embed="rId7" cstate="print"/>
            <a:stretch>
              <a:fillRect/>
            </a:stretch>
          </p:blipFill>
          <p:spPr>
            <a:xfrm>
              <a:off x="1507811" y="5466341"/>
              <a:ext cx="539063" cy="414000"/>
            </a:xfrm>
            <a:prstGeom prst="rect">
              <a:avLst/>
            </a:prstGeom>
          </p:spPr>
        </p:pic>
        <p:pic>
          <p:nvPicPr>
            <p:cNvPr id="130" name="图片 129" descr="PC.png"/>
            <p:cNvPicPr>
              <a:picLocks noChangeAspect="1"/>
            </p:cNvPicPr>
            <p:nvPr/>
          </p:nvPicPr>
          <p:blipFill>
            <a:blip r:embed="rId7" cstate="print"/>
            <a:stretch>
              <a:fillRect/>
            </a:stretch>
          </p:blipFill>
          <p:spPr>
            <a:xfrm>
              <a:off x="2256630" y="5210334"/>
              <a:ext cx="539063" cy="414000"/>
            </a:xfrm>
            <a:prstGeom prst="rect">
              <a:avLst/>
            </a:prstGeom>
          </p:spPr>
        </p:pic>
        <p:pic>
          <p:nvPicPr>
            <p:cNvPr id="134" name="图片 133" descr="PC.png"/>
            <p:cNvPicPr>
              <a:picLocks noChangeAspect="1"/>
            </p:cNvPicPr>
            <p:nvPr/>
          </p:nvPicPr>
          <p:blipFill>
            <a:blip r:embed="rId7" cstate="print"/>
            <a:stretch>
              <a:fillRect/>
            </a:stretch>
          </p:blipFill>
          <p:spPr>
            <a:xfrm>
              <a:off x="3069347" y="5466341"/>
              <a:ext cx="539063" cy="414000"/>
            </a:xfrm>
            <a:prstGeom prst="rect">
              <a:avLst/>
            </a:prstGeom>
          </p:spPr>
        </p:pic>
        <p:pic>
          <p:nvPicPr>
            <p:cNvPr id="136" name="图片 135" descr="PC.png"/>
            <p:cNvPicPr>
              <a:picLocks noChangeAspect="1"/>
            </p:cNvPicPr>
            <p:nvPr/>
          </p:nvPicPr>
          <p:blipFill>
            <a:blip r:embed="rId7" cstate="print"/>
            <a:stretch>
              <a:fillRect/>
            </a:stretch>
          </p:blipFill>
          <p:spPr>
            <a:xfrm>
              <a:off x="3818166" y="5210334"/>
              <a:ext cx="539063" cy="414000"/>
            </a:xfrm>
            <a:prstGeom prst="rect">
              <a:avLst/>
            </a:prstGeom>
          </p:spPr>
        </p:pic>
        <p:pic>
          <p:nvPicPr>
            <p:cNvPr id="142" name="图片 14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456286" y="1285464"/>
              <a:ext cx="540000" cy="442800"/>
            </a:xfrm>
            <a:prstGeom prst="rect">
              <a:avLst/>
            </a:prstGeom>
          </p:spPr>
        </p:pic>
        <p:sp>
          <p:nvSpPr>
            <p:cNvPr id="60" name="文本框 59"/>
            <p:cNvSpPr txBox="1"/>
            <p:nvPr/>
          </p:nvSpPr>
          <p:spPr>
            <a:xfrm>
              <a:off x="421436" y="1403069"/>
              <a:ext cx="1545616" cy="307777"/>
            </a:xfrm>
            <a:prstGeom prst="rect">
              <a:avLst/>
            </a:prstGeom>
            <a:noFill/>
          </p:spPr>
          <p:txBody>
            <a:bodyPr wrap="square" rtlCol="0">
              <a:noAutofit/>
            </a:bodyPr>
            <a:lstStyle/>
            <a:p>
              <a:pPr algn="ctr" fontAlgn="ctr"/>
              <a:r>
                <a:rPr sz="1100" b="1">
                  <a:latin typeface="Huawei Sans" panose="020C0503030203020204" pitchFamily="34" charset="0"/>
                </a:rPr>
                <a:t>192.168.10.0/24</a:t>
              </a:r>
            </a:p>
          </p:txBody>
        </p:sp>
        <p:sp>
          <p:nvSpPr>
            <p:cNvPr id="61" name="文本框 60"/>
            <p:cNvSpPr txBox="1"/>
            <p:nvPr/>
          </p:nvSpPr>
          <p:spPr>
            <a:xfrm>
              <a:off x="3918980" y="1403069"/>
              <a:ext cx="1545616" cy="307777"/>
            </a:xfrm>
            <a:prstGeom prst="rect">
              <a:avLst/>
            </a:prstGeom>
            <a:noFill/>
          </p:spPr>
          <p:txBody>
            <a:bodyPr wrap="square" rtlCol="0">
              <a:noAutofit/>
            </a:bodyPr>
            <a:lstStyle/>
            <a:p>
              <a:pPr algn="ctr" fontAlgn="ctr"/>
              <a:r>
                <a:rPr sz="1100" b="1">
                  <a:latin typeface="Huawei Sans" panose="020C0503030203020204" pitchFamily="34" charset="0"/>
                </a:rPr>
                <a:t>192.168.20.0/24</a:t>
              </a:r>
            </a:p>
          </p:txBody>
        </p:sp>
      </p:grpSp>
      <p:sp>
        <p:nvSpPr>
          <p:cNvPr id="165" name="文本框 164"/>
          <p:cNvSpPr txBox="1"/>
          <p:nvPr/>
        </p:nvSpPr>
        <p:spPr>
          <a:xfrm>
            <a:off x="2555706" y="3246630"/>
            <a:ext cx="764954" cy="584775"/>
          </a:xfrm>
          <a:prstGeom prst="rect">
            <a:avLst/>
          </a:prstGeom>
          <a:noFill/>
        </p:spPr>
        <p:txBody>
          <a:bodyPr wrap="square" rtlCol="0">
            <a:noAutofit/>
          </a:bodyPr>
          <a:lstStyle/>
          <a:p>
            <a:pPr algn="ctr" fontAlgn="ctr"/>
            <a:r>
              <a:rPr sz="1200" b="1">
                <a:solidFill>
                  <a:srgbClr val="EC7061"/>
                </a:solidFill>
                <a:latin typeface="Huawei Sans" panose="020C0503030203020204" pitchFamily="34" charset="0"/>
              </a:rPr>
              <a:t>OSPF</a:t>
            </a:r>
          </a:p>
          <a:p>
            <a:pPr algn="ctr" fontAlgn="ctr"/>
            <a:r>
              <a:rPr sz="1200" b="1">
                <a:solidFill>
                  <a:srgbClr val="EC7061"/>
                </a:solidFill>
                <a:latin typeface="Huawei Sans" panose="020C0503030203020204" pitchFamily="34" charset="0"/>
              </a:rPr>
              <a:t>Area 0</a:t>
            </a:r>
          </a:p>
        </p:txBody>
      </p:sp>
      <p:sp>
        <p:nvSpPr>
          <p:cNvPr id="166" name="文本框 165"/>
          <p:cNvSpPr txBox="1"/>
          <p:nvPr/>
        </p:nvSpPr>
        <p:spPr>
          <a:xfrm>
            <a:off x="1377726" y="4867489"/>
            <a:ext cx="764954" cy="584775"/>
          </a:xfrm>
          <a:prstGeom prst="rect">
            <a:avLst/>
          </a:prstGeom>
          <a:noFill/>
        </p:spPr>
        <p:txBody>
          <a:bodyPr wrap="square" rtlCol="0">
            <a:noAutofit/>
          </a:bodyPr>
          <a:lstStyle/>
          <a:p>
            <a:pPr algn="ctr" fontAlgn="ctr"/>
            <a:r>
              <a:rPr sz="1200" b="1">
                <a:solidFill>
                  <a:srgbClr val="EC7061"/>
                </a:solidFill>
                <a:latin typeface="Huawei Sans" panose="020C0503030203020204" pitchFamily="34" charset="0"/>
              </a:rPr>
              <a:t>OSPF</a:t>
            </a:r>
          </a:p>
          <a:p>
            <a:pPr algn="ctr" fontAlgn="ctr"/>
            <a:r>
              <a:rPr sz="1200" b="1">
                <a:solidFill>
                  <a:srgbClr val="EC7061"/>
                </a:solidFill>
                <a:latin typeface="Huawei Sans" panose="020C0503030203020204" pitchFamily="34" charset="0"/>
              </a:rPr>
              <a:t>Area 1</a:t>
            </a:r>
          </a:p>
        </p:txBody>
      </p:sp>
      <p:sp>
        <p:nvSpPr>
          <p:cNvPr id="169" name="文本框 168"/>
          <p:cNvSpPr txBox="1"/>
          <p:nvPr/>
        </p:nvSpPr>
        <p:spPr>
          <a:xfrm>
            <a:off x="3051520" y="4867489"/>
            <a:ext cx="764954" cy="584775"/>
          </a:xfrm>
          <a:prstGeom prst="rect">
            <a:avLst/>
          </a:prstGeom>
          <a:noFill/>
        </p:spPr>
        <p:txBody>
          <a:bodyPr wrap="square" rtlCol="0">
            <a:noAutofit/>
          </a:bodyPr>
          <a:lstStyle/>
          <a:p>
            <a:pPr algn="ctr" fontAlgn="ctr"/>
            <a:r>
              <a:rPr sz="1200" b="1" dirty="0">
                <a:solidFill>
                  <a:srgbClr val="EC7061"/>
                </a:solidFill>
                <a:latin typeface="Huawei Sans" panose="020C0503030203020204" pitchFamily="34" charset="0"/>
              </a:rPr>
              <a:t>OSPF</a:t>
            </a:r>
          </a:p>
          <a:p>
            <a:pPr algn="ctr" fontAlgn="ctr"/>
            <a:r>
              <a:rPr sz="1200" b="1" dirty="0">
                <a:solidFill>
                  <a:srgbClr val="EC7061"/>
                </a:solidFill>
                <a:latin typeface="Huawei Sans" panose="020C0503030203020204" pitchFamily="34" charset="0"/>
              </a:rPr>
              <a:t>Area 2</a:t>
            </a:r>
          </a:p>
        </p:txBody>
      </p:sp>
      <p:sp>
        <p:nvSpPr>
          <p:cNvPr id="66" name="文本框 65"/>
          <p:cNvSpPr txBox="1"/>
          <p:nvPr/>
        </p:nvSpPr>
        <p:spPr>
          <a:xfrm>
            <a:off x="2458033" y="2062609"/>
            <a:ext cx="1011816" cy="338554"/>
          </a:xfrm>
          <a:prstGeom prst="rect">
            <a:avLst/>
          </a:prstGeom>
          <a:noFill/>
        </p:spPr>
        <p:txBody>
          <a:bodyPr wrap="square" rtlCol="0">
            <a:noAutofit/>
          </a:bodyPr>
          <a:lstStyle/>
          <a:p>
            <a:pPr algn="ctr" fontAlgn="ctr"/>
            <a:r>
              <a:rPr sz="1200" b="1" dirty="0">
                <a:solidFill>
                  <a:srgbClr val="EC7061"/>
                </a:solidFill>
                <a:latin typeface="Huawei Sans" panose="020C0503030203020204" pitchFamily="34" charset="0"/>
              </a:rPr>
              <a:t>Static routing</a:t>
            </a:r>
            <a:endParaRPr lang="en-US" altLang="zh-CN" sz="1200" b="1" dirty="0" smtClean="0">
              <a:solidFill>
                <a:srgbClr val="EC7061"/>
              </a:solidFill>
              <a:latin typeface="Huawei Sans" panose="020C0503030203020204" pitchFamily="34" charset="0"/>
            </a:endParaRPr>
          </a:p>
        </p:txBody>
      </p:sp>
      <p:sp>
        <p:nvSpPr>
          <p:cNvPr id="62" name="文本框 32"/>
          <p:cNvSpPr txBox="1"/>
          <p:nvPr/>
        </p:nvSpPr>
        <p:spPr>
          <a:xfrm>
            <a:off x="6104766" y="1699171"/>
            <a:ext cx="5649913" cy="2246769"/>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sz="1400" dirty="0">
                <a:solidFill>
                  <a:prstClr val="black"/>
                </a:solidFill>
                <a:latin typeface="Huawei Sans" panose="020C0503030203020204" pitchFamily="34" charset="0"/>
              </a:rPr>
              <a:t>[R1] </a:t>
            </a:r>
            <a:r>
              <a:rPr sz="1400" dirty="0" err="1">
                <a:solidFill>
                  <a:prstClr val="black"/>
                </a:solidFill>
                <a:latin typeface="Huawei Sans" panose="020C0503030203020204" pitchFamily="34" charset="0"/>
              </a:rPr>
              <a:t>acl</a:t>
            </a:r>
            <a:r>
              <a:rPr sz="1400" dirty="0">
                <a:solidFill>
                  <a:prstClr val="black"/>
                </a:solidFill>
                <a:latin typeface="Huawei Sans" panose="020C0503030203020204" pitchFamily="34" charset="0"/>
              </a:rPr>
              <a:t> 2000</a:t>
            </a:r>
          </a:p>
          <a:p>
            <a:pPr fontAlgn="ctr">
              <a:spcBef>
                <a:spcPts val="0"/>
              </a:spcBef>
              <a:spcAft>
                <a:spcPts val="0"/>
              </a:spcAft>
            </a:pPr>
            <a:r>
              <a:rPr sz="1400" dirty="0">
                <a:solidFill>
                  <a:prstClr val="black"/>
                </a:solidFill>
                <a:latin typeface="Huawei Sans" panose="020C0503030203020204" pitchFamily="34" charset="0"/>
              </a:rPr>
              <a:t>[R1-acl-basic-2000] rule permit source 192.168.10.0 0.0.0.255</a:t>
            </a:r>
            <a:endParaRPr lang="en-US" altLang="zh-CN"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sz="1400" dirty="0">
                <a:solidFill>
                  <a:prstClr val="black"/>
                </a:solidFill>
                <a:latin typeface="Huawei Sans" panose="020C0503030203020204" pitchFamily="34" charset="0"/>
              </a:rPr>
              <a:t>[R1-acl-basic-2000] quit</a:t>
            </a:r>
          </a:p>
          <a:p>
            <a:pPr fontAlgn="ctr">
              <a:spcBef>
                <a:spcPts val="0"/>
              </a:spcBef>
              <a:spcAft>
                <a:spcPts val="0"/>
              </a:spcAft>
            </a:pP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sz="1400" dirty="0">
                <a:solidFill>
                  <a:prstClr val="black"/>
                </a:solidFill>
                <a:latin typeface="Huawei Sans" panose="020C0503030203020204" pitchFamily="34" charset="0"/>
              </a:rPr>
              <a:t>[R1] route-policy static2ospf permit node 10</a:t>
            </a:r>
          </a:p>
          <a:p>
            <a:pPr fontAlgn="ctr">
              <a:spcBef>
                <a:spcPts val="0"/>
              </a:spcBef>
              <a:spcAft>
                <a:spcPts val="0"/>
              </a:spcAft>
            </a:pPr>
            <a:r>
              <a:rPr sz="1400" dirty="0">
                <a:solidFill>
                  <a:prstClr val="black"/>
                </a:solidFill>
                <a:latin typeface="Huawei Sans" panose="020C0503030203020204" pitchFamily="34" charset="0"/>
              </a:rPr>
              <a:t>[R1-route-policy] if-match </a:t>
            </a:r>
            <a:r>
              <a:rPr sz="1400" dirty="0" err="1">
                <a:solidFill>
                  <a:prstClr val="black"/>
                </a:solidFill>
                <a:latin typeface="Huawei Sans" panose="020C0503030203020204" pitchFamily="34" charset="0"/>
              </a:rPr>
              <a:t>acl</a:t>
            </a:r>
            <a:r>
              <a:rPr sz="1400" dirty="0">
                <a:solidFill>
                  <a:prstClr val="black"/>
                </a:solidFill>
                <a:latin typeface="Huawei Sans" panose="020C0503030203020204" pitchFamily="34" charset="0"/>
              </a:rPr>
              <a:t> 2000</a:t>
            </a:r>
          </a:p>
          <a:p>
            <a:pPr fontAlgn="ctr">
              <a:spcBef>
                <a:spcPts val="0"/>
              </a:spcBef>
              <a:spcAft>
                <a:spcPts val="0"/>
              </a:spcAft>
            </a:pPr>
            <a:r>
              <a:rPr sz="1400" dirty="0">
                <a:solidFill>
                  <a:prstClr val="black"/>
                </a:solidFill>
                <a:latin typeface="Huawei Sans" panose="020C0503030203020204" pitchFamily="34" charset="0"/>
              </a:rPr>
              <a:t>[R1-route-policy] </a:t>
            </a:r>
            <a:r>
              <a:rPr sz="1400" dirty="0">
                <a:solidFill>
                  <a:srgbClr val="EC7061"/>
                </a:solidFill>
                <a:latin typeface="Huawei Sans" panose="020C0503030203020204" pitchFamily="34" charset="0"/>
              </a:rPr>
              <a:t>apply cost 100</a:t>
            </a:r>
          </a:p>
          <a:p>
            <a:pPr fontAlgn="ctr">
              <a:spcBef>
                <a:spcPts val="0"/>
              </a:spcBef>
              <a:spcAft>
                <a:spcPts val="0"/>
              </a:spcAft>
            </a:pPr>
            <a:r>
              <a:rPr sz="1400" dirty="0">
                <a:solidFill>
                  <a:prstClr val="black"/>
                </a:solidFill>
                <a:latin typeface="Huawei Sans" panose="020C0503030203020204" pitchFamily="34" charset="0"/>
              </a:rPr>
              <a:t>[R1-route-policy] quit</a:t>
            </a:r>
          </a:p>
          <a:p>
            <a:pPr fontAlgn="ctr">
              <a:spcBef>
                <a:spcPts val="0"/>
              </a:spcBef>
              <a:spcAft>
                <a:spcPts val="0"/>
              </a:spcAft>
            </a:pPr>
            <a:r>
              <a:rPr sz="1400" dirty="0">
                <a:solidFill>
                  <a:prstClr val="black"/>
                </a:solidFill>
                <a:latin typeface="Huawei Sans" panose="020C0503030203020204" pitchFamily="34" charset="0"/>
              </a:rPr>
              <a:t>[R1] route-policy static2ospf permit node 20</a:t>
            </a:r>
            <a:endParaRPr lang="en-US" altLang="zh-CN"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sz="1400" dirty="0">
                <a:solidFill>
                  <a:prstClr val="black"/>
                </a:solidFill>
                <a:latin typeface="Huawei Sans" panose="020C0503030203020204" pitchFamily="34" charset="0"/>
              </a:rPr>
              <a:t>[R1-route-policy] quit</a:t>
            </a:r>
          </a:p>
        </p:txBody>
      </p:sp>
      <p:sp>
        <p:nvSpPr>
          <p:cNvPr id="64" name="文本框 32"/>
          <p:cNvSpPr txBox="1"/>
          <p:nvPr/>
        </p:nvSpPr>
        <p:spPr>
          <a:xfrm>
            <a:off x="6083766" y="4569713"/>
            <a:ext cx="5649913" cy="523220"/>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sz="1400" dirty="0">
                <a:solidFill>
                  <a:prstClr val="black"/>
                </a:solidFill>
                <a:latin typeface="Huawei Sans" panose="020C0503030203020204" pitchFamily="34" charset="0"/>
              </a:rPr>
              <a:t>[R1] </a:t>
            </a:r>
            <a:r>
              <a:rPr sz="1400" dirty="0" err="1">
                <a:solidFill>
                  <a:prstClr val="black"/>
                </a:solidFill>
                <a:latin typeface="Huawei Sans" panose="020C0503030203020204" pitchFamily="34" charset="0"/>
              </a:rPr>
              <a:t>ospf</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sz="1400" dirty="0">
                <a:solidFill>
                  <a:prstClr val="black"/>
                </a:solidFill>
                <a:latin typeface="Huawei Sans" panose="020C0503030203020204" pitchFamily="34" charset="0"/>
              </a:rPr>
              <a:t>[R1-ospf-1] import-route static route-policy static2ospf type 2</a:t>
            </a:r>
          </a:p>
        </p:txBody>
      </p:sp>
      <p:sp>
        <p:nvSpPr>
          <p:cNvPr id="70" name="文本占位符 39"/>
          <p:cNvSpPr txBox="1">
            <a:spLocks/>
          </p:cNvSpPr>
          <p:nvPr/>
        </p:nvSpPr>
        <p:spPr bwMode="auto">
          <a:xfrm>
            <a:off x="6083766" y="4004852"/>
            <a:ext cx="5670913" cy="47735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sz="1600">
                <a:latin typeface="Huawei Sans" panose="020C0503030203020204" pitchFamily="34" charset="0"/>
              </a:rPr>
              <a:t>Import static routes to the OSPF process on R1.</a:t>
            </a:r>
            <a:endParaRPr lang="en-US" altLang="zh-CN" sz="1600" dirty="0" smtClean="0">
              <a:latin typeface="Huawei Sans" panose="020C0503030203020204" pitchFamily="34" charset="0"/>
            </a:endParaRPr>
          </a:p>
        </p:txBody>
      </p:sp>
      <p:sp>
        <p:nvSpPr>
          <p:cNvPr id="73" name="矩形 72"/>
          <p:cNvSpPr/>
          <p:nvPr/>
        </p:nvSpPr>
        <p:spPr>
          <a:xfrm>
            <a:off x="440508" y="1763192"/>
            <a:ext cx="1191303" cy="672899"/>
          </a:xfrm>
          <a:prstGeom prst="rect">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rIns="0" rtlCol="0" anchor="ctr">
            <a:noAutofit/>
          </a:bodyPr>
          <a:lstStyle/>
          <a:p>
            <a:pPr fontAlgn="ctr"/>
            <a:r>
              <a:rPr sz="1000" dirty="0">
                <a:solidFill>
                  <a:schemeClr val="tx1"/>
                </a:solidFill>
                <a:latin typeface="Huawei Sans" panose="020C0503030203020204" pitchFamily="34" charset="0"/>
              </a:rPr>
              <a:t>Imported finance department routes</a:t>
            </a:r>
            <a:endParaRPr lang="en-US" altLang="zh-CN" sz="1000" dirty="0" smtClean="0">
              <a:solidFill>
                <a:schemeClr val="tx1"/>
              </a:solidFill>
              <a:latin typeface="Huawei Sans" panose="020C0503030203020204" pitchFamily="34" charset="0"/>
            </a:endParaRPr>
          </a:p>
          <a:p>
            <a:pPr fontAlgn="ctr"/>
            <a:r>
              <a:rPr sz="1000" dirty="0">
                <a:solidFill>
                  <a:schemeClr val="tx1"/>
                </a:solidFill>
                <a:latin typeface="Huawei Sans" panose="020C0503030203020204" pitchFamily="34" charset="0"/>
              </a:rPr>
              <a:t>Type: Type 2</a:t>
            </a:r>
          </a:p>
          <a:p>
            <a:pPr fontAlgn="ctr"/>
            <a:r>
              <a:rPr sz="1000" dirty="0">
                <a:solidFill>
                  <a:schemeClr val="tx1"/>
                </a:solidFill>
                <a:latin typeface="Huawei Sans" panose="020C0503030203020204" pitchFamily="34" charset="0"/>
              </a:rPr>
              <a:t>Cost: 100</a:t>
            </a:r>
            <a:endParaRPr lang="zh-CN" altLang="en-US" sz="1000" dirty="0">
              <a:solidFill>
                <a:schemeClr val="tx1"/>
              </a:solidFill>
              <a:latin typeface="Huawei Sans" panose="020C0503030203020204" pitchFamily="34" charset="0"/>
            </a:endParaRPr>
          </a:p>
        </p:txBody>
      </p:sp>
      <p:sp>
        <p:nvSpPr>
          <p:cNvPr id="88" name="文本框 87"/>
          <p:cNvSpPr txBox="1"/>
          <p:nvPr/>
        </p:nvSpPr>
        <p:spPr>
          <a:xfrm>
            <a:off x="1546538" y="1707559"/>
            <a:ext cx="1261884" cy="307777"/>
          </a:xfrm>
          <a:prstGeom prst="rect">
            <a:avLst/>
          </a:prstGeom>
          <a:noFill/>
        </p:spPr>
        <p:txBody>
          <a:bodyPr wrap="square" rtlCol="0">
            <a:noAutofit/>
          </a:bodyPr>
          <a:lstStyle/>
          <a:p>
            <a:pPr algn="ctr" fontAlgn="ctr"/>
            <a:r>
              <a:rPr sz="900" b="1" dirty="0">
                <a:latin typeface="Huawei Sans" panose="020C0503030203020204" pitchFamily="34" charset="0"/>
              </a:rPr>
              <a:t>Finance department server</a:t>
            </a:r>
            <a:endParaRPr lang="en-US" altLang="zh-CN" sz="900" b="1" dirty="0" smtClean="0">
              <a:latin typeface="Huawei Sans" panose="020C0503030203020204" pitchFamily="34" charset="0"/>
            </a:endParaRPr>
          </a:p>
        </p:txBody>
      </p:sp>
      <p:sp>
        <p:nvSpPr>
          <p:cNvPr id="90" name="文本框 89"/>
          <p:cNvSpPr txBox="1"/>
          <p:nvPr/>
        </p:nvSpPr>
        <p:spPr>
          <a:xfrm>
            <a:off x="3032251" y="1707559"/>
            <a:ext cx="1388072" cy="307777"/>
          </a:xfrm>
          <a:prstGeom prst="rect">
            <a:avLst/>
          </a:prstGeom>
          <a:noFill/>
        </p:spPr>
        <p:txBody>
          <a:bodyPr wrap="square" rtlCol="0">
            <a:noAutofit/>
          </a:bodyPr>
          <a:lstStyle/>
          <a:p>
            <a:pPr algn="ctr" fontAlgn="ctr"/>
            <a:r>
              <a:rPr sz="900" b="1" dirty="0">
                <a:latin typeface="Huawei Sans" panose="020C0503030203020204" pitchFamily="34" charset="0"/>
              </a:rPr>
              <a:t>Marketing department server</a:t>
            </a:r>
            <a:endParaRPr lang="en-US" altLang="zh-CN" sz="900" b="1" dirty="0" smtClean="0">
              <a:latin typeface="Huawei Sans" panose="020C0503030203020204" pitchFamily="34" charset="0"/>
            </a:endParaRPr>
          </a:p>
        </p:txBody>
      </p:sp>
      <p:sp>
        <p:nvSpPr>
          <p:cNvPr id="91" name="文本框 90"/>
          <p:cNvSpPr txBox="1"/>
          <p:nvPr/>
        </p:nvSpPr>
        <p:spPr>
          <a:xfrm>
            <a:off x="1457177" y="5864972"/>
            <a:ext cx="1440605" cy="523220"/>
          </a:xfrm>
          <a:prstGeom prst="rect">
            <a:avLst/>
          </a:prstGeom>
          <a:noFill/>
        </p:spPr>
        <p:txBody>
          <a:bodyPr wrap="square" rtlCol="0">
            <a:noAutofit/>
          </a:bodyPr>
          <a:lstStyle/>
          <a:p>
            <a:pPr algn="ctr" fontAlgn="ctr"/>
            <a:r>
              <a:rPr sz="1050" b="1" dirty="0">
                <a:latin typeface="Huawei Sans" panose="020C0503030203020204" pitchFamily="34" charset="0"/>
              </a:rPr>
              <a:t>Finance department client</a:t>
            </a:r>
            <a:endParaRPr lang="en-US" altLang="zh-CN" sz="1050" b="1" dirty="0" smtClean="0">
              <a:latin typeface="Huawei Sans" panose="020C0503030203020204" pitchFamily="34" charset="0"/>
            </a:endParaRPr>
          </a:p>
          <a:p>
            <a:pPr algn="ctr" fontAlgn="ctr"/>
            <a:r>
              <a:rPr sz="1050" dirty="0">
                <a:latin typeface="Huawei Sans" panose="020C0503030203020204" pitchFamily="34" charset="0"/>
              </a:rPr>
              <a:t> </a:t>
            </a:r>
            <a:endParaRPr lang="zh-CN" altLang="en-US" sz="1050" b="1" dirty="0">
              <a:latin typeface="Huawei Sans" panose="020C0503030203020204" pitchFamily="34" charset="0"/>
            </a:endParaRPr>
          </a:p>
        </p:txBody>
      </p:sp>
      <p:sp>
        <p:nvSpPr>
          <p:cNvPr id="94" name="文本框 93"/>
          <p:cNvSpPr txBox="1"/>
          <p:nvPr/>
        </p:nvSpPr>
        <p:spPr>
          <a:xfrm>
            <a:off x="3117913" y="5864972"/>
            <a:ext cx="1440605" cy="523220"/>
          </a:xfrm>
          <a:prstGeom prst="rect">
            <a:avLst/>
          </a:prstGeom>
          <a:noFill/>
        </p:spPr>
        <p:txBody>
          <a:bodyPr wrap="square" rtlCol="0">
            <a:noAutofit/>
          </a:bodyPr>
          <a:lstStyle/>
          <a:p>
            <a:pPr algn="ctr" fontAlgn="ctr"/>
            <a:r>
              <a:rPr sz="1050" b="1" dirty="0">
                <a:latin typeface="Huawei Sans" panose="020C0503030203020204" pitchFamily="34" charset="0"/>
              </a:rPr>
              <a:t>Marketing department client</a:t>
            </a:r>
            <a:endParaRPr lang="en-US" altLang="zh-CN" sz="1050" b="1" dirty="0" smtClean="0">
              <a:latin typeface="Huawei Sans" panose="020C0503030203020204" pitchFamily="34" charset="0"/>
            </a:endParaRPr>
          </a:p>
          <a:p>
            <a:pPr algn="ctr" fontAlgn="ctr"/>
            <a:r>
              <a:rPr sz="1050" dirty="0">
                <a:latin typeface="Huawei Sans" panose="020C0503030203020204" pitchFamily="34" charset="0"/>
              </a:rPr>
              <a:t> </a:t>
            </a:r>
            <a:endParaRPr lang="zh-CN" altLang="en-US" sz="1050" b="1" dirty="0">
              <a:latin typeface="Huawei Sans" panose="020C0503030203020204" pitchFamily="34" charset="0"/>
            </a:endParaRPr>
          </a:p>
        </p:txBody>
      </p:sp>
      <p:sp>
        <p:nvSpPr>
          <p:cNvPr id="95" name="文本框 94"/>
          <p:cNvSpPr txBox="1"/>
          <p:nvPr/>
        </p:nvSpPr>
        <p:spPr>
          <a:xfrm>
            <a:off x="1278675" y="4481556"/>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AGG-1</a:t>
            </a:r>
          </a:p>
          <a:p>
            <a:pPr algn="ctr" fontAlgn="ctr"/>
            <a:r>
              <a:rPr lang="en-US" sz="1100" dirty="0">
                <a:latin typeface="Huawei Sans" panose="020C0503030203020204" pitchFamily="34" charset="0"/>
              </a:rPr>
              <a:t>S3</a:t>
            </a:r>
          </a:p>
        </p:txBody>
      </p:sp>
      <p:sp>
        <p:nvSpPr>
          <p:cNvPr id="98" name="文本框 97"/>
          <p:cNvSpPr txBox="1"/>
          <p:nvPr/>
        </p:nvSpPr>
        <p:spPr>
          <a:xfrm>
            <a:off x="1278676" y="3521222"/>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Core-1</a:t>
            </a:r>
          </a:p>
          <a:p>
            <a:pPr algn="ctr" fontAlgn="ctr"/>
            <a:r>
              <a:rPr lang="en-US" sz="1100" dirty="0">
                <a:latin typeface="Huawei Sans" panose="020C0503030203020204" pitchFamily="34" charset="0"/>
              </a:rPr>
              <a:t>S1</a:t>
            </a:r>
          </a:p>
        </p:txBody>
      </p:sp>
      <p:sp>
        <p:nvSpPr>
          <p:cNvPr id="99" name="文本框 98"/>
          <p:cNvSpPr txBox="1"/>
          <p:nvPr/>
        </p:nvSpPr>
        <p:spPr>
          <a:xfrm>
            <a:off x="3942035" y="4481556"/>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AGG-2</a:t>
            </a:r>
          </a:p>
          <a:p>
            <a:pPr algn="ctr" fontAlgn="ctr"/>
            <a:r>
              <a:rPr lang="en-US" sz="1100" dirty="0">
                <a:latin typeface="Huawei Sans" panose="020C0503030203020204" pitchFamily="34" charset="0"/>
              </a:rPr>
              <a:t>S4</a:t>
            </a:r>
          </a:p>
        </p:txBody>
      </p:sp>
      <p:sp>
        <p:nvSpPr>
          <p:cNvPr id="101" name="文本框 100"/>
          <p:cNvSpPr txBox="1"/>
          <p:nvPr/>
        </p:nvSpPr>
        <p:spPr>
          <a:xfrm>
            <a:off x="3942035" y="3521222"/>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Core-2</a:t>
            </a:r>
          </a:p>
          <a:p>
            <a:pPr algn="ctr" fontAlgn="ctr"/>
            <a:r>
              <a:rPr lang="en-US" sz="1100" dirty="0">
                <a:latin typeface="Huawei Sans" panose="020C0503030203020204" pitchFamily="34" charset="0"/>
              </a:rPr>
              <a:t>S2</a:t>
            </a:r>
          </a:p>
        </p:txBody>
      </p:sp>
      <p:sp>
        <p:nvSpPr>
          <p:cNvPr id="102" name="文本框 101"/>
          <p:cNvSpPr txBox="1"/>
          <p:nvPr/>
        </p:nvSpPr>
        <p:spPr>
          <a:xfrm>
            <a:off x="1145227" y="2532210"/>
            <a:ext cx="972394" cy="307777"/>
          </a:xfrm>
          <a:prstGeom prst="rect">
            <a:avLst/>
          </a:prstGeom>
          <a:noFill/>
        </p:spPr>
        <p:txBody>
          <a:bodyPr wrap="square" rtlCol="0">
            <a:noAutofit/>
          </a:bodyPr>
          <a:lstStyle/>
          <a:p>
            <a:pPr algn="ctr" fontAlgn="ctr"/>
            <a:r>
              <a:rPr sz="1100" dirty="0" smtClean="0">
                <a:latin typeface="Huawei Sans" panose="020C0503030203020204" pitchFamily="34" charset="0"/>
              </a:rPr>
              <a:t>Border-</a:t>
            </a:r>
            <a:r>
              <a:rPr lang="en-US" sz="1100" dirty="0" smtClean="0">
                <a:latin typeface="Huawei Sans" panose="020C0503030203020204" pitchFamily="34" charset="0"/>
              </a:rPr>
              <a:t>1</a:t>
            </a:r>
          </a:p>
          <a:p>
            <a:pPr algn="ctr" fontAlgn="ctr"/>
            <a:r>
              <a:rPr lang="en-US" sz="1100" dirty="0" smtClean="0">
                <a:latin typeface="Huawei Sans" panose="020C0503030203020204" pitchFamily="34" charset="0"/>
              </a:rPr>
              <a:t>R</a:t>
            </a:r>
            <a:r>
              <a:rPr sz="1100" dirty="0" smtClean="0">
                <a:latin typeface="Huawei Sans" panose="020C0503030203020204" pitchFamily="34" charset="0"/>
              </a:rPr>
              <a:t>1</a:t>
            </a:r>
            <a:endParaRPr lang="zh-CN" altLang="en-US" sz="1100" dirty="0">
              <a:latin typeface="Huawei Sans" panose="020C0503030203020204" pitchFamily="34" charset="0"/>
            </a:endParaRPr>
          </a:p>
        </p:txBody>
      </p:sp>
      <p:sp>
        <p:nvSpPr>
          <p:cNvPr id="107" name="文本框 106"/>
          <p:cNvSpPr txBox="1"/>
          <p:nvPr/>
        </p:nvSpPr>
        <p:spPr>
          <a:xfrm>
            <a:off x="3871103" y="2532210"/>
            <a:ext cx="886475" cy="307777"/>
          </a:xfrm>
          <a:prstGeom prst="rect">
            <a:avLst/>
          </a:prstGeom>
          <a:noFill/>
        </p:spPr>
        <p:txBody>
          <a:bodyPr wrap="square" rtlCol="0">
            <a:noAutofit/>
          </a:bodyPr>
          <a:lstStyle/>
          <a:p>
            <a:pPr algn="ctr" fontAlgn="ctr"/>
            <a:r>
              <a:rPr sz="1100" dirty="0" smtClean="0">
                <a:latin typeface="Huawei Sans" panose="020C0503030203020204" pitchFamily="34" charset="0"/>
              </a:rPr>
              <a:t>Border-</a:t>
            </a:r>
            <a:r>
              <a:rPr lang="en-US" sz="1100" dirty="0" smtClean="0">
                <a:latin typeface="Huawei Sans" panose="020C0503030203020204" pitchFamily="34" charset="0"/>
              </a:rPr>
              <a:t>2</a:t>
            </a:r>
          </a:p>
          <a:p>
            <a:pPr algn="ctr" fontAlgn="ctr"/>
            <a:r>
              <a:rPr lang="en-US" sz="1100" dirty="0" smtClean="0">
                <a:latin typeface="Huawei Sans" panose="020C0503030203020204" pitchFamily="34" charset="0"/>
              </a:rPr>
              <a:t>R</a:t>
            </a:r>
            <a:r>
              <a:rPr sz="1100" dirty="0" smtClean="0">
                <a:latin typeface="Huawei Sans" panose="020C0503030203020204" pitchFamily="34" charset="0"/>
              </a:rPr>
              <a:t>2</a:t>
            </a:r>
            <a:endParaRPr lang="zh-CN" altLang="en-US" sz="1100" dirty="0">
              <a:latin typeface="Huawei Sans" panose="020C0503030203020204" pitchFamily="34" charset="0"/>
            </a:endParaRPr>
          </a:p>
        </p:txBody>
      </p:sp>
      <p:sp>
        <p:nvSpPr>
          <p:cNvPr id="71" name="Freeform 3"/>
          <p:cNvSpPr>
            <a:spLocks/>
          </p:cNvSpPr>
          <p:nvPr/>
        </p:nvSpPr>
        <p:spPr bwMode="gray">
          <a:xfrm rot="691934">
            <a:off x="1666335" y="2275978"/>
            <a:ext cx="411937" cy="38696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EC7061"/>
          </a:solidFill>
          <a:ln w="19050">
            <a:solidFill>
              <a:srgbClr val="EC7061"/>
            </a:solidFill>
          </a:ln>
          <a:extLst/>
        </p:spPr>
        <p:txBody>
          <a:bodyPr vert="horz" wrap="square" lIns="68580" tIns="34290" rIns="68580" bIns="34290" numCol="1" anchor="t" anchorCtr="0" compatLnSpc="1">
            <a:prstTxWarp prst="textNoShape">
              <a:avLst/>
            </a:prstTxWarp>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Freeform 3"/>
          <p:cNvSpPr>
            <a:spLocks/>
          </p:cNvSpPr>
          <p:nvPr/>
        </p:nvSpPr>
        <p:spPr bwMode="gray">
          <a:xfrm rot="20908066" flipH="1">
            <a:off x="3827470" y="2275978"/>
            <a:ext cx="411937" cy="38696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EC7061"/>
          </a:solidFill>
          <a:ln w="19050">
            <a:solidFill>
              <a:srgbClr val="EC7061"/>
            </a:solidFill>
          </a:ln>
          <a:extLst/>
        </p:spPr>
        <p:txBody>
          <a:bodyPr vert="horz" wrap="square" lIns="68580" tIns="34290" rIns="68580" bIns="34290" numCol="1" anchor="t" anchorCtr="0" compatLnSpc="1">
            <a:prstTxWarp prst="textNoShape">
              <a:avLst/>
            </a:prstTxWarp>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4" name="矩形 73"/>
          <p:cNvSpPr/>
          <p:nvPr/>
        </p:nvSpPr>
        <p:spPr>
          <a:xfrm>
            <a:off x="4266384" y="1763192"/>
            <a:ext cx="1415465" cy="672899"/>
          </a:xfrm>
          <a:prstGeom prst="rect">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sz="1000" dirty="0">
                <a:solidFill>
                  <a:schemeClr val="tx1"/>
                </a:solidFill>
                <a:latin typeface="Huawei Sans" panose="020C0503030203020204" pitchFamily="34" charset="0"/>
              </a:rPr>
              <a:t>Imported finance department routes</a:t>
            </a:r>
            <a:endParaRPr lang="en-US" altLang="zh-CN" sz="1000" dirty="0" smtClean="0">
              <a:solidFill>
                <a:schemeClr val="tx1"/>
              </a:solidFill>
              <a:latin typeface="Huawei Sans" panose="020C0503030203020204" pitchFamily="34" charset="0"/>
            </a:endParaRPr>
          </a:p>
          <a:p>
            <a:pPr fontAlgn="ctr"/>
            <a:r>
              <a:rPr sz="1000" dirty="0">
                <a:solidFill>
                  <a:schemeClr val="tx1"/>
                </a:solidFill>
                <a:latin typeface="Huawei Sans" panose="020C0503030203020204" pitchFamily="34" charset="0"/>
              </a:rPr>
              <a:t>Type: Type 2</a:t>
            </a:r>
          </a:p>
          <a:p>
            <a:pPr fontAlgn="ctr"/>
            <a:r>
              <a:rPr sz="1000" dirty="0">
                <a:solidFill>
                  <a:schemeClr val="tx1"/>
                </a:solidFill>
                <a:latin typeface="Huawei Sans" panose="020C0503030203020204" pitchFamily="34" charset="0"/>
              </a:rPr>
              <a:t>Cost: 200</a:t>
            </a:r>
            <a:endParaRPr lang="zh-CN" altLang="en-US" sz="1000" dirty="0">
              <a:solidFill>
                <a:schemeClr val="tx1"/>
              </a:solidFill>
              <a:latin typeface="Huawei Sans" panose="020C0503030203020204" pitchFamily="34" charset="0"/>
            </a:endParaRPr>
          </a:p>
        </p:txBody>
      </p:sp>
      <p:grpSp>
        <p:nvGrpSpPr>
          <p:cNvPr id="100" name="组合 99"/>
          <p:cNvGrpSpPr/>
          <p:nvPr/>
        </p:nvGrpSpPr>
        <p:grpSpPr>
          <a:xfrm>
            <a:off x="8192281" y="12538"/>
            <a:ext cx="3985065" cy="288000"/>
            <a:chOff x="8192281" y="38914"/>
            <a:chExt cx="3985065" cy="288000"/>
          </a:xfrm>
        </p:grpSpPr>
        <p:sp>
          <p:nvSpPr>
            <p:cNvPr id="108" name="五边形 107"/>
            <p:cNvSpPr/>
            <p:nvPr/>
          </p:nvSpPr>
          <p:spPr bwMode="auto">
            <a:xfrm>
              <a:off x="8192281" y="38914"/>
              <a:ext cx="72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11" name="燕尾形 110"/>
            <p:cNvSpPr/>
            <p:nvPr/>
          </p:nvSpPr>
          <p:spPr bwMode="auto">
            <a:xfrm>
              <a:off x="8797817"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12" name="燕尾形 111"/>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14" name="燕尾形 113"/>
            <p:cNvSpPr/>
            <p:nvPr/>
          </p:nvSpPr>
          <p:spPr bwMode="auto">
            <a:xfrm>
              <a:off x="10368889"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15" name="燕尾形 114"/>
            <p:cNvSpPr/>
            <p:nvPr/>
          </p:nvSpPr>
          <p:spPr bwMode="auto">
            <a:xfrm>
              <a:off x="11154425" y="38914"/>
              <a:ext cx="1022921"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spc="-2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18214845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1"/>
          </p:nvPr>
        </p:nvSpPr>
        <p:spPr/>
        <p:txBody>
          <a:bodyPr/>
          <a:lstStyle/>
          <a:p>
            <a:r>
              <a:rPr lang="en-US"/>
              <a:t>On completion of this course, you will be able to:</a:t>
            </a:r>
          </a:p>
          <a:p>
            <a:pPr lvl="1"/>
            <a:r>
              <a:rPr lang="en-US"/>
              <a:t>Describe various fast convergence techniques of OSPF and IS-IS.</a:t>
            </a:r>
          </a:p>
          <a:p>
            <a:pPr lvl="1"/>
            <a:r>
              <a:rPr lang="en-US"/>
              <a:t>Configure OSPF and IS-IS equal-cost routes.</a:t>
            </a:r>
          </a:p>
          <a:p>
            <a:pPr lvl="1"/>
            <a:r>
              <a:rPr lang="en-US"/>
              <a:t>Configure OSPF and IS-IS to advertise default routes.</a:t>
            </a:r>
          </a:p>
          <a:p>
            <a:pPr lvl="1"/>
            <a:r>
              <a:rPr lang="en-US"/>
              <a:t>Describe the application scenarios of OSPF and IS-IS multi-process.</a:t>
            </a:r>
          </a:p>
          <a:p>
            <a:pPr lvl="1"/>
            <a:r>
              <a:rPr lang="en-US"/>
              <a:t>Describe the application scenarios of OSPF forwarding address (FA).</a:t>
            </a:r>
          </a:p>
          <a:p>
            <a:pPr lvl="1"/>
            <a:r>
              <a:rPr lang="en-US"/>
              <a:t>Describe the implementation of IS-IS LSP fragment extension.</a:t>
            </a:r>
          </a:p>
        </p:txBody>
      </p:sp>
    </p:spTree>
    <p:extLst>
      <p:ext uri="{BB962C8B-B14F-4D97-AF65-F5344CB8AC3E}">
        <p14:creationId xmlns:p14="http://schemas.microsoft.com/office/powerpoint/2010/main" val="31007447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任意多边形 64"/>
          <p:cNvSpPr/>
          <p:nvPr/>
        </p:nvSpPr>
        <p:spPr>
          <a:xfrm>
            <a:off x="1546538" y="1703757"/>
            <a:ext cx="2931080" cy="844070"/>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57" name="任意多边形 156"/>
          <p:cNvSpPr/>
          <p:nvPr/>
        </p:nvSpPr>
        <p:spPr>
          <a:xfrm>
            <a:off x="1235289" y="4776393"/>
            <a:ext cx="1695037" cy="1605357"/>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58" name="任意多边形 157"/>
          <p:cNvSpPr/>
          <p:nvPr/>
        </p:nvSpPr>
        <p:spPr>
          <a:xfrm>
            <a:off x="3024997" y="4776393"/>
            <a:ext cx="1695037" cy="1605357"/>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9" name="任意多边形 38"/>
          <p:cNvSpPr/>
          <p:nvPr/>
        </p:nvSpPr>
        <p:spPr>
          <a:xfrm>
            <a:off x="1381717" y="2603066"/>
            <a:ext cx="3275578" cy="2072500"/>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40" name="文本占位符 39"/>
          <p:cNvSpPr>
            <a:spLocks noGrp="1"/>
          </p:cNvSpPr>
          <p:nvPr>
            <p:ph type="body" sz="quarter" idx="10"/>
          </p:nvPr>
        </p:nvSpPr>
        <p:spPr>
          <a:xfrm>
            <a:off x="6083766" y="1233489"/>
            <a:ext cx="5670913" cy="477358"/>
          </a:xfrm>
          <a:prstGeom prst="rect">
            <a:avLst/>
          </a:prstGeom>
        </p:spPr>
        <p:txBody>
          <a:bodyPr wrap="square">
            <a:noAutofit/>
          </a:bodyPr>
          <a:lstStyle/>
          <a:p>
            <a:pPr marL="0" indent="0">
              <a:buNone/>
            </a:pPr>
            <a:r>
              <a:rPr lang="en-US" sz="1600" dirty="0">
                <a:latin typeface="Huawei Sans" panose="020C0503030203020204" pitchFamily="34" charset="0"/>
              </a:rPr>
              <a:t>C</a:t>
            </a:r>
            <a:r>
              <a:rPr sz="1600" dirty="0" smtClean="0">
                <a:latin typeface="Huawei Sans" panose="020C0503030203020204" pitchFamily="34" charset="0"/>
              </a:rPr>
              <a:t>onfigure </a:t>
            </a:r>
            <a:r>
              <a:rPr sz="1600" dirty="0">
                <a:latin typeface="Huawei Sans" panose="020C0503030203020204" pitchFamily="34" charset="0"/>
              </a:rPr>
              <a:t>a route-policy </a:t>
            </a:r>
            <a:r>
              <a:rPr lang="en-US" sz="1600" dirty="0" smtClean="0">
                <a:latin typeface="Huawei Sans" panose="020C0503030203020204" pitchFamily="34" charset="0"/>
              </a:rPr>
              <a:t>on R2 </a:t>
            </a:r>
            <a:r>
              <a:rPr sz="1600" dirty="0" smtClean="0">
                <a:latin typeface="Huawei Sans" panose="020C0503030203020204" pitchFamily="34" charset="0"/>
              </a:rPr>
              <a:t>and </a:t>
            </a:r>
            <a:r>
              <a:rPr sz="1600" dirty="0">
                <a:latin typeface="Huawei Sans" panose="020C0503030203020204" pitchFamily="34" charset="0"/>
              </a:rPr>
              <a:t>set the cost to 200.</a:t>
            </a:r>
            <a:endParaRPr lang="en-US" altLang="zh-CN" sz="1600" dirty="0" smtClean="0">
              <a:latin typeface="Huawei Sans" panose="020C0503030203020204" pitchFamily="34" charset="0"/>
            </a:endParaRPr>
          </a:p>
        </p:txBody>
      </p:sp>
      <p:sp>
        <p:nvSpPr>
          <p:cNvPr id="3" name="标题 2"/>
          <p:cNvSpPr>
            <a:spLocks noGrp="1"/>
          </p:cNvSpPr>
          <p:nvPr>
            <p:ph type="title"/>
          </p:nvPr>
        </p:nvSpPr>
        <p:spPr>
          <a:xfrm>
            <a:off x="1594177" y="410400"/>
            <a:ext cx="9827761" cy="640800"/>
          </a:xfrm>
        </p:spPr>
        <p:txBody>
          <a:bodyPr wrap="square">
            <a:noAutofit/>
          </a:bodyPr>
          <a:lstStyle/>
          <a:p>
            <a:r>
              <a:rPr sz="3200" dirty="0">
                <a:latin typeface="Huawei Sans" panose="020C0503030203020204" pitchFamily="34" charset="0"/>
              </a:rPr>
              <a:t>Example for Configuring OSPF Route Control (2)</a:t>
            </a:r>
            <a:endParaRPr lang="zh-CN" altLang="en-US" sz="3200" dirty="0">
              <a:latin typeface="Huawei Sans" panose="020C0503030203020204" pitchFamily="34" charset="0"/>
            </a:endParaRPr>
          </a:p>
        </p:txBody>
      </p:sp>
      <p:grpSp>
        <p:nvGrpSpPr>
          <p:cNvPr id="37" name="组合 36"/>
          <p:cNvGrpSpPr/>
          <p:nvPr/>
        </p:nvGrpSpPr>
        <p:grpSpPr>
          <a:xfrm>
            <a:off x="421436" y="1285464"/>
            <a:ext cx="5043160" cy="4594877"/>
            <a:chOff x="421436" y="1285464"/>
            <a:chExt cx="5043160" cy="4594877"/>
          </a:xfrm>
        </p:grpSpPr>
        <p:cxnSp>
          <p:nvCxnSpPr>
            <p:cNvPr id="4" name="直接连接符 3"/>
            <p:cNvCxnSpPr>
              <a:endCxn id="57" idx="2"/>
            </p:cNvCxnSpPr>
            <p:nvPr/>
          </p:nvCxnSpPr>
          <p:spPr>
            <a:xfrm flipV="1">
              <a:off x="2177479" y="4885523"/>
              <a:ext cx="0" cy="3248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57" idx="0"/>
              <a:endCxn id="56" idx="2"/>
            </p:cNvCxnSpPr>
            <p:nvPr/>
          </p:nvCxnSpPr>
          <p:spPr>
            <a:xfrm flipV="1">
              <a:off x="2198067" y="3896511"/>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6" idx="0"/>
              <a:endCxn id="55" idx="2"/>
            </p:cNvCxnSpPr>
            <p:nvPr/>
          </p:nvCxnSpPr>
          <p:spPr>
            <a:xfrm flipV="1">
              <a:off x="2198067" y="2907499"/>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81" idx="2"/>
            </p:cNvCxnSpPr>
            <p:nvPr/>
          </p:nvCxnSpPr>
          <p:spPr>
            <a:xfrm flipV="1">
              <a:off x="3741500" y="4885523"/>
              <a:ext cx="0" cy="3530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81" idx="0"/>
              <a:endCxn id="80" idx="2"/>
            </p:cNvCxnSpPr>
            <p:nvPr/>
          </p:nvCxnSpPr>
          <p:spPr>
            <a:xfrm flipV="1">
              <a:off x="3741500" y="3896511"/>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80" idx="0"/>
              <a:endCxn id="79" idx="2"/>
            </p:cNvCxnSpPr>
            <p:nvPr/>
          </p:nvCxnSpPr>
          <p:spPr>
            <a:xfrm flipV="1">
              <a:off x="3741500" y="2907499"/>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0" idx="1"/>
              <a:endCxn id="56" idx="3"/>
            </p:cNvCxnSpPr>
            <p:nvPr/>
          </p:nvCxnSpPr>
          <p:spPr>
            <a:xfrm flipH="1">
              <a:off x="2468067" y="3675111"/>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2198067" y="2646333"/>
              <a:ext cx="1543435" cy="9987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flipV="1">
              <a:off x="2198067" y="3683093"/>
              <a:ext cx="1543432" cy="9810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2177480" y="2679825"/>
              <a:ext cx="1564021" cy="10032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2177479" y="3679927"/>
              <a:ext cx="1564022" cy="955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28067" y="3453711"/>
              <a:ext cx="540000" cy="442800"/>
            </a:xfrm>
            <a:prstGeom prst="rect">
              <a:avLst/>
            </a:prstGeom>
          </p:spPr>
        </p:pic>
        <p:pic>
          <p:nvPicPr>
            <p:cNvPr id="57" name="图片 5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928067" y="4442723"/>
              <a:ext cx="540000" cy="442800"/>
            </a:xfrm>
            <a:prstGeom prst="rect">
              <a:avLst/>
            </a:prstGeom>
          </p:spPr>
        </p:pic>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71500" y="3453711"/>
              <a:ext cx="540000" cy="442800"/>
            </a:xfrm>
            <a:prstGeom prst="rect">
              <a:avLst/>
            </a:prstGeom>
          </p:spPr>
        </p:pic>
        <p:pic>
          <p:nvPicPr>
            <p:cNvPr id="81" name="图片 8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471500" y="4442723"/>
              <a:ext cx="540000" cy="442800"/>
            </a:xfrm>
            <a:prstGeom prst="rect">
              <a:avLst/>
            </a:prstGeom>
          </p:spPr>
        </p:pic>
        <p:cxnSp>
          <p:nvCxnSpPr>
            <p:cNvPr id="97" name="直接连接符 96"/>
            <p:cNvCxnSpPr>
              <a:stCxn id="81" idx="1"/>
              <a:endCxn id="57" idx="3"/>
            </p:cNvCxnSpPr>
            <p:nvPr/>
          </p:nvCxnSpPr>
          <p:spPr>
            <a:xfrm flipH="1">
              <a:off x="2468067" y="4664123"/>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4" name="Freeform 159"/>
            <p:cNvSpPr/>
            <p:nvPr/>
          </p:nvSpPr>
          <p:spPr>
            <a:xfrm flipH="1">
              <a:off x="1594177"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159"/>
            <p:cNvSpPr/>
            <p:nvPr/>
          </p:nvSpPr>
          <p:spPr>
            <a:xfrm flipH="1">
              <a:off x="3158196"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连接符 105"/>
            <p:cNvCxnSpPr>
              <a:stCxn id="55" idx="0"/>
            </p:cNvCxnSpPr>
            <p:nvPr/>
          </p:nvCxnSpPr>
          <p:spPr>
            <a:xfrm flipV="1">
              <a:off x="2198067" y="2049228"/>
              <a:ext cx="0" cy="4154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3741499" y="2049228"/>
              <a:ext cx="0" cy="4154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104" idx="9"/>
            </p:cNvCxnSpPr>
            <p:nvPr/>
          </p:nvCxnSpPr>
          <p:spPr>
            <a:xfrm flipH="1" flipV="1">
              <a:off x="2588701" y="2048127"/>
              <a:ext cx="1152801" cy="6316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05" idx="15"/>
            </p:cNvCxnSpPr>
            <p:nvPr/>
          </p:nvCxnSpPr>
          <p:spPr>
            <a:xfrm flipH="1">
              <a:off x="2198068" y="2049228"/>
              <a:ext cx="1140811" cy="6204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5" name="图片 54"/>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928067" y="2464699"/>
              <a:ext cx="540000" cy="442800"/>
            </a:xfrm>
            <a:prstGeom prst="rect">
              <a:avLst/>
            </a:prstGeom>
          </p:spPr>
        </p:pic>
        <p:pic>
          <p:nvPicPr>
            <p:cNvPr id="79" name="图片 7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471500" y="2464699"/>
              <a:ext cx="540000" cy="442800"/>
            </a:xfrm>
            <a:prstGeom prst="rect">
              <a:avLst/>
            </a:prstGeom>
          </p:spPr>
        </p:pic>
        <p:sp>
          <p:nvSpPr>
            <p:cNvPr id="120" name="Freeform 159"/>
            <p:cNvSpPr/>
            <p:nvPr/>
          </p:nvSpPr>
          <p:spPr>
            <a:xfrm flipH="1">
              <a:off x="1594177"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159"/>
            <p:cNvSpPr/>
            <p:nvPr/>
          </p:nvSpPr>
          <p:spPr>
            <a:xfrm flipH="1">
              <a:off x="3158196"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3" name="图片 10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907479" y="1285464"/>
              <a:ext cx="540000" cy="442800"/>
            </a:xfrm>
            <a:prstGeom prst="rect">
              <a:avLst/>
            </a:prstGeom>
          </p:spPr>
        </p:pic>
        <p:pic>
          <p:nvPicPr>
            <p:cNvPr id="129" name="图片 128" descr="PC.png"/>
            <p:cNvPicPr>
              <a:picLocks noChangeAspect="1"/>
            </p:cNvPicPr>
            <p:nvPr/>
          </p:nvPicPr>
          <p:blipFill>
            <a:blip r:embed="rId7" cstate="print"/>
            <a:stretch>
              <a:fillRect/>
            </a:stretch>
          </p:blipFill>
          <p:spPr>
            <a:xfrm>
              <a:off x="1507811" y="5466341"/>
              <a:ext cx="539063" cy="414000"/>
            </a:xfrm>
            <a:prstGeom prst="rect">
              <a:avLst/>
            </a:prstGeom>
          </p:spPr>
        </p:pic>
        <p:pic>
          <p:nvPicPr>
            <p:cNvPr id="130" name="图片 129" descr="PC.png"/>
            <p:cNvPicPr>
              <a:picLocks noChangeAspect="1"/>
            </p:cNvPicPr>
            <p:nvPr/>
          </p:nvPicPr>
          <p:blipFill>
            <a:blip r:embed="rId7" cstate="print"/>
            <a:stretch>
              <a:fillRect/>
            </a:stretch>
          </p:blipFill>
          <p:spPr>
            <a:xfrm>
              <a:off x="2256630" y="5210334"/>
              <a:ext cx="539063" cy="414000"/>
            </a:xfrm>
            <a:prstGeom prst="rect">
              <a:avLst/>
            </a:prstGeom>
          </p:spPr>
        </p:pic>
        <p:pic>
          <p:nvPicPr>
            <p:cNvPr id="134" name="图片 133" descr="PC.png"/>
            <p:cNvPicPr>
              <a:picLocks noChangeAspect="1"/>
            </p:cNvPicPr>
            <p:nvPr/>
          </p:nvPicPr>
          <p:blipFill>
            <a:blip r:embed="rId7" cstate="print"/>
            <a:stretch>
              <a:fillRect/>
            </a:stretch>
          </p:blipFill>
          <p:spPr>
            <a:xfrm>
              <a:off x="3069347" y="5466341"/>
              <a:ext cx="539063" cy="414000"/>
            </a:xfrm>
            <a:prstGeom prst="rect">
              <a:avLst/>
            </a:prstGeom>
          </p:spPr>
        </p:pic>
        <p:pic>
          <p:nvPicPr>
            <p:cNvPr id="136" name="图片 135" descr="PC.png"/>
            <p:cNvPicPr>
              <a:picLocks noChangeAspect="1"/>
            </p:cNvPicPr>
            <p:nvPr/>
          </p:nvPicPr>
          <p:blipFill>
            <a:blip r:embed="rId7" cstate="print"/>
            <a:stretch>
              <a:fillRect/>
            </a:stretch>
          </p:blipFill>
          <p:spPr>
            <a:xfrm>
              <a:off x="3818166" y="5210334"/>
              <a:ext cx="539063" cy="414000"/>
            </a:xfrm>
            <a:prstGeom prst="rect">
              <a:avLst/>
            </a:prstGeom>
          </p:spPr>
        </p:pic>
        <p:pic>
          <p:nvPicPr>
            <p:cNvPr id="142" name="图片 14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456286" y="1285464"/>
              <a:ext cx="540000" cy="442800"/>
            </a:xfrm>
            <a:prstGeom prst="rect">
              <a:avLst/>
            </a:prstGeom>
          </p:spPr>
        </p:pic>
        <p:sp>
          <p:nvSpPr>
            <p:cNvPr id="60" name="文本框 59"/>
            <p:cNvSpPr txBox="1"/>
            <p:nvPr/>
          </p:nvSpPr>
          <p:spPr>
            <a:xfrm>
              <a:off x="421436" y="1403069"/>
              <a:ext cx="1545616" cy="307777"/>
            </a:xfrm>
            <a:prstGeom prst="rect">
              <a:avLst/>
            </a:prstGeom>
            <a:noFill/>
          </p:spPr>
          <p:txBody>
            <a:bodyPr wrap="square" rtlCol="0">
              <a:noAutofit/>
            </a:bodyPr>
            <a:lstStyle/>
            <a:p>
              <a:pPr algn="ctr" fontAlgn="ctr"/>
              <a:r>
                <a:rPr sz="1100" b="1">
                  <a:latin typeface="Huawei Sans" panose="020C0503030203020204" pitchFamily="34" charset="0"/>
                </a:rPr>
                <a:t>192.168.10.0/24</a:t>
              </a:r>
            </a:p>
          </p:txBody>
        </p:sp>
        <p:sp>
          <p:nvSpPr>
            <p:cNvPr id="61" name="文本框 60"/>
            <p:cNvSpPr txBox="1"/>
            <p:nvPr/>
          </p:nvSpPr>
          <p:spPr>
            <a:xfrm>
              <a:off x="3918980" y="1403069"/>
              <a:ext cx="1545616" cy="307777"/>
            </a:xfrm>
            <a:prstGeom prst="rect">
              <a:avLst/>
            </a:prstGeom>
            <a:noFill/>
          </p:spPr>
          <p:txBody>
            <a:bodyPr wrap="square" rtlCol="0">
              <a:noAutofit/>
            </a:bodyPr>
            <a:lstStyle/>
            <a:p>
              <a:pPr algn="ctr" fontAlgn="ctr"/>
              <a:r>
                <a:rPr sz="1100" b="1">
                  <a:latin typeface="Huawei Sans" panose="020C0503030203020204" pitchFamily="34" charset="0"/>
                </a:rPr>
                <a:t>192.168.20.0/24</a:t>
              </a:r>
            </a:p>
          </p:txBody>
        </p:sp>
      </p:grpSp>
      <p:sp>
        <p:nvSpPr>
          <p:cNvPr id="165" name="文本框 164"/>
          <p:cNvSpPr txBox="1"/>
          <p:nvPr/>
        </p:nvSpPr>
        <p:spPr>
          <a:xfrm>
            <a:off x="2555706" y="3246630"/>
            <a:ext cx="764954" cy="584775"/>
          </a:xfrm>
          <a:prstGeom prst="rect">
            <a:avLst/>
          </a:prstGeom>
          <a:noFill/>
        </p:spPr>
        <p:txBody>
          <a:bodyPr wrap="square" rtlCol="0">
            <a:noAutofit/>
          </a:bodyPr>
          <a:lstStyle/>
          <a:p>
            <a:pPr algn="ctr" fontAlgn="ctr"/>
            <a:r>
              <a:rPr sz="1200" b="1" dirty="0">
                <a:solidFill>
                  <a:srgbClr val="EC7061"/>
                </a:solidFill>
                <a:latin typeface="Huawei Sans" panose="020C0503030203020204" pitchFamily="34" charset="0"/>
              </a:rPr>
              <a:t>OSPF</a:t>
            </a:r>
          </a:p>
          <a:p>
            <a:pPr algn="ctr" fontAlgn="ctr"/>
            <a:r>
              <a:rPr sz="1200" b="1" dirty="0">
                <a:solidFill>
                  <a:srgbClr val="EC7061"/>
                </a:solidFill>
                <a:latin typeface="Huawei Sans" panose="020C0503030203020204" pitchFamily="34" charset="0"/>
              </a:rPr>
              <a:t>Area 0</a:t>
            </a:r>
          </a:p>
        </p:txBody>
      </p:sp>
      <p:sp>
        <p:nvSpPr>
          <p:cNvPr id="166" name="文本框 165"/>
          <p:cNvSpPr txBox="1"/>
          <p:nvPr/>
        </p:nvSpPr>
        <p:spPr>
          <a:xfrm>
            <a:off x="1377726" y="4867489"/>
            <a:ext cx="764954" cy="584775"/>
          </a:xfrm>
          <a:prstGeom prst="rect">
            <a:avLst/>
          </a:prstGeom>
          <a:noFill/>
        </p:spPr>
        <p:txBody>
          <a:bodyPr wrap="square" rtlCol="0">
            <a:noAutofit/>
          </a:bodyPr>
          <a:lstStyle/>
          <a:p>
            <a:pPr algn="ctr" fontAlgn="ctr"/>
            <a:r>
              <a:rPr sz="1200" b="1">
                <a:solidFill>
                  <a:srgbClr val="EC7061"/>
                </a:solidFill>
                <a:latin typeface="Huawei Sans" panose="020C0503030203020204" pitchFamily="34" charset="0"/>
              </a:rPr>
              <a:t>OSPF</a:t>
            </a:r>
          </a:p>
          <a:p>
            <a:pPr algn="ctr" fontAlgn="ctr"/>
            <a:r>
              <a:rPr sz="1200" b="1">
                <a:solidFill>
                  <a:srgbClr val="EC7061"/>
                </a:solidFill>
                <a:latin typeface="Huawei Sans" panose="020C0503030203020204" pitchFamily="34" charset="0"/>
              </a:rPr>
              <a:t>Area 1</a:t>
            </a:r>
          </a:p>
        </p:txBody>
      </p:sp>
      <p:sp>
        <p:nvSpPr>
          <p:cNvPr id="66" name="文本框 65"/>
          <p:cNvSpPr txBox="1"/>
          <p:nvPr/>
        </p:nvSpPr>
        <p:spPr>
          <a:xfrm>
            <a:off x="2458033" y="2062609"/>
            <a:ext cx="1011816" cy="338554"/>
          </a:xfrm>
          <a:prstGeom prst="rect">
            <a:avLst/>
          </a:prstGeom>
          <a:noFill/>
        </p:spPr>
        <p:txBody>
          <a:bodyPr wrap="square" rtlCol="0">
            <a:noAutofit/>
          </a:bodyPr>
          <a:lstStyle/>
          <a:p>
            <a:pPr algn="ctr" fontAlgn="ctr"/>
            <a:r>
              <a:rPr sz="1200" b="1" dirty="0">
                <a:solidFill>
                  <a:srgbClr val="EC7061"/>
                </a:solidFill>
                <a:latin typeface="Huawei Sans" panose="020C0503030203020204" pitchFamily="34" charset="0"/>
              </a:rPr>
              <a:t>Static routing</a:t>
            </a:r>
            <a:endParaRPr lang="en-US" altLang="zh-CN" sz="1200" b="1" dirty="0" smtClean="0">
              <a:solidFill>
                <a:srgbClr val="EC7061"/>
              </a:solidFill>
              <a:latin typeface="Huawei Sans" panose="020C0503030203020204" pitchFamily="34" charset="0"/>
            </a:endParaRPr>
          </a:p>
        </p:txBody>
      </p:sp>
      <p:sp>
        <p:nvSpPr>
          <p:cNvPr id="62" name="文本框 32"/>
          <p:cNvSpPr txBox="1"/>
          <p:nvPr/>
        </p:nvSpPr>
        <p:spPr>
          <a:xfrm>
            <a:off x="6104766" y="1699171"/>
            <a:ext cx="5649913" cy="2246769"/>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sz="1400">
                <a:solidFill>
                  <a:prstClr val="black"/>
                </a:solidFill>
                <a:latin typeface="Huawei Sans" panose="020C0503030203020204" pitchFamily="34" charset="0"/>
              </a:rPr>
              <a:t>[R2] acl 2000</a:t>
            </a:r>
          </a:p>
          <a:p>
            <a:pPr fontAlgn="ctr">
              <a:spcBef>
                <a:spcPts val="0"/>
              </a:spcBef>
              <a:spcAft>
                <a:spcPts val="0"/>
              </a:spcAft>
            </a:pPr>
            <a:r>
              <a:rPr sz="1400">
                <a:solidFill>
                  <a:prstClr val="black"/>
                </a:solidFill>
                <a:latin typeface="Huawei Sans" panose="020C0503030203020204" pitchFamily="34" charset="0"/>
              </a:rPr>
              <a:t>[R2-acl-basic-2000] rule permit source 192.168.10.0 0.0.0.255</a:t>
            </a:r>
            <a:endParaRPr lang="en-US" altLang="zh-CN"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sz="1400">
                <a:solidFill>
                  <a:prstClr val="black"/>
                </a:solidFill>
                <a:latin typeface="Huawei Sans" panose="020C0503030203020204" pitchFamily="34" charset="0"/>
              </a:rPr>
              <a:t>[R2-acl-basic-2000] quit</a:t>
            </a:r>
          </a:p>
          <a:p>
            <a:pPr fontAlgn="ctr">
              <a:spcBef>
                <a:spcPts val="0"/>
              </a:spcBef>
              <a:spcAft>
                <a:spcPts val="0"/>
              </a:spcAft>
            </a:pP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sz="1400">
                <a:solidFill>
                  <a:prstClr val="black"/>
                </a:solidFill>
                <a:latin typeface="Huawei Sans" panose="020C0503030203020204" pitchFamily="34" charset="0"/>
              </a:rPr>
              <a:t>[R2] route-policy static2ospf permit node 10</a:t>
            </a:r>
          </a:p>
          <a:p>
            <a:pPr fontAlgn="ctr">
              <a:spcBef>
                <a:spcPts val="0"/>
              </a:spcBef>
              <a:spcAft>
                <a:spcPts val="0"/>
              </a:spcAft>
            </a:pPr>
            <a:r>
              <a:rPr sz="1400">
                <a:solidFill>
                  <a:prstClr val="black"/>
                </a:solidFill>
                <a:latin typeface="Huawei Sans" panose="020C0503030203020204" pitchFamily="34" charset="0"/>
              </a:rPr>
              <a:t>[R2-route-policy] if-match acl 2000</a:t>
            </a:r>
          </a:p>
          <a:p>
            <a:pPr fontAlgn="ctr">
              <a:spcBef>
                <a:spcPts val="0"/>
              </a:spcBef>
              <a:spcAft>
                <a:spcPts val="0"/>
              </a:spcAft>
            </a:pPr>
            <a:r>
              <a:rPr sz="1400">
                <a:solidFill>
                  <a:prstClr val="black"/>
                </a:solidFill>
                <a:latin typeface="Huawei Sans" panose="020C0503030203020204" pitchFamily="34" charset="0"/>
              </a:rPr>
              <a:t>[R2-route-policy] </a:t>
            </a:r>
            <a:r>
              <a:rPr sz="1400">
                <a:solidFill>
                  <a:srgbClr val="EC7061"/>
                </a:solidFill>
                <a:latin typeface="Huawei Sans" panose="020C0503030203020204" pitchFamily="34" charset="0"/>
              </a:rPr>
              <a:t>apply cost 200</a:t>
            </a:r>
          </a:p>
          <a:p>
            <a:pPr fontAlgn="ctr">
              <a:spcBef>
                <a:spcPts val="0"/>
              </a:spcBef>
              <a:spcAft>
                <a:spcPts val="0"/>
              </a:spcAft>
            </a:pPr>
            <a:r>
              <a:rPr sz="1400">
                <a:solidFill>
                  <a:prstClr val="black"/>
                </a:solidFill>
                <a:latin typeface="Huawei Sans" panose="020C0503030203020204" pitchFamily="34" charset="0"/>
              </a:rPr>
              <a:t>[R2-route-policy] quit</a:t>
            </a:r>
          </a:p>
          <a:p>
            <a:pPr fontAlgn="ctr">
              <a:spcBef>
                <a:spcPts val="0"/>
              </a:spcBef>
              <a:spcAft>
                <a:spcPts val="0"/>
              </a:spcAft>
            </a:pPr>
            <a:r>
              <a:rPr sz="1400">
                <a:solidFill>
                  <a:prstClr val="black"/>
                </a:solidFill>
                <a:latin typeface="Huawei Sans" panose="020C0503030203020204" pitchFamily="34" charset="0"/>
              </a:rPr>
              <a:t>[R2] route-policy static2ospf permit node 20</a:t>
            </a:r>
            <a:endParaRPr lang="en-US" altLang="zh-CN"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sz="1400">
                <a:solidFill>
                  <a:prstClr val="black"/>
                </a:solidFill>
                <a:latin typeface="Huawei Sans" panose="020C0503030203020204" pitchFamily="34" charset="0"/>
              </a:rPr>
              <a:t>[R2-route-policy] quit</a:t>
            </a:r>
          </a:p>
        </p:txBody>
      </p:sp>
      <p:sp>
        <p:nvSpPr>
          <p:cNvPr id="64" name="文本框 32"/>
          <p:cNvSpPr txBox="1"/>
          <p:nvPr/>
        </p:nvSpPr>
        <p:spPr>
          <a:xfrm>
            <a:off x="6087182" y="4576005"/>
            <a:ext cx="5649913" cy="523220"/>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sz="1400" dirty="0">
                <a:solidFill>
                  <a:prstClr val="black"/>
                </a:solidFill>
                <a:latin typeface="Huawei Sans" panose="020C0503030203020204" pitchFamily="34" charset="0"/>
              </a:rPr>
              <a:t>[R2] </a:t>
            </a:r>
            <a:r>
              <a:rPr sz="1400" dirty="0" err="1">
                <a:solidFill>
                  <a:prstClr val="black"/>
                </a:solidFill>
                <a:latin typeface="Huawei Sans" panose="020C0503030203020204" pitchFamily="34" charset="0"/>
              </a:rPr>
              <a:t>ospf</a:t>
            </a: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sz="1400" dirty="0">
                <a:solidFill>
                  <a:prstClr val="black"/>
                </a:solidFill>
                <a:latin typeface="Huawei Sans" panose="020C0503030203020204" pitchFamily="34" charset="0"/>
              </a:rPr>
              <a:t>[R2-ospf-1] import-route static route-policy static2ospf type 2</a:t>
            </a:r>
          </a:p>
        </p:txBody>
      </p:sp>
      <p:sp>
        <p:nvSpPr>
          <p:cNvPr id="70" name="文本占位符 39"/>
          <p:cNvSpPr txBox="1">
            <a:spLocks/>
          </p:cNvSpPr>
          <p:nvPr/>
        </p:nvSpPr>
        <p:spPr bwMode="auto">
          <a:xfrm>
            <a:off x="6083766" y="4004852"/>
            <a:ext cx="5670913" cy="47735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fontAlgn="ctr">
              <a:buNone/>
            </a:pPr>
            <a:r>
              <a:rPr sz="1600">
                <a:latin typeface="Huawei Sans" panose="020C0503030203020204" pitchFamily="34" charset="0"/>
              </a:rPr>
              <a:t>Import static routes to the OSPF process on R2.</a:t>
            </a:r>
            <a:endParaRPr lang="en-US" altLang="zh-CN" sz="1600" dirty="0" smtClean="0">
              <a:latin typeface="Huawei Sans" panose="020C0503030203020204" pitchFamily="34" charset="0"/>
            </a:endParaRPr>
          </a:p>
        </p:txBody>
      </p:sp>
      <p:sp>
        <p:nvSpPr>
          <p:cNvPr id="75" name="矩形 74"/>
          <p:cNvSpPr/>
          <p:nvPr/>
        </p:nvSpPr>
        <p:spPr>
          <a:xfrm>
            <a:off x="440508" y="1763192"/>
            <a:ext cx="1191303" cy="672899"/>
          </a:xfrm>
          <a:prstGeom prst="rect">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rIns="0" rtlCol="0" anchor="ctr">
            <a:noAutofit/>
          </a:bodyPr>
          <a:lstStyle/>
          <a:p>
            <a:pPr fontAlgn="ctr"/>
            <a:r>
              <a:rPr sz="1000" dirty="0">
                <a:solidFill>
                  <a:schemeClr val="tx1"/>
                </a:solidFill>
                <a:latin typeface="Huawei Sans" panose="020C0503030203020204" pitchFamily="34" charset="0"/>
              </a:rPr>
              <a:t>Imported finance department routes</a:t>
            </a:r>
            <a:endParaRPr lang="en-US" altLang="zh-CN" sz="1000" dirty="0" smtClean="0">
              <a:solidFill>
                <a:schemeClr val="tx1"/>
              </a:solidFill>
              <a:latin typeface="Huawei Sans" panose="020C0503030203020204" pitchFamily="34" charset="0"/>
            </a:endParaRPr>
          </a:p>
          <a:p>
            <a:pPr fontAlgn="ctr"/>
            <a:r>
              <a:rPr sz="1000" dirty="0">
                <a:solidFill>
                  <a:schemeClr val="tx1"/>
                </a:solidFill>
                <a:latin typeface="Huawei Sans" panose="020C0503030203020204" pitchFamily="34" charset="0"/>
              </a:rPr>
              <a:t>Type: Type 2</a:t>
            </a:r>
          </a:p>
          <a:p>
            <a:pPr fontAlgn="ctr"/>
            <a:r>
              <a:rPr sz="1000" dirty="0">
                <a:solidFill>
                  <a:schemeClr val="tx1"/>
                </a:solidFill>
                <a:latin typeface="Huawei Sans" panose="020C0503030203020204" pitchFamily="34" charset="0"/>
              </a:rPr>
              <a:t>Cost: 100</a:t>
            </a:r>
            <a:endParaRPr lang="zh-CN" altLang="en-US" sz="1000" dirty="0">
              <a:solidFill>
                <a:schemeClr val="tx1"/>
              </a:solidFill>
              <a:latin typeface="Huawei Sans" panose="020C0503030203020204" pitchFamily="34" charset="0"/>
            </a:endParaRPr>
          </a:p>
        </p:txBody>
      </p:sp>
      <p:sp>
        <p:nvSpPr>
          <p:cNvPr id="76" name="文本框 75"/>
          <p:cNvSpPr txBox="1"/>
          <p:nvPr/>
        </p:nvSpPr>
        <p:spPr>
          <a:xfrm>
            <a:off x="1546538" y="1707559"/>
            <a:ext cx="1261884" cy="307777"/>
          </a:xfrm>
          <a:prstGeom prst="rect">
            <a:avLst/>
          </a:prstGeom>
          <a:noFill/>
        </p:spPr>
        <p:txBody>
          <a:bodyPr wrap="square" rtlCol="0">
            <a:noAutofit/>
          </a:bodyPr>
          <a:lstStyle/>
          <a:p>
            <a:pPr algn="ctr" fontAlgn="ctr"/>
            <a:r>
              <a:rPr sz="900" b="1" dirty="0">
                <a:latin typeface="Huawei Sans" panose="020C0503030203020204" pitchFamily="34" charset="0"/>
              </a:rPr>
              <a:t>Finance department server</a:t>
            </a:r>
            <a:endParaRPr lang="en-US" altLang="zh-CN" sz="900" b="1" dirty="0" smtClean="0">
              <a:latin typeface="Huawei Sans" panose="020C0503030203020204" pitchFamily="34" charset="0"/>
            </a:endParaRPr>
          </a:p>
        </p:txBody>
      </p:sp>
      <p:sp>
        <p:nvSpPr>
          <p:cNvPr id="77" name="文本框 76"/>
          <p:cNvSpPr txBox="1"/>
          <p:nvPr/>
        </p:nvSpPr>
        <p:spPr>
          <a:xfrm>
            <a:off x="3032251" y="1707559"/>
            <a:ext cx="1388072" cy="307777"/>
          </a:xfrm>
          <a:prstGeom prst="rect">
            <a:avLst/>
          </a:prstGeom>
          <a:noFill/>
        </p:spPr>
        <p:txBody>
          <a:bodyPr wrap="square" rtlCol="0">
            <a:noAutofit/>
          </a:bodyPr>
          <a:lstStyle/>
          <a:p>
            <a:pPr algn="ctr" fontAlgn="ctr"/>
            <a:r>
              <a:rPr sz="900" b="1" dirty="0">
                <a:latin typeface="Huawei Sans" panose="020C0503030203020204" pitchFamily="34" charset="0"/>
              </a:rPr>
              <a:t>Marketing department server</a:t>
            </a:r>
            <a:endParaRPr lang="en-US" altLang="zh-CN" sz="900" b="1" dirty="0" smtClean="0">
              <a:latin typeface="Huawei Sans" panose="020C0503030203020204" pitchFamily="34" charset="0"/>
            </a:endParaRPr>
          </a:p>
        </p:txBody>
      </p:sp>
      <p:sp>
        <p:nvSpPr>
          <p:cNvPr id="78" name="文本框 77"/>
          <p:cNvSpPr txBox="1"/>
          <p:nvPr/>
        </p:nvSpPr>
        <p:spPr>
          <a:xfrm>
            <a:off x="1457177" y="5864972"/>
            <a:ext cx="1440605" cy="523220"/>
          </a:xfrm>
          <a:prstGeom prst="rect">
            <a:avLst/>
          </a:prstGeom>
          <a:noFill/>
        </p:spPr>
        <p:txBody>
          <a:bodyPr wrap="square" rtlCol="0">
            <a:noAutofit/>
          </a:bodyPr>
          <a:lstStyle/>
          <a:p>
            <a:pPr algn="ctr" fontAlgn="ctr"/>
            <a:r>
              <a:rPr sz="1050" b="1" dirty="0">
                <a:latin typeface="Huawei Sans" panose="020C0503030203020204" pitchFamily="34" charset="0"/>
              </a:rPr>
              <a:t>Finance department client</a:t>
            </a:r>
            <a:endParaRPr lang="en-US" altLang="zh-CN" sz="1050" b="1" dirty="0" smtClean="0">
              <a:latin typeface="Huawei Sans" panose="020C0503030203020204" pitchFamily="34" charset="0"/>
            </a:endParaRPr>
          </a:p>
          <a:p>
            <a:pPr algn="ctr" fontAlgn="ctr"/>
            <a:r>
              <a:rPr sz="1050" dirty="0">
                <a:latin typeface="Huawei Sans" panose="020C0503030203020204" pitchFamily="34" charset="0"/>
              </a:rPr>
              <a:t> </a:t>
            </a:r>
            <a:endParaRPr lang="zh-CN" altLang="en-US" sz="1050" b="1" dirty="0">
              <a:latin typeface="Huawei Sans" panose="020C0503030203020204" pitchFamily="34" charset="0"/>
            </a:endParaRPr>
          </a:p>
        </p:txBody>
      </p:sp>
      <p:sp>
        <p:nvSpPr>
          <p:cNvPr id="95" name="文本框 94"/>
          <p:cNvSpPr txBox="1"/>
          <p:nvPr/>
        </p:nvSpPr>
        <p:spPr>
          <a:xfrm>
            <a:off x="3117913" y="5864972"/>
            <a:ext cx="1440605" cy="523220"/>
          </a:xfrm>
          <a:prstGeom prst="rect">
            <a:avLst/>
          </a:prstGeom>
          <a:noFill/>
        </p:spPr>
        <p:txBody>
          <a:bodyPr wrap="square" rtlCol="0">
            <a:noAutofit/>
          </a:bodyPr>
          <a:lstStyle/>
          <a:p>
            <a:pPr algn="ctr" fontAlgn="ctr"/>
            <a:r>
              <a:rPr sz="1050" b="1" dirty="0">
                <a:latin typeface="Huawei Sans" panose="020C0503030203020204" pitchFamily="34" charset="0"/>
              </a:rPr>
              <a:t>Marketing department client</a:t>
            </a:r>
            <a:endParaRPr lang="en-US" altLang="zh-CN" sz="1050" b="1" dirty="0" smtClean="0">
              <a:latin typeface="Huawei Sans" panose="020C0503030203020204" pitchFamily="34" charset="0"/>
            </a:endParaRPr>
          </a:p>
          <a:p>
            <a:pPr algn="ctr" fontAlgn="ctr"/>
            <a:r>
              <a:rPr sz="1050" dirty="0">
                <a:latin typeface="Huawei Sans" panose="020C0503030203020204" pitchFamily="34" charset="0"/>
              </a:rPr>
              <a:t> </a:t>
            </a:r>
            <a:endParaRPr lang="zh-CN" altLang="en-US" sz="1050" b="1" dirty="0">
              <a:latin typeface="Huawei Sans" panose="020C0503030203020204" pitchFamily="34" charset="0"/>
            </a:endParaRPr>
          </a:p>
        </p:txBody>
      </p:sp>
      <p:sp>
        <p:nvSpPr>
          <p:cNvPr id="98" name="文本框 97"/>
          <p:cNvSpPr txBox="1"/>
          <p:nvPr/>
        </p:nvSpPr>
        <p:spPr>
          <a:xfrm>
            <a:off x="1278675" y="4481556"/>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AGG-1</a:t>
            </a:r>
          </a:p>
          <a:p>
            <a:pPr algn="ctr" fontAlgn="ctr"/>
            <a:r>
              <a:rPr lang="en-US" sz="1100" dirty="0">
                <a:latin typeface="Huawei Sans" panose="020C0503030203020204" pitchFamily="34" charset="0"/>
              </a:rPr>
              <a:t>S3</a:t>
            </a:r>
          </a:p>
        </p:txBody>
      </p:sp>
      <p:sp>
        <p:nvSpPr>
          <p:cNvPr id="99" name="文本框 98"/>
          <p:cNvSpPr txBox="1"/>
          <p:nvPr/>
        </p:nvSpPr>
        <p:spPr>
          <a:xfrm>
            <a:off x="1278676" y="3521222"/>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Core-1</a:t>
            </a:r>
          </a:p>
          <a:p>
            <a:pPr algn="ctr" fontAlgn="ctr"/>
            <a:r>
              <a:rPr lang="en-US" sz="1100" dirty="0">
                <a:latin typeface="Huawei Sans" panose="020C0503030203020204" pitchFamily="34" charset="0"/>
              </a:rPr>
              <a:t>S1</a:t>
            </a:r>
          </a:p>
        </p:txBody>
      </p:sp>
      <p:sp>
        <p:nvSpPr>
          <p:cNvPr id="101" name="文本框 100"/>
          <p:cNvSpPr txBox="1"/>
          <p:nvPr/>
        </p:nvSpPr>
        <p:spPr>
          <a:xfrm>
            <a:off x="3942035" y="4481556"/>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AGG-2</a:t>
            </a:r>
          </a:p>
          <a:p>
            <a:pPr algn="ctr" fontAlgn="ctr"/>
            <a:r>
              <a:rPr lang="en-US" sz="1100" dirty="0">
                <a:latin typeface="Huawei Sans" panose="020C0503030203020204" pitchFamily="34" charset="0"/>
              </a:rPr>
              <a:t>S4</a:t>
            </a:r>
          </a:p>
        </p:txBody>
      </p:sp>
      <p:sp>
        <p:nvSpPr>
          <p:cNvPr id="102" name="文本框 101"/>
          <p:cNvSpPr txBox="1"/>
          <p:nvPr/>
        </p:nvSpPr>
        <p:spPr>
          <a:xfrm>
            <a:off x="3942035" y="3521222"/>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Core-2</a:t>
            </a:r>
          </a:p>
          <a:p>
            <a:pPr algn="ctr" fontAlgn="ctr"/>
            <a:r>
              <a:rPr lang="en-US" sz="1100" dirty="0">
                <a:latin typeface="Huawei Sans" panose="020C0503030203020204" pitchFamily="34" charset="0"/>
              </a:rPr>
              <a:t>S2</a:t>
            </a:r>
          </a:p>
        </p:txBody>
      </p:sp>
      <p:sp>
        <p:nvSpPr>
          <p:cNvPr id="107" name="文本框 106"/>
          <p:cNvSpPr txBox="1"/>
          <p:nvPr/>
        </p:nvSpPr>
        <p:spPr>
          <a:xfrm>
            <a:off x="1145227" y="2532210"/>
            <a:ext cx="972394" cy="307777"/>
          </a:xfrm>
          <a:prstGeom prst="rect">
            <a:avLst/>
          </a:prstGeom>
          <a:noFill/>
        </p:spPr>
        <p:txBody>
          <a:bodyPr wrap="square" rtlCol="0">
            <a:noAutofit/>
          </a:bodyPr>
          <a:lstStyle/>
          <a:p>
            <a:pPr algn="ctr" fontAlgn="ctr"/>
            <a:r>
              <a:rPr sz="1100" dirty="0" smtClean="0">
                <a:latin typeface="Huawei Sans" panose="020C0503030203020204" pitchFamily="34" charset="0"/>
              </a:rPr>
              <a:t>Border-</a:t>
            </a:r>
            <a:r>
              <a:rPr lang="en-US" sz="1100" dirty="0" smtClean="0">
                <a:latin typeface="Huawei Sans" panose="020C0503030203020204" pitchFamily="34" charset="0"/>
              </a:rPr>
              <a:t>1</a:t>
            </a:r>
          </a:p>
          <a:p>
            <a:pPr algn="ctr" fontAlgn="ctr"/>
            <a:r>
              <a:rPr lang="en-US" sz="1100" dirty="0" smtClean="0">
                <a:latin typeface="Huawei Sans" panose="020C0503030203020204" pitchFamily="34" charset="0"/>
              </a:rPr>
              <a:t>R</a:t>
            </a:r>
            <a:r>
              <a:rPr sz="1100" dirty="0" smtClean="0">
                <a:latin typeface="Huawei Sans" panose="020C0503030203020204" pitchFamily="34" charset="0"/>
              </a:rPr>
              <a:t>1</a:t>
            </a:r>
            <a:endParaRPr lang="zh-CN" altLang="en-US" sz="1100" dirty="0">
              <a:latin typeface="Huawei Sans" panose="020C0503030203020204" pitchFamily="34" charset="0"/>
            </a:endParaRPr>
          </a:p>
        </p:txBody>
      </p:sp>
      <p:sp>
        <p:nvSpPr>
          <p:cNvPr id="108" name="文本框 107"/>
          <p:cNvSpPr txBox="1"/>
          <p:nvPr/>
        </p:nvSpPr>
        <p:spPr>
          <a:xfrm>
            <a:off x="3871103" y="2532210"/>
            <a:ext cx="886475" cy="307777"/>
          </a:xfrm>
          <a:prstGeom prst="rect">
            <a:avLst/>
          </a:prstGeom>
          <a:noFill/>
        </p:spPr>
        <p:txBody>
          <a:bodyPr wrap="square" rtlCol="0">
            <a:noAutofit/>
          </a:bodyPr>
          <a:lstStyle/>
          <a:p>
            <a:pPr algn="ctr" fontAlgn="ctr"/>
            <a:r>
              <a:rPr sz="1100" dirty="0" smtClean="0">
                <a:latin typeface="Huawei Sans" panose="020C0503030203020204" pitchFamily="34" charset="0"/>
              </a:rPr>
              <a:t>Border-</a:t>
            </a:r>
            <a:r>
              <a:rPr lang="en-US" sz="1100" dirty="0" smtClean="0">
                <a:latin typeface="Huawei Sans" panose="020C0503030203020204" pitchFamily="34" charset="0"/>
              </a:rPr>
              <a:t>2</a:t>
            </a:r>
          </a:p>
          <a:p>
            <a:pPr algn="ctr" fontAlgn="ctr"/>
            <a:r>
              <a:rPr lang="en-US" sz="1100" dirty="0" smtClean="0">
                <a:latin typeface="Huawei Sans" panose="020C0503030203020204" pitchFamily="34" charset="0"/>
              </a:rPr>
              <a:t>R</a:t>
            </a:r>
            <a:r>
              <a:rPr sz="1100" dirty="0" smtClean="0">
                <a:latin typeface="Huawei Sans" panose="020C0503030203020204" pitchFamily="34" charset="0"/>
              </a:rPr>
              <a:t>2</a:t>
            </a:r>
            <a:endParaRPr lang="zh-CN" altLang="en-US" sz="1100" dirty="0">
              <a:latin typeface="Huawei Sans" panose="020C0503030203020204" pitchFamily="34" charset="0"/>
            </a:endParaRPr>
          </a:p>
        </p:txBody>
      </p:sp>
      <p:sp>
        <p:nvSpPr>
          <p:cNvPr id="111" name="矩形 110"/>
          <p:cNvSpPr/>
          <p:nvPr/>
        </p:nvSpPr>
        <p:spPr>
          <a:xfrm>
            <a:off x="4266384" y="1763192"/>
            <a:ext cx="1415465" cy="672899"/>
          </a:xfrm>
          <a:prstGeom prst="rect">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sz="1000" dirty="0">
                <a:solidFill>
                  <a:schemeClr val="tx1"/>
                </a:solidFill>
                <a:latin typeface="Huawei Sans" panose="020C0503030203020204" pitchFamily="34" charset="0"/>
              </a:rPr>
              <a:t>Imported finance department routes</a:t>
            </a:r>
            <a:endParaRPr lang="en-US" altLang="zh-CN" sz="1000" dirty="0" smtClean="0">
              <a:solidFill>
                <a:schemeClr val="tx1"/>
              </a:solidFill>
              <a:latin typeface="Huawei Sans" panose="020C0503030203020204" pitchFamily="34" charset="0"/>
            </a:endParaRPr>
          </a:p>
          <a:p>
            <a:pPr fontAlgn="ctr"/>
            <a:r>
              <a:rPr sz="1000" dirty="0">
                <a:solidFill>
                  <a:schemeClr val="tx1"/>
                </a:solidFill>
                <a:latin typeface="Huawei Sans" panose="020C0503030203020204" pitchFamily="34" charset="0"/>
              </a:rPr>
              <a:t>Type: Type 2</a:t>
            </a:r>
          </a:p>
          <a:p>
            <a:pPr fontAlgn="ctr"/>
            <a:r>
              <a:rPr sz="1000" dirty="0">
                <a:solidFill>
                  <a:schemeClr val="tx1"/>
                </a:solidFill>
                <a:latin typeface="Huawei Sans" panose="020C0503030203020204" pitchFamily="34" charset="0"/>
              </a:rPr>
              <a:t>Cost: 200</a:t>
            </a:r>
            <a:endParaRPr lang="zh-CN" altLang="en-US" sz="1000" dirty="0">
              <a:solidFill>
                <a:schemeClr val="tx1"/>
              </a:solidFill>
              <a:latin typeface="Huawei Sans" panose="020C0503030203020204" pitchFamily="34" charset="0"/>
            </a:endParaRPr>
          </a:p>
        </p:txBody>
      </p:sp>
      <p:sp>
        <p:nvSpPr>
          <p:cNvPr id="112" name="文本框 111"/>
          <p:cNvSpPr txBox="1"/>
          <p:nvPr/>
        </p:nvSpPr>
        <p:spPr>
          <a:xfrm>
            <a:off x="3051520" y="4867489"/>
            <a:ext cx="764954" cy="584775"/>
          </a:xfrm>
          <a:prstGeom prst="rect">
            <a:avLst/>
          </a:prstGeom>
          <a:noFill/>
        </p:spPr>
        <p:txBody>
          <a:bodyPr wrap="square" rtlCol="0">
            <a:noAutofit/>
          </a:bodyPr>
          <a:lstStyle/>
          <a:p>
            <a:pPr algn="ctr" fontAlgn="ctr"/>
            <a:r>
              <a:rPr sz="1200" b="1" dirty="0">
                <a:solidFill>
                  <a:srgbClr val="EC7061"/>
                </a:solidFill>
                <a:latin typeface="Huawei Sans" panose="020C0503030203020204" pitchFamily="34" charset="0"/>
              </a:rPr>
              <a:t>OSPF</a:t>
            </a:r>
          </a:p>
          <a:p>
            <a:pPr algn="ctr" fontAlgn="ctr"/>
            <a:r>
              <a:rPr sz="1200" b="1" dirty="0">
                <a:solidFill>
                  <a:srgbClr val="EC7061"/>
                </a:solidFill>
                <a:latin typeface="Huawei Sans" panose="020C0503030203020204" pitchFamily="34" charset="0"/>
              </a:rPr>
              <a:t>Area 2</a:t>
            </a:r>
          </a:p>
        </p:txBody>
      </p:sp>
      <p:sp>
        <p:nvSpPr>
          <p:cNvPr id="114" name="Freeform 3"/>
          <p:cNvSpPr>
            <a:spLocks/>
          </p:cNvSpPr>
          <p:nvPr/>
        </p:nvSpPr>
        <p:spPr bwMode="gray">
          <a:xfrm rot="691934">
            <a:off x="1666335" y="2275978"/>
            <a:ext cx="411937" cy="38696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EC7061"/>
          </a:solidFill>
          <a:ln w="19050">
            <a:solidFill>
              <a:srgbClr val="EC7061"/>
            </a:solidFill>
          </a:ln>
          <a:extLst/>
        </p:spPr>
        <p:txBody>
          <a:bodyPr vert="horz" wrap="square" lIns="68580" tIns="34290" rIns="68580" bIns="34290" numCol="1" anchor="t" anchorCtr="0" compatLnSpc="1">
            <a:prstTxWarp prst="textNoShape">
              <a:avLst/>
            </a:prstTxWarp>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Freeform 3"/>
          <p:cNvSpPr>
            <a:spLocks/>
          </p:cNvSpPr>
          <p:nvPr/>
        </p:nvSpPr>
        <p:spPr bwMode="gray">
          <a:xfrm rot="20908066" flipH="1">
            <a:off x="3827470" y="2275978"/>
            <a:ext cx="411937" cy="38696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EC7061"/>
          </a:solidFill>
          <a:ln w="19050">
            <a:solidFill>
              <a:srgbClr val="EC7061"/>
            </a:solidFill>
          </a:ln>
          <a:extLst/>
        </p:spPr>
        <p:txBody>
          <a:bodyPr vert="horz" wrap="square" lIns="68580" tIns="34290" rIns="68580" bIns="34290" numCol="1" anchor="t" anchorCtr="0" compatLnSpc="1">
            <a:prstTxWarp prst="textNoShape">
              <a:avLst/>
            </a:prstTxWarp>
            <a:noAutofit/>
          </a:bodyPr>
          <a:lstStyle/>
          <a:p>
            <a:pP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1" name="组合 70"/>
          <p:cNvGrpSpPr/>
          <p:nvPr/>
        </p:nvGrpSpPr>
        <p:grpSpPr>
          <a:xfrm>
            <a:off x="8192281" y="12538"/>
            <a:ext cx="3985065" cy="288000"/>
            <a:chOff x="8192281" y="38914"/>
            <a:chExt cx="3985065" cy="288000"/>
          </a:xfrm>
        </p:grpSpPr>
        <p:sp>
          <p:nvSpPr>
            <p:cNvPr id="72" name="五边形 71"/>
            <p:cNvSpPr/>
            <p:nvPr/>
          </p:nvSpPr>
          <p:spPr bwMode="auto">
            <a:xfrm>
              <a:off x="8192281" y="38914"/>
              <a:ext cx="72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73" name="燕尾形 72"/>
            <p:cNvSpPr/>
            <p:nvPr/>
          </p:nvSpPr>
          <p:spPr bwMode="auto">
            <a:xfrm>
              <a:off x="8797817"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74" name="燕尾形 73"/>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00" name="燕尾形 99"/>
            <p:cNvSpPr/>
            <p:nvPr/>
          </p:nvSpPr>
          <p:spPr bwMode="auto">
            <a:xfrm>
              <a:off x="10368889"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16" name="燕尾形 115"/>
            <p:cNvSpPr/>
            <p:nvPr/>
          </p:nvSpPr>
          <p:spPr bwMode="auto">
            <a:xfrm>
              <a:off x="11154425" y="38914"/>
              <a:ext cx="1022921"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spc="-2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362059997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任意多边形 64"/>
          <p:cNvSpPr/>
          <p:nvPr/>
        </p:nvSpPr>
        <p:spPr>
          <a:xfrm>
            <a:off x="1546538" y="1703757"/>
            <a:ext cx="2931080" cy="844070"/>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57" name="任意多边形 156"/>
          <p:cNvSpPr/>
          <p:nvPr/>
        </p:nvSpPr>
        <p:spPr>
          <a:xfrm>
            <a:off x="1235289" y="4776393"/>
            <a:ext cx="1695037" cy="1605357"/>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58" name="任意多边形 157"/>
          <p:cNvSpPr/>
          <p:nvPr/>
        </p:nvSpPr>
        <p:spPr>
          <a:xfrm>
            <a:off x="3024997" y="4776393"/>
            <a:ext cx="1695037" cy="1605357"/>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9" name="任意多边形 38"/>
          <p:cNvSpPr/>
          <p:nvPr/>
        </p:nvSpPr>
        <p:spPr>
          <a:xfrm>
            <a:off x="1381717" y="2603066"/>
            <a:ext cx="3275578" cy="2072500"/>
          </a:xfrm>
          <a:custGeom>
            <a:avLst/>
            <a:gdLst>
              <a:gd name="connsiteX0" fmla="*/ 542205 w 3497435"/>
              <a:gd name="connsiteY0" fmla="*/ 225383 h 2254153"/>
              <a:gd name="connsiteX1" fmla="*/ 3079343 w 3497435"/>
              <a:gd name="connsiteY1" fmla="*/ 225383 h 2254153"/>
              <a:gd name="connsiteX2" fmla="*/ 3208132 w 3497435"/>
              <a:gd name="connsiteY2" fmla="*/ 2015547 h 2254153"/>
              <a:gd name="connsiteX3" fmla="*/ 220233 w 3497435"/>
              <a:gd name="connsiteY3" fmla="*/ 2041304 h 2254153"/>
              <a:gd name="connsiteX4" fmla="*/ 542205 w 3497435"/>
              <a:gd name="connsiteY4" fmla="*/ 225383 h 2254153"/>
              <a:gd name="connsiteX0" fmla="*/ 372838 w 3649885"/>
              <a:gd name="connsiteY0" fmla="*/ 225383 h 2254153"/>
              <a:gd name="connsiteX1" fmla="*/ 3215617 w 3649885"/>
              <a:gd name="connsiteY1" fmla="*/ 225383 h 2254153"/>
              <a:gd name="connsiteX2" fmla="*/ 3344406 w 3649885"/>
              <a:gd name="connsiteY2" fmla="*/ 2015547 h 2254153"/>
              <a:gd name="connsiteX3" fmla="*/ 356507 w 3649885"/>
              <a:gd name="connsiteY3" fmla="*/ 2041304 h 2254153"/>
              <a:gd name="connsiteX4" fmla="*/ 372838 w 3649885"/>
              <a:gd name="connsiteY4" fmla="*/ 225383 h 2254153"/>
              <a:gd name="connsiteX0" fmla="*/ 379063 w 3701711"/>
              <a:gd name="connsiteY0" fmla="*/ 233122 h 2261892"/>
              <a:gd name="connsiteX1" fmla="*/ 3323722 w 3701711"/>
              <a:gd name="connsiteY1" fmla="*/ 219477 h 2261892"/>
              <a:gd name="connsiteX2" fmla="*/ 3350631 w 3701711"/>
              <a:gd name="connsiteY2" fmla="*/ 2023286 h 2261892"/>
              <a:gd name="connsiteX3" fmla="*/ 362732 w 3701711"/>
              <a:gd name="connsiteY3" fmla="*/ 2049043 h 2261892"/>
              <a:gd name="connsiteX4" fmla="*/ 379063 w 3701711"/>
              <a:gd name="connsiteY4" fmla="*/ 233122 h 2261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1711" h="2261892">
                <a:moveTo>
                  <a:pt x="379063" y="233122"/>
                </a:moveTo>
                <a:cubicBezTo>
                  <a:pt x="872561" y="-71806"/>
                  <a:pt x="2828461" y="-78884"/>
                  <a:pt x="3323722" y="219477"/>
                </a:cubicBezTo>
                <a:cubicBezTo>
                  <a:pt x="3818983" y="517838"/>
                  <a:pt x="3827149" y="1720633"/>
                  <a:pt x="3350631" y="2023286"/>
                </a:cubicBezTo>
                <a:cubicBezTo>
                  <a:pt x="2874113" y="2325939"/>
                  <a:pt x="857993" y="2347404"/>
                  <a:pt x="362732" y="2049043"/>
                </a:cubicBezTo>
                <a:cubicBezTo>
                  <a:pt x="-132529" y="1750682"/>
                  <a:pt x="-114435" y="538050"/>
                  <a:pt x="379063" y="233122"/>
                </a:cubicBezTo>
                <a:close/>
              </a:path>
            </a:pathLst>
          </a:cu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40" name="文本占位符 39"/>
          <p:cNvSpPr>
            <a:spLocks noGrp="1"/>
          </p:cNvSpPr>
          <p:nvPr>
            <p:ph type="body" sz="quarter" idx="10"/>
          </p:nvPr>
        </p:nvSpPr>
        <p:spPr>
          <a:xfrm>
            <a:off x="6083766" y="1233489"/>
            <a:ext cx="5670913" cy="477358"/>
          </a:xfrm>
          <a:prstGeom prst="rect">
            <a:avLst/>
          </a:prstGeom>
        </p:spPr>
        <p:txBody>
          <a:bodyPr wrap="square">
            <a:noAutofit/>
          </a:bodyPr>
          <a:lstStyle/>
          <a:p>
            <a:pPr marL="0" indent="0">
              <a:buNone/>
            </a:pPr>
            <a:r>
              <a:rPr sz="1400" dirty="0">
                <a:latin typeface="Huawei Sans" panose="020C0503030203020204" pitchFamily="34" charset="0"/>
              </a:rPr>
              <a:t>Set the OSPF cost of an interface (GE0/0/1 of R1 is used as an example).</a:t>
            </a:r>
            <a:endParaRPr lang="en-US" altLang="zh-CN" sz="1400" dirty="0" smtClean="0">
              <a:latin typeface="Huawei Sans" panose="020C0503030203020204" pitchFamily="34" charset="0"/>
            </a:endParaRPr>
          </a:p>
        </p:txBody>
      </p:sp>
      <p:sp>
        <p:nvSpPr>
          <p:cNvPr id="3" name="标题 2"/>
          <p:cNvSpPr>
            <a:spLocks noGrp="1"/>
          </p:cNvSpPr>
          <p:nvPr>
            <p:ph type="title"/>
          </p:nvPr>
        </p:nvSpPr>
        <p:spPr>
          <a:xfrm>
            <a:off x="1594177" y="410400"/>
            <a:ext cx="9827761" cy="640800"/>
          </a:xfrm>
        </p:spPr>
        <p:txBody>
          <a:bodyPr wrap="square">
            <a:noAutofit/>
          </a:bodyPr>
          <a:lstStyle/>
          <a:p>
            <a:r>
              <a:rPr sz="3200" dirty="0">
                <a:latin typeface="Huawei Sans" panose="020C0503030203020204" pitchFamily="34" charset="0"/>
              </a:rPr>
              <a:t>Example for Configuring OSPF Route Control (3)</a:t>
            </a:r>
            <a:endParaRPr lang="zh-CN" altLang="en-US" sz="3200" dirty="0">
              <a:latin typeface="Huawei Sans" panose="020C0503030203020204" pitchFamily="34" charset="0"/>
            </a:endParaRPr>
          </a:p>
        </p:txBody>
      </p:sp>
      <p:grpSp>
        <p:nvGrpSpPr>
          <p:cNvPr id="37" name="组合 36"/>
          <p:cNvGrpSpPr/>
          <p:nvPr/>
        </p:nvGrpSpPr>
        <p:grpSpPr>
          <a:xfrm>
            <a:off x="421436" y="1285464"/>
            <a:ext cx="5043160" cy="4594877"/>
            <a:chOff x="421436" y="1285464"/>
            <a:chExt cx="5043160" cy="4594877"/>
          </a:xfrm>
        </p:grpSpPr>
        <p:cxnSp>
          <p:nvCxnSpPr>
            <p:cNvPr id="4" name="直接连接符 3"/>
            <p:cNvCxnSpPr>
              <a:endCxn id="57" idx="2"/>
            </p:cNvCxnSpPr>
            <p:nvPr/>
          </p:nvCxnSpPr>
          <p:spPr>
            <a:xfrm flipV="1">
              <a:off x="2177479" y="4885523"/>
              <a:ext cx="0" cy="3248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57" idx="0"/>
              <a:endCxn id="56" idx="2"/>
            </p:cNvCxnSpPr>
            <p:nvPr/>
          </p:nvCxnSpPr>
          <p:spPr>
            <a:xfrm flipV="1">
              <a:off x="2198067" y="3896511"/>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56" idx="0"/>
              <a:endCxn id="55" idx="2"/>
            </p:cNvCxnSpPr>
            <p:nvPr/>
          </p:nvCxnSpPr>
          <p:spPr>
            <a:xfrm flipV="1">
              <a:off x="2198067" y="2907499"/>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81" idx="2"/>
            </p:cNvCxnSpPr>
            <p:nvPr/>
          </p:nvCxnSpPr>
          <p:spPr>
            <a:xfrm flipV="1">
              <a:off x="3741500" y="4885523"/>
              <a:ext cx="0" cy="35302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81" idx="0"/>
              <a:endCxn id="80" idx="2"/>
            </p:cNvCxnSpPr>
            <p:nvPr/>
          </p:nvCxnSpPr>
          <p:spPr>
            <a:xfrm flipV="1">
              <a:off x="3741500" y="3896511"/>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80" idx="0"/>
              <a:endCxn id="79" idx="2"/>
            </p:cNvCxnSpPr>
            <p:nvPr/>
          </p:nvCxnSpPr>
          <p:spPr>
            <a:xfrm flipV="1">
              <a:off x="3741500" y="2907499"/>
              <a:ext cx="0" cy="5462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0" idx="1"/>
              <a:endCxn id="56" idx="3"/>
            </p:cNvCxnSpPr>
            <p:nvPr/>
          </p:nvCxnSpPr>
          <p:spPr>
            <a:xfrm flipH="1">
              <a:off x="2468067" y="3675111"/>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flipV="1">
              <a:off x="2198067" y="2646333"/>
              <a:ext cx="1543435" cy="9987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flipV="1">
              <a:off x="2198067" y="3683093"/>
              <a:ext cx="1543432" cy="9810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2177480" y="2679825"/>
              <a:ext cx="1564021" cy="10032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2177479" y="3679927"/>
              <a:ext cx="1564022" cy="9555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928067" y="3453711"/>
              <a:ext cx="540000" cy="442800"/>
            </a:xfrm>
            <a:prstGeom prst="rect">
              <a:avLst/>
            </a:prstGeom>
          </p:spPr>
        </p:pic>
        <p:pic>
          <p:nvPicPr>
            <p:cNvPr id="57" name="图片 5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928067" y="4442723"/>
              <a:ext cx="540000" cy="442800"/>
            </a:xfrm>
            <a:prstGeom prst="rect">
              <a:avLst/>
            </a:prstGeom>
          </p:spPr>
        </p:pic>
        <p:pic>
          <p:nvPicPr>
            <p:cNvPr id="80" name="图片 7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71500" y="3453711"/>
              <a:ext cx="540000" cy="442800"/>
            </a:xfrm>
            <a:prstGeom prst="rect">
              <a:avLst/>
            </a:prstGeom>
          </p:spPr>
        </p:pic>
        <p:pic>
          <p:nvPicPr>
            <p:cNvPr id="81" name="图片 8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471500" y="4442723"/>
              <a:ext cx="540000" cy="442800"/>
            </a:xfrm>
            <a:prstGeom prst="rect">
              <a:avLst/>
            </a:prstGeom>
          </p:spPr>
        </p:pic>
        <p:cxnSp>
          <p:nvCxnSpPr>
            <p:cNvPr id="97" name="直接连接符 96"/>
            <p:cNvCxnSpPr>
              <a:stCxn id="81" idx="1"/>
              <a:endCxn id="57" idx="3"/>
            </p:cNvCxnSpPr>
            <p:nvPr/>
          </p:nvCxnSpPr>
          <p:spPr>
            <a:xfrm flipH="1">
              <a:off x="2468067" y="4664123"/>
              <a:ext cx="100343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4" name="Freeform 159"/>
            <p:cNvSpPr/>
            <p:nvPr/>
          </p:nvSpPr>
          <p:spPr>
            <a:xfrm flipH="1">
              <a:off x="1594177"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Freeform 159"/>
            <p:cNvSpPr/>
            <p:nvPr/>
          </p:nvSpPr>
          <p:spPr>
            <a:xfrm flipH="1">
              <a:off x="3158196" y="1376723"/>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6" name="直接连接符 105"/>
            <p:cNvCxnSpPr>
              <a:stCxn id="55" idx="0"/>
            </p:cNvCxnSpPr>
            <p:nvPr/>
          </p:nvCxnSpPr>
          <p:spPr>
            <a:xfrm flipV="1">
              <a:off x="2198067" y="2049228"/>
              <a:ext cx="0" cy="4154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3741499" y="2049228"/>
              <a:ext cx="0" cy="4154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104" idx="9"/>
            </p:cNvCxnSpPr>
            <p:nvPr/>
          </p:nvCxnSpPr>
          <p:spPr>
            <a:xfrm flipH="1" flipV="1">
              <a:off x="2588701" y="2048127"/>
              <a:ext cx="1152801" cy="63169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05" idx="15"/>
            </p:cNvCxnSpPr>
            <p:nvPr/>
          </p:nvCxnSpPr>
          <p:spPr>
            <a:xfrm flipH="1">
              <a:off x="2198068" y="2049228"/>
              <a:ext cx="1140811" cy="6204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5" name="图片 54"/>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928067" y="2464699"/>
              <a:ext cx="540000" cy="442800"/>
            </a:xfrm>
            <a:prstGeom prst="rect">
              <a:avLst/>
            </a:prstGeom>
          </p:spPr>
        </p:pic>
        <p:pic>
          <p:nvPicPr>
            <p:cNvPr id="79" name="图片 7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471500" y="2464699"/>
              <a:ext cx="540000" cy="442800"/>
            </a:xfrm>
            <a:prstGeom prst="rect">
              <a:avLst/>
            </a:prstGeom>
          </p:spPr>
        </p:pic>
        <p:sp>
          <p:nvSpPr>
            <p:cNvPr id="120" name="Freeform 159"/>
            <p:cNvSpPr/>
            <p:nvPr/>
          </p:nvSpPr>
          <p:spPr>
            <a:xfrm flipH="1">
              <a:off x="1594177"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2" name="Freeform 159"/>
            <p:cNvSpPr/>
            <p:nvPr/>
          </p:nvSpPr>
          <p:spPr>
            <a:xfrm flipH="1">
              <a:off x="3158196" y="5095481"/>
              <a:ext cx="1166607" cy="67250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3" name="图片 10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907479" y="1285464"/>
              <a:ext cx="540000" cy="442800"/>
            </a:xfrm>
            <a:prstGeom prst="rect">
              <a:avLst/>
            </a:prstGeom>
          </p:spPr>
        </p:pic>
        <p:pic>
          <p:nvPicPr>
            <p:cNvPr id="129" name="图片 128" descr="PC.png"/>
            <p:cNvPicPr>
              <a:picLocks noChangeAspect="1"/>
            </p:cNvPicPr>
            <p:nvPr/>
          </p:nvPicPr>
          <p:blipFill>
            <a:blip r:embed="rId7" cstate="print"/>
            <a:stretch>
              <a:fillRect/>
            </a:stretch>
          </p:blipFill>
          <p:spPr>
            <a:xfrm>
              <a:off x="1507811" y="5466341"/>
              <a:ext cx="539063" cy="414000"/>
            </a:xfrm>
            <a:prstGeom prst="rect">
              <a:avLst/>
            </a:prstGeom>
          </p:spPr>
        </p:pic>
        <p:pic>
          <p:nvPicPr>
            <p:cNvPr id="130" name="图片 129" descr="PC.png"/>
            <p:cNvPicPr>
              <a:picLocks noChangeAspect="1"/>
            </p:cNvPicPr>
            <p:nvPr/>
          </p:nvPicPr>
          <p:blipFill>
            <a:blip r:embed="rId7" cstate="print"/>
            <a:stretch>
              <a:fillRect/>
            </a:stretch>
          </p:blipFill>
          <p:spPr>
            <a:xfrm>
              <a:off x="2256630" y="5210334"/>
              <a:ext cx="539063" cy="414000"/>
            </a:xfrm>
            <a:prstGeom prst="rect">
              <a:avLst/>
            </a:prstGeom>
          </p:spPr>
        </p:pic>
        <p:pic>
          <p:nvPicPr>
            <p:cNvPr id="134" name="图片 133" descr="PC.png"/>
            <p:cNvPicPr>
              <a:picLocks noChangeAspect="1"/>
            </p:cNvPicPr>
            <p:nvPr/>
          </p:nvPicPr>
          <p:blipFill>
            <a:blip r:embed="rId7" cstate="print"/>
            <a:stretch>
              <a:fillRect/>
            </a:stretch>
          </p:blipFill>
          <p:spPr>
            <a:xfrm>
              <a:off x="3069347" y="5466341"/>
              <a:ext cx="539063" cy="414000"/>
            </a:xfrm>
            <a:prstGeom prst="rect">
              <a:avLst/>
            </a:prstGeom>
          </p:spPr>
        </p:pic>
        <p:pic>
          <p:nvPicPr>
            <p:cNvPr id="136" name="图片 135" descr="PC.png"/>
            <p:cNvPicPr>
              <a:picLocks noChangeAspect="1"/>
            </p:cNvPicPr>
            <p:nvPr/>
          </p:nvPicPr>
          <p:blipFill>
            <a:blip r:embed="rId7" cstate="print"/>
            <a:stretch>
              <a:fillRect/>
            </a:stretch>
          </p:blipFill>
          <p:spPr>
            <a:xfrm>
              <a:off x="3818166" y="5210334"/>
              <a:ext cx="539063" cy="414000"/>
            </a:xfrm>
            <a:prstGeom prst="rect">
              <a:avLst/>
            </a:prstGeom>
          </p:spPr>
        </p:pic>
        <p:pic>
          <p:nvPicPr>
            <p:cNvPr id="142" name="图片 14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456286" y="1285464"/>
              <a:ext cx="540000" cy="442800"/>
            </a:xfrm>
            <a:prstGeom prst="rect">
              <a:avLst/>
            </a:prstGeom>
          </p:spPr>
        </p:pic>
        <p:sp>
          <p:nvSpPr>
            <p:cNvPr id="60" name="文本框 59"/>
            <p:cNvSpPr txBox="1"/>
            <p:nvPr/>
          </p:nvSpPr>
          <p:spPr>
            <a:xfrm>
              <a:off x="421436" y="1403069"/>
              <a:ext cx="1545616" cy="307777"/>
            </a:xfrm>
            <a:prstGeom prst="rect">
              <a:avLst/>
            </a:prstGeom>
            <a:noFill/>
          </p:spPr>
          <p:txBody>
            <a:bodyPr wrap="square" rtlCol="0">
              <a:noAutofit/>
            </a:bodyPr>
            <a:lstStyle/>
            <a:p>
              <a:pPr algn="ctr" fontAlgn="ctr"/>
              <a:r>
                <a:rPr sz="1100" b="1" dirty="0">
                  <a:latin typeface="Huawei Sans" panose="020C0503030203020204" pitchFamily="34" charset="0"/>
                </a:rPr>
                <a:t>192.168.10.0/24</a:t>
              </a:r>
            </a:p>
          </p:txBody>
        </p:sp>
        <p:sp>
          <p:nvSpPr>
            <p:cNvPr id="61" name="文本框 60"/>
            <p:cNvSpPr txBox="1"/>
            <p:nvPr/>
          </p:nvSpPr>
          <p:spPr>
            <a:xfrm>
              <a:off x="3918980" y="1403069"/>
              <a:ext cx="1545616" cy="307777"/>
            </a:xfrm>
            <a:prstGeom prst="rect">
              <a:avLst/>
            </a:prstGeom>
            <a:noFill/>
          </p:spPr>
          <p:txBody>
            <a:bodyPr wrap="square" rtlCol="0">
              <a:noAutofit/>
            </a:bodyPr>
            <a:lstStyle/>
            <a:p>
              <a:pPr algn="ctr" fontAlgn="ctr"/>
              <a:r>
                <a:rPr sz="1100" b="1">
                  <a:latin typeface="Huawei Sans" panose="020C0503030203020204" pitchFamily="34" charset="0"/>
                </a:rPr>
                <a:t>192.168.20.0/24</a:t>
              </a:r>
            </a:p>
          </p:txBody>
        </p:sp>
      </p:grpSp>
      <p:sp>
        <p:nvSpPr>
          <p:cNvPr id="166" name="文本框 165"/>
          <p:cNvSpPr txBox="1"/>
          <p:nvPr/>
        </p:nvSpPr>
        <p:spPr>
          <a:xfrm>
            <a:off x="1377726" y="4867489"/>
            <a:ext cx="764954" cy="584775"/>
          </a:xfrm>
          <a:prstGeom prst="rect">
            <a:avLst/>
          </a:prstGeom>
          <a:noFill/>
        </p:spPr>
        <p:txBody>
          <a:bodyPr wrap="square" rtlCol="0">
            <a:noAutofit/>
          </a:bodyPr>
          <a:lstStyle/>
          <a:p>
            <a:pPr algn="ctr" fontAlgn="ctr"/>
            <a:r>
              <a:rPr sz="1200" b="1" dirty="0">
                <a:solidFill>
                  <a:srgbClr val="EC7061"/>
                </a:solidFill>
                <a:latin typeface="Huawei Sans" panose="020C0503030203020204" pitchFamily="34" charset="0"/>
              </a:rPr>
              <a:t>OSPF</a:t>
            </a:r>
          </a:p>
          <a:p>
            <a:pPr algn="ctr" fontAlgn="ctr"/>
            <a:r>
              <a:rPr sz="1200" b="1" dirty="0">
                <a:solidFill>
                  <a:srgbClr val="EC7061"/>
                </a:solidFill>
                <a:latin typeface="Huawei Sans" panose="020C0503030203020204" pitchFamily="34" charset="0"/>
              </a:rPr>
              <a:t>Area 1</a:t>
            </a:r>
          </a:p>
        </p:txBody>
      </p:sp>
      <p:sp>
        <p:nvSpPr>
          <p:cNvPr id="169" name="文本框 168"/>
          <p:cNvSpPr txBox="1"/>
          <p:nvPr/>
        </p:nvSpPr>
        <p:spPr>
          <a:xfrm>
            <a:off x="3051520" y="4867489"/>
            <a:ext cx="764954" cy="584775"/>
          </a:xfrm>
          <a:prstGeom prst="rect">
            <a:avLst/>
          </a:prstGeom>
          <a:noFill/>
        </p:spPr>
        <p:txBody>
          <a:bodyPr wrap="square" rtlCol="0">
            <a:noAutofit/>
          </a:bodyPr>
          <a:lstStyle/>
          <a:p>
            <a:pPr algn="ctr" fontAlgn="ctr"/>
            <a:r>
              <a:rPr sz="1200" b="1" dirty="0">
                <a:solidFill>
                  <a:srgbClr val="EC7061"/>
                </a:solidFill>
                <a:latin typeface="Huawei Sans" panose="020C0503030203020204" pitchFamily="34" charset="0"/>
              </a:rPr>
              <a:t>OSPF</a:t>
            </a:r>
          </a:p>
          <a:p>
            <a:pPr algn="ctr" fontAlgn="ctr"/>
            <a:r>
              <a:rPr sz="1200" b="1" dirty="0">
                <a:solidFill>
                  <a:srgbClr val="EC7061"/>
                </a:solidFill>
                <a:latin typeface="Huawei Sans" panose="020C0503030203020204" pitchFamily="34" charset="0"/>
              </a:rPr>
              <a:t>Area 2</a:t>
            </a:r>
          </a:p>
        </p:txBody>
      </p:sp>
      <p:sp>
        <p:nvSpPr>
          <p:cNvPr id="66" name="文本框 65"/>
          <p:cNvSpPr txBox="1"/>
          <p:nvPr/>
        </p:nvSpPr>
        <p:spPr>
          <a:xfrm>
            <a:off x="2458033" y="2062609"/>
            <a:ext cx="1011816" cy="338554"/>
          </a:xfrm>
          <a:prstGeom prst="rect">
            <a:avLst/>
          </a:prstGeom>
          <a:noFill/>
        </p:spPr>
        <p:txBody>
          <a:bodyPr wrap="square" rtlCol="0">
            <a:noAutofit/>
          </a:bodyPr>
          <a:lstStyle/>
          <a:p>
            <a:pPr algn="ctr" fontAlgn="ctr"/>
            <a:r>
              <a:rPr sz="1200" b="1" dirty="0">
                <a:solidFill>
                  <a:srgbClr val="EC7061"/>
                </a:solidFill>
                <a:latin typeface="Huawei Sans" panose="020C0503030203020204" pitchFamily="34" charset="0"/>
              </a:rPr>
              <a:t>Static routing</a:t>
            </a:r>
            <a:endParaRPr lang="en-US" altLang="zh-CN" sz="1200" b="1" dirty="0" smtClean="0">
              <a:solidFill>
                <a:srgbClr val="EC7061"/>
              </a:solidFill>
              <a:latin typeface="Huawei Sans" panose="020C0503030203020204" pitchFamily="34" charset="0"/>
            </a:endParaRPr>
          </a:p>
        </p:txBody>
      </p:sp>
      <p:sp>
        <p:nvSpPr>
          <p:cNvPr id="62" name="文本框 32"/>
          <p:cNvSpPr txBox="1"/>
          <p:nvPr/>
        </p:nvSpPr>
        <p:spPr>
          <a:xfrm>
            <a:off x="6104766" y="2097852"/>
            <a:ext cx="5649913" cy="523220"/>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Arial"/>
                <a:ea typeface="+mn-ea"/>
                <a:cs typeface="+mn-cs"/>
              </a:defRPr>
            </a:lvl1pPr>
            <a:lvl2pPr marL="457240" algn="l" defTabSz="914478" rtl="0" eaLnBrk="1" latinLnBrk="0" hangingPunct="1">
              <a:defRPr sz="1800" kern="1200">
                <a:solidFill>
                  <a:schemeClr val="tx1"/>
                </a:solidFill>
                <a:latin typeface="Arial"/>
                <a:ea typeface="+mn-ea"/>
                <a:cs typeface="+mn-cs"/>
              </a:defRPr>
            </a:lvl2pPr>
            <a:lvl3pPr marL="914478" algn="l" defTabSz="914478" rtl="0" eaLnBrk="1" latinLnBrk="0" hangingPunct="1">
              <a:defRPr sz="1800" kern="1200">
                <a:solidFill>
                  <a:schemeClr val="tx1"/>
                </a:solidFill>
                <a:latin typeface="Arial"/>
                <a:ea typeface="+mn-ea"/>
                <a:cs typeface="+mn-cs"/>
              </a:defRPr>
            </a:lvl3pPr>
            <a:lvl4pPr marL="1371718" algn="l" defTabSz="914478" rtl="0" eaLnBrk="1" latinLnBrk="0" hangingPunct="1">
              <a:defRPr sz="1800" kern="1200">
                <a:solidFill>
                  <a:schemeClr val="tx1"/>
                </a:solidFill>
                <a:latin typeface="Arial"/>
                <a:ea typeface="+mn-ea"/>
                <a:cs typeface="+mn-cs"/>
              </a:defRPr>
            </a:lvl4pPr>
            <a:lvl5pPr marL="1828957" algn="l" defTabSz="914478" rtl="0" eaLnBrk="1" latinLnBrk="0" hangingPunct="1">
              <a:defRPr sz="1800" kern="1200">
                <a:solidFill>
                  <a:schemeClr val="tx1"/>
                </a:solidFill>
                <a:latin typeface="Arial"/>
                <a:ea typeface="+mn-ea"/>
                <a:cs typeface="+mn-cs"/>
              </a:defRPr>
            </a:lvl5pPr>
            <a:lvl6pPr marL="2286196" algn="l" defTabSz="914478" rtl="0" eaLnBrk="1" latinLnBrk="0" hangingPunct="1">
              <a:defRPr sz="1800" kern="1200">
                <a:solidFill>
                  <a:schemeClr val="tx1"/>
                </a:solidFill>
                <a:latin typeface="Arial"/>
                <a:ea typeface="+mn-ea"/>
                <a:cs typeface="+mn-cs"/>
              </a:defRPr>
            </a:lvl6pPr>
            <a:lvl7pPr marL="2743435" algn="l" defTabSz="914478" rtl="0" eaLnBrk="1" latinLnBrk="0" hangingPunct="1">
              <a:defRPr sz="1800" kern="1200">
                <a:solidFill>
                  <a:schemeClr val="tx1"/>
                </a:solidFill>
                <a:latin typeface="Arial"/>
                <a:ea typeface="+mn-ea"/>
                <a:cs typeface="+mn-cs"/>
              </a:defRPr>
            </a:lvl7pPr>
            <a:lvl8pPr marL="3200675" algn="l" defTabSz="914478" rtl="0" eaLnBrk="1" latinLnBrk="0" hangingPunct="1">
              <a:defRPr sz="1800" kern="1200">
                <a:solidFill>
                  <a:schemeClr val="tx1"/>
                </a:solidFill>
                <a:latin typeface="Arial"/>
                <a:ea typeface="+mn-ea"/>
                <a:cs typeface="+mn-cs"/>
              </a:defRPr>
            </a:lvl8pPr>
            <a:lvl9pPr marL="3657913" algn="l" defTabSz="914478" rtl="0" eaLnBrk="1" latinLnBrk="0" hangingPunct="1">
              <a:defRPr sz="1800" kern="1200">
                <a:solidFill>
                  <a:schemeClr val="tx1"/>
                </a:solidFill>
                <a:latin typeface="Arial"/>
                <a:ea typeface="+mn-ea"/>
                <a:cs typeface="+mn-cs"/>
              </a:defRPr>
            </a:lvl9pPr>
          </a:lstStyle>
          <a:p>
            <a:pPr fontAlgn="ctr">
              <a:spcBef>
                <a:spcPts val="0"/>
              </a:spcBef>
              <a:spcAft>
                <a:spcPts val="0"/>
              </a:spcAft>
            </a:pPr>
            <a:r>
              <a:rPr sz="1400" dirty="0">
                <a:solidFill>
                  <a:prstClr val="black"/>
                </a:solidFill>
                <a:latin typeface="Huawei Sans" panose="020C0503030203020204" pitchFamily="34" charset="0"/>
              </a:rPr>
              <a:t>[R1] interface </a:t>
            </a:r>
            <a:r>
              <a:rPr sz="1400" dirty="0" err="1">
                <a:solidFill>
                  <a:prstClr val="black"/>
                </a:solidFill>
                <a:latin typeface="Huawei Sans" panose="020C0503030203020204" pitchFamily="34" charset="0"/>
              </a:rPr>
              <a:t>GigabitEthernet</a:t>
            </a:r>
            <a:r>
              <a:rPr sz="1400" dirty="0">
                <a:solidFill>
                  <a:prstClr val="black"/>
                </a:solidFill>
                <a:latin typeface="Huawei Sans" panose="020C0503030203020204" pitchFamily="34" charset="0"/>
              </a:rPr>
              <a:t> 0/0/1</a:t>
            </a:r>
          </a:p>
          <a:p>
            <a:pPr fontAlgn="ctr">
              <a:spcBef>
                <a:spcPts val="0"/>
              </a:spcBef>
              <a:spcAft>
                <a:spcPts val="0"/>
              </a:spcAft>
            </a:pPr>
            <a:r>
              <a:rPr sz="1400" dirty="0">
                <a:solidFill>
                  <a:prstClr val="black"/>
                </a:solidFill>
                <a:latin typeface="Huawei Sans" panose="020C0503030203020204" pitchFamily="34" charset="0"/>
              </a:rPr>
              <a:t>[R1-GigabitEthernet0/0/1] </a:t>
            </a:r>
            <a:r>
              <a:rPr sz="1400" dirty="0" err="1">
                <a:solidFill>
                  <a:srgbClr val="EC7061"/>
                </a:solidFill>
                <a:latin typeface="Huawei Sans" panose="020C0503030203020204" pitchFamily="34" charset="0"/>
              </a:rPr>
              <a:t>ospf</a:t>
            </a:r>
            <a:r>
              <a:rPr sz="1400" dirty="0">
                <a:solidFill>
                  <a:srgbClr val="EC7061"/>
                </a:solidFill>
                <a:latin typeface="Huawei Sans" panose="020C0503030203020204" pitchFamily="34" charset="0"/>
              </a:rPr>
              <a:t> cost 50</a:t>
            </a:r>
            <a:endParaRPr lang="en-US" altLang="zh-CN" sz="1400" dirty="0" smtClean="0">
              <a:solidFill>
                <a:srgbClr val="EC7061"/>
              </a:solidFill>
              <a:latin typeface="Huawei Sans" panose="020C0503030203020204" pitchFamily="34" charset="0"/>
              <a:cs typeface="Courier New" panose="02070309020205020404" pitchFamily="49" charset="0"/>
            </a:endParaRPr>
          </a:p>
        </p:txBody>
      </p:sp>
      <p:sp>
        <p:nvSpPr>
          <p:cNvPr id="68" name="文本框 67"/>
          <p:cNvSpPr txBox="1"/>
          <p:nvPr/>
        </p:nvSpPr>
        <p:spPr>
          <a:xfrm>
            <a:off x="2621157" y="3642857"/>
            <a:ext cx="750526" cy="276999"/>
          </a:xfrm>
          <a:prstGeom prst="rect">
            <a:avLst/>
          </a:prstGeom>
          <a:noFill/>
        </p:spPr>
        <p:txBody>
          <a:bodyPr wrap="square" rtlCol="0">
            <a:noAutofit/>
          </a:bodyPr>
          <a:lstStyle/>
          <a:p>
            <a:pPr algn="ctr" fontAlgn="ctr"/>
            <a:r>
              <a:rPr sz="1200">
                <a:latin typeface="Huawei Sans" panose="020C0503030203020204" pitchFamily="34" charset="0"/>
              </a:rPr>
              <a:t>Cost=10</a:t>
            </a:r>
            <a:endParaRPr lang="zh-CN" altLang="en-US" sz="1200" dirty="0">
              <a:latin typeface="Huawei Sans" panose="020C0503030203020204" pitchFamily="34" charset="0"/>
            </a:endParaRPr>
          </a:p>
        </p:txBody>
      </p:sp>
      <p:sp>
        <p:nvSpPr>
          <p:cNvPr id="75" name="文本框 74"/>
          <p:cNvSpPr txBox="1"/>
          <p:nvPr/>
        </p:nvSpPr>
        <p:spPr>
          <a:xfrm>
            <a:off x="1471156" y="4108142"/>
            <a:ext cx="750526" cy="276999"/>
          </a:xfrm>
          <a:prstGeom prst="rect">
            <a:avLst/>
          </a:prstGeom>
          <a:noFill/>
        </p:spPr>
        <p:txBody>
          <a:bodyPr wrap="square" rtlCol="0">
            <a:noAutofit/>
          </a:bodyPr>
          <a:lstStyle/>
          <a:p>
            <a:pPr algn="ctr" fontAlgn="ctr"/>
            <a:r>
              <a:rPr sz="1200">
                <a:latin typeface="Huawei Sans" panose="020C0503030203020204" pitchFamily="34" charset="0"/>
              </a:rPr>
              <a:t>Cost=10</a:t>
            </a:r>
            <a:endParaRPr lang="zh-CN" altLang="en-US" sz="1200" dirty="0">
              <a:latin typeface="Huawei Sans" panose="020C0503030203020204" pitchFamily="34" charset="0"/>
            </a:endParaRPr>
          </a:p>
        </p:txBody>
      </p:sp>
      <p:sp>
        <p:nvSpPr>
          <p:cNvPr id="76" name="文本框 75"/>
          <p:cNvSpPr txBox="1"/>
          <p:nvPr/>
        </p:nvSpPr>
        <p:spPr>
          <a:xfrm rot="19753892">
            <a:off x="2581187" y="4154020"/>
            <a:ext cx="886087" cy="276999"/>
          </a:xfrm>
          <a:prstGeom prst="rect">
            <a:avLst/>
          </a:prstGeom>
          <a:noFill/>
        </p:spPr>
        <p:txBody>
          <a:bodyPr wrap="square" rtlCol="0">
            <a:noAutofit/>
          </a:bodyPr>
          <a:lstStyle/>
          <a:p>
            <a:pPr algn="ctr" fontAlgn="ctr"/>
            <a:r>
              <a:rPr sz="1200" dirty="0">
                <a:latin typeface="Huawei Sans" panose="020C0503030203020204" pitchFamily="34" charset="0"/>
              </a:rPr>
              <a:t>Cost=50</a:t>
            </a:r>
            <a:endParaRPr lang="zh-CN" altLang="en-US" sz="1200" dirty="0">
              <a:latin typeface="Huawei Sans" panose="020C0503030203020204" pitchFamily="34" charset="0"/>
            </a:endParaRPr>
          </a:p>
        </p:txBody>
      </p:sp>
      <p:sp>
        <p:nvSpPr>
          <p:cNvPr id="77" name="文本框 76"/>
          <p:cNvSpPr txBox="1"/>
          <p:nvPr/>
        </p:nvSpPr>
        <p:spPr>
          <a:xfrm>
            <a:off x="1471156" y="3038878"/>
            <a:ext cx="750526" cy="276999"/>
          </a:xfrm>
          <a:prstGeom prst="rect">
            <a:avLst/>
          </a:prstGeom>
          <a:noFill/>
        </p:spPr>
        <p:txBody>
          <a:bodyPr wrap="square" rtlCol="0">
            <a:noAutofit/>
          </a:bodyPr>
          <a:lstStyle/>
          <a:p>
            <a:pPr algn="ctr" fontAlgn="ctr"/>
            <a:r>
              <a:rPr sz="1200">
                <a:latin typeface="Huawei Sans" panose="020C0503030203020204" pitchFamily="34" charset="0"/>
              </a:rPr>
              <a:t>Cost=10</a:t>
            </a:r>
            <a:endParaRPr lang="zh-CN" altLang="en-US" sz="1200" dirty="0">
              <a:latin typeface="Huawei Sans" panose="020C0503030203020204" pitchFamily="34" charset="0"/>
            </a:endParaRPr>
          </a:p>
        </p:txBody>
      </p:sp>
      <p:sp>
        <p:nvSpPr>
          <p:cNvPr id="78" name="文本框 77"/>
          <p:cNvSpPr txBox="1"/>
          <p:nvPr/>
        </p:nvSpPr>
        <p:spPr>
          <a:xfrm rot="2007044">
            <a:off x="2410121" y="2990955"/>
            <a:ext cx="750526" cy="276999"/>
          </a:xfrm>
          <a:prstGeom prst="rect">
            <a:avLst/>
          </a:prstGeom>
          <a:noFill/>
        </p:spPr>
        <p:txBody>
          <a:bodyPr wrap="square" rtlCol="0">
            <a:noAutofit/>
          </a:bodyPr>
          <a:lstStyle/>
          <a:p>
            <a:pPr algn="ctr" fontAlgn="ctr"/>
            <a:r>
              <a:rPr sz="1200" dirty="0">
                <a:latin typeface="Huawei Sans" panose="020C0503030203020204" pitchFamily="34" charset="0"/>
              </a:rPr>
              <a:t>Cost=50</a:t>
            </a:r>
            <a:endParaRPr lang="zh-CN" altLang="en-US" sz="1200" dirty="0">
              <a:latin typeface="Huawei Sans" panose="020C0503030203020204" pitchFamily="34" charset="0"/>
            </a:endParaRPr>
          </a:p>
        </p:txBody>
      </p:sp>
      <p:sp>
        <p:nvSpPr>
          <p:cNvPr id="82" name="文本框 81"/>
          <p:cNvSpPr txBox="1"/>
          <p:nvPr/>
        </p:nvSpPr>
        <p:spPr>
          <a:xfrm>
            <a:off x="2621157" y="4659898"/>
            <a:ext cx="750526" cy="276999"/>
          </a:xfrm>
          <a:prstGeom prst="rect">
            <a:avLst/>
          </a:prstGeom>
          <a:noFill/>
        </p:spPr>
        <p:txBody>
          <a:bodyPr wrap="square" rtlCol="0">
            <a:noAutofit/>
          </a:bodyPr>
          <a:lstStyle/>
          <a:p>
            <a:pPr algn="ctr" fontAlgn="ctr"/>
            <a:r>
              <a:rPr sz="1200">
                <a:latin typeface="Huawei Sans" panose="020C0503030203020204" pitchFamily="34" charset="0"/>
              </a:rPr>
              <a:t>Cost=50</a:t>
            </a:r>
            <a:endParaRPr lang="zh-CN" altLang="en-US" sz="1200" dirty="0">
              <a:latin typeface="Huawei Sans" panose="020C0503030203020204" pitchFamily="34" charset="0"/>
            </a:endParaRPr>
          </a:p>
        </p:txBody>
      </p:sp>
      <p:sp>
        <p:nvSpPr>
          <p:cNvPr id="87" name="文本框 86"/>
          <p:cNvSpPr txBox="1"/>
          <p:nvPr/>
        </p:nvSpPr>
        <p:spPr>
          <a:xfrm rot="2007044">
            <a:off x="2392848" y="2700820"/>
            <a:ext cx="756938" cy="320630"/>
          </a:xfrm>
          <a:prstGeom prst="rect">
            <a:avLst/>
          </a:prstGeom>
          <a:noFill/>
        </p:spPr>
        <p:txBody>
          <a:bodyPr wrap="square" rtlCol="0">
            <a:noAutofit/>
          </a:bodyPr>
          <a:lstStyle/>
          <a:p>
            <a:pPr algn="ctr" fontAlgn="ctr"/>
            <a:r>
              <a:rPr sz="1200" dirty="0">
                <a:latin typeface="Huawei Sans" panose="020C0503030203020204" pitchFamily="34" charset="0"/>
              </a:rPr>
              <a:t>GE0/0/1</a:t>
            </a:r>
            <a:endParaRPr lang="zh-CN" altLang="en-US" sz="1200" dirty="0">
              <a:latin typeface="Huawei Sans" panose="020C0503030203020204" pitchFamily="34" charset="0"/>
            </a:endParaRPr>
          </a:p>
        </p:txBody>
      </p:sp>
      <p:sp>
        <p:nvSpPr>
          <p:cNvPr id="2" name="椭圆 1"/>
          <p:cNvSpPr/>
          <p:nvPr/>
        </p:nvSpPr>
        <p:spPr>
          <a:xfrm>
            <a:off x="2370282" y="2740552"/>
            <a:ext cx="180000" cy="180000"/>
          </a:xfrm>
          <a:prstGeom prst="ellipse">
            <a:avLst/>
          </a:prstGeom>
          <a:solidFill>
            <a:srgbClr val="EC706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88" name="文本框 87"/>
          <p:cNvSpPr txBox="1"/>
          <p:nvPr/>
        </p:nvSpPr>
        <p:spPr>
          <a:xfrm>
            <a:off x="1546538" y="1707559"/>
            <a:ext cx="1261884" cy="307777"/>
          </a:xfrm>
          <a:prstGeom prst="rect">
            <a:avLst/>
          </a:prstGeom>
          <a:noFill/>
        </p:spPr>
        <p:txBody>
          <a:bodyPr wrap="square" rtlCol="0">
            <a:noAutofit/>
          </a:bodyPr>
          <a:lstStyle/>
          <a:p>
            <a:pPr algn="ctr" fontAlgn="ctr"/>
            <a:r>
              <a:rPr sz="900" b="1" dirty="0">
                <a:latin typeface="Huawei Sans" panose="020C0503030203020204" pitchFamily="34" charset="0"/>
              </a:rPr>
              <a:t>Finance department server</a:t>
            </a:r>
            <a:endParaRPr lang="en-US" altLang="zh-CN" sz="900" b="1" dirty="0" smtClean="0">
              <a:latin typeface="Huawei Sans" panose="020C0503030203020204" pitchFamily="34" charset="0"/>
            </a:endParaRPr>
          </a:p>
        </p:txBody>
      </p:sp>
      <p:sp>
        <p:nvSpPr>
          <p:cNvPr id="90" name="文本框 89"/>
          <p:cNvSpPr txBox="1"/>
          <p:nvPr/>
        </p:nvSpPr>
        <p:spPr>
          <a:xfrm>
            <a:off x="3032251" y="1707559"/>
            <a:ext cx="1388072" cy="307777"/>
          </a:xfrm>
          <a:prstGeom prst="rect">
            <a:avLst/>
          </a:prstGeom>
          <a:noFill/>
        </p:spPr>
        <p:txBody>
          <a:bodyPr wrap="square" rtlCol="0">
            <a:noAutofit/>
          </a:bodyPr>
          <a:lstStyle/>
          <a:p>
            <a:pPr algn="ctr" fontAlgn="ctr"/>
            <a:r>
              <a:rPr sz="900" b="1" dirty="0">
                <a:latin typeface="Huawei Sans" panose="020C0503030203020204" pitchFamily="34" charset="0"/>
              </a:rPr>
              <a:t>Marketing department server</a:t>
            </a:r>
            <a:endParaRPr lang="en-US" altLang="zh-CN" sz="900" b="1" dirty="0" smtClean="0">
              <a:latin typeface="Huawei Sans" panose="020C0503030203020204" pitchFamily="34" charset="0"/>
            </a:endParaRPr>
          </a:p>
        </p:txBody>
      </p:sp>
      <p:sp>
        <p:nvSpPr>
          <p:cNvPr id="91" name="文本框 90"/>
          <p:cNvSpPr txBox="1"/>
          <p:nvPr/>
        </p:nvSpPr>
        <p:spPr>
          <a:xfrm>
            <a:off x="1457177" y="5864972"/>
            <a:ext cx="1440605" cy="523220"/>
          </a:xfrm>
          <a:prstGeom prst="rect">
            <a:avLst/>
          </a:prstGeom>
          <a:noFill/>
        </p:spPr>
        <p:txBody>
          <a:bodyPr wrap="square" rtlCol="0">
            <a:noAutofit/>
          </a:bodyPr>
          <a:lstStyle/>
          <a:p>
            <a:pPr algn="ctr" fontAlgn="ctr"/>
            <a:r>
              <a:rPr sz="1050" b="1" dirty="0">
                <a:latin typeface="Huawei Sans" panose="020C0503030203020204" pitchFamily="34" charset="0"/>
              </a:rPr>
              <a:t>Finance department client</a:t>
            </a:r>
            <a:endParaRPr lang="en-US" altLang="zh-CN" sz="1050" b="1" dirty="0" smtClean="0">
              <a:latin typeface="Huawei Sans" panose="020C0503030203020204" pitchFamily="34" charset="0"/>
            </a:endParaRPr>
          </a:p>
          <a:p>
            <a:pPr algn="ctr" fontAlgn="ctr"/>
            <a:r>
              <a:rPr sz="1050" dirty="0">
                <a:latin typeface="Huawei Sans" panose="020C0503030203020204" pitchFamily="34" charset="0"/>
              </a:rPr>
              <a:t> </a:t>
            </a:r>
            <a:endParaRPr lang="zh-CN" altLang="en-US" sz="1050" b="1" dirty="0">
              <a:latin typeface="Huawei Sans" panose="020C0503030203020204" pitchFamily="34" charset="0"/>
            </a:endParaRPr>
          </a:p>
        </p:txBody>
      </p:sp>
      <p:sp>
        <p:nvSpPr>
          <p:cNvPr id="94" name="文本框 93"/>
          <p:cNvSpPr txBox="1"/>
          <p:nvPr/>
        </p:nvSpPr>
        <p:spPr>
          <a:xfrm>
            <a:off x="3117913" y="5864972"/>
            <a:ext cx="1440605" cy="523220"/>
          </a:xfrm>
          <a:prstGeom prst="rect">
            <a:avLst/>
          </a:prstGeom>
          <a:noFill/>
        </p:spPr>
        <p:txBody>
          <a:bodyPr wrap="square" rtlCol="0">
            <a:noAutofit/>
          </a:bodyPr>
          <a:lstStyle/>
          <a:p>
            <a:pPr algn="ctr" fontAlgn="ctr"/>
            <a:r>
              <a:rPr sz="1050" b="1" dirty="0">
                <a:latin typeface="Huawei Sans" panose="020C0503030203020204" pitchFamily="34" charset="0"/>
              </a:rPr>
              <a:t>Marketing department client</a:t>
            </a:r>
            <a:endParaRPr lang="en-US" altLang="zh-CN" sz="1050" b="1" dirty="0" smtClean="0">
              <a:latin typeface="Huawei Sans" panose="020C0503030203020204" pitchFamily="34" charset="0"/>
            </a:endParaRPr>
          </a:p>
          <a:p>
            <a:pPr algn="ctr" fontAlgn="ctr"/>
            <a:r>
              <a:rPr sz="1050" dirty="0">
                <a:latin typeface="Huawei Sans" panose="020C0503030203020204" pitchFamily="34" charset="0"/>
              </a:rPr>
              <a:t> </a:t>
            </a:r>
            <a:endParaRPr lang="zh-CN" altLang="en-US" sz="1050" b="1" dirty="0">
              <a:latin typeface="Huawei Sans" panose="020C0503030203020204" pitchFamily="34" charset="0"/>
            </a:endParaRPr>
          </a:p>
        </p:txBody>
      </p:sp>
      <p:sp>
        <p:nvSpPr>
          <p:cNvPr id="95" name="文本框 94"/>
          <p:cNvSpPr txBox="1"/>
          <p:nvPr/>
        </p:nvSpPr>
        <p:spPr>
          <a:xfrm>
            <a:off x="1278675" y="4481556"/>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AGG-1</a:t>
            </a:r>
          </a:p>
          <a:p>
            <a:pPr algn="ctr" fontAlgn="ctr"/>
            <a:r>
              <a:rPr lang="en-US" sz="1100" dirty="0">
                <a:latin typeface="Huawei Sans" panose="020C0503030203020204" pitchFamily="34" charset="0"/>
              </a:rPr>
              <a:t>S3</a:t>
            </a:r>
          </a:p>
        </p:txBody>
      </p:sp>
      <p:sp>
        <p:nvSpPr>
          <p:cNvPr id="101" name="文本框 100"/>
          <p:cNvSpPr txBox="1"/>
          <p:nvPr/>
        </p:nvSpPr>
        <p:spPr>
          <a:xfrm>
            <a:off x="1278676" y="3521222"/>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Core-1</a:t>
            </a:r>
          </a:p>
          <a:p>
            <a:pPr algn="ctr" fontAlgn="ctr"/>
            <a:r>
              <a:rPr lang="en-US" sz="1100" dirty="0">
                <a:latin typeface="Huawei Sans" panose="020C0503030203020204" pitchFamily="34" charset="0"/>
              </a:rPr>
              <a:t>S1</a:t>
            </a:r>
          </a:p>
        </p:txBody>
      </p:sp>
      <p:sp>
        <p:nvSpPr>
          <p:cNvPr id="102" name="文本框 101"/>
          <p:cNvSpPr txBox="1"/>
          <p:nvPr/>
        </p:nvSpPr>
        <p:spPr>
          <a:xfrm>
            <a:off x="3942035" y="4481556"/>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AGG-2</a:t>
            </a:r>
          </a:p>
          <a:p>
            <a:pPr algn="ctr" fontAlgn="ctr"/>
            <a:r>
              <a:rPr lang="en-US" sz="1100" dirty="0">
                <a:latin typeface="Huawei Sans" panose="020C0503030203020204" pitchFamily="34" charset="0"/>
              </a:rPr>
              <a:t>S4</a:t>
            </a:r>
          </a:p>
        </p:txBody>
      </p:sp>
      <p:sp>
        <p:nvSpPr>
          <p:cNvPr id="107" name="文本框 106"/>
          <p:cNvSpPr txBox="1"/>
          <p:nvPr/>
        </p:nvSpPr>
        <p:spPr>
          <a:xfrm>
            <a:off x="3942035" y="3521222"/>
            <a:ext cx="715260" cy="307777"/>
          </a:xfrm>
          <a:prstGeom prst="rect">
            <a:avLst/>
          </a:prstGeom>
          <a:noFill/>
        </p:spPr>
        <p:txBody>
          <a:bodyPr wrap="square" rtlCol="0">
            <a:noAutofit/>
          </a:bodyPr>
          <a:lstStyle/>
          <a:p>
            <a:pPr algn="ctr" fontAlgn="ctr"/>
            <a:r>
              <a:rPr lang="en-US" sz="1100" dirty="0">
                <a:latin typeface="Huawei Sans" panose="020C0503030203020204" pitchFamily="34" charset="0"/>
              </a:rPr>
              <a:t>Core-2</a:t>
            </a:r>
          </a:p>
          <a:p>
            <a:pPr algn="ctr" fontAlgn="ctr"/>
            <a:r>
              <a:rPr lang="en-US" sz="1100" dirty="0">
                <a:latin typeface="Huawei Sans" panose="020C0503030203020204" pitchFamily="34" charset="0"/>
              </a:rPr>
              <a:t>S2</a:t>
            </a:r>
          </a:p>
        </p:txBody>
      </p:sp>
      <p:sp>
        <p:nvSpPr>
          <p:cNvPr id="108" name="文本框 107"/>
          <p:cNvSpPr txBox="1"/>
          <p:nvPr/>
        </p:nvSpPr>
        <p:spPr>
          <a:xfrm>
            <a:off x="1145227" y="2532210"/>
            <a:ext cx="972394" cy="307777"/>
          </a:xfrm>
          <a:prstGeom prst="rect">
            <a:avLst/>
          </a:prstGeom>
          <a:noFill/>
        </p:spPr>
        <p:txBody>
          <a:bodyPr wrap="square" rtlCol="0">
            <a:noAutofit/>
          </a:bodyPr>
          <a:lstStyle/>
          <a:p>
            <a:pPr algn="ctr" fontAlgn="ctr"/>
            <a:r>
              <a:rPr sz="1100" dirty="0" smtClean="0">
                <a:latin typeface="Huawei Sans" panose="020C0503030203020204" pitchFamily="34" charset="0"/>
              </a:rPr>
              <a:t>Border-</a:t>
            </a:r>
            <a:r>
              <a:rPr lang="en-US" sz="1100" dirty="0" smtClean="0">
                <a:latin typeface="Huawei Sans" panose="020C0503030203020204" pitchFamily="34" charset="0"/>
              </a:rPr>
              <a:t>1</a:t>
            </a:r>
          </a:p>
          <a:p>
            <a:pPr algn="ctr" fontAlgn="ctr"/>
            <a:r>
              <a:rPr lang="en-US" sz="1100" dirty="0" smtClean="0">
                <a:latin typeface="Huawei Sans" panose="020C0503030203020204" pitchFamily="34" charset="0"/>
              </a:rPr>
              <a:t>R</a:t>
            </a:r>
            <a:r>
              <a:rPr sz="1100" dirty="0" smtClean="0">
                <a:latin typeface="Huawei Sans" panose="020C0503030203020204" pitchFamily="34" charset="0"/>
              </a:rPr>
              <a:t>1</a:t>
            </a:r>
            <a:endParaRPr lang="zh-CN" altLang="en-US" sz="1100" dirty="0">
              <a:latin typeface="Huawei Sans" panose="020C0503030203020204" pitchFamily="34" charset="0"/>
            </a:endParaRPr>
          </a:p>
        </p:txBody>
      </p:sp>
      <p:sp>
        <p:nvSpPr>
          <p:cNvPr id="111" name="文本框 110"/>
          <p:cNvSpPr txBox="1"/>
          <p:nvPr/>
        </p:nvSpPr>
        <p:spPr>
          <a:xfrm>
            <a:off x="3871103" y="2532210"/>
            <a:ext cx="886475" cy="307777"/>
          </a:xfrm>
          <a:prstGeom prst="rect">
            <a:avLst/>
          </a:prstGeom>
          <a:noFill/>
        </p:spPr>
        <p:txBody>
          <a:bodyPr wrap="square" rtlCol="0">
            <a:noAutofit/>
          </a:bodyPr>
          <a:lstStyle/>
          <a:p>
            <a:pPr algn="ctr" fontAlgn="ctr"/>
            <a:r>
              <a:rPr sz="1100" dirty="0" smtClean="0">
                <a:latin typeface="Huawei Sans" panose="020C0503030203020204" pitchFamily="34" charset="0"/>
              </a:rPr>
              <a:t>Border-</a:t>
            </a:r>
            <a:r>
              <a:rPr lang="en-US" sz="1100" dirty="0" smtClean="0">
                <a:latin typeface="Huawei Sans" panose="020C0503030203020204" pitchFamily="34" charset="0"/>
              </a:rPr>
              <a:t>2</a:t>
            </a:r>
          </a:p>
          <a:p>
            <a:pPr algn="ctr" fontAlgn="ctr"/>
            <a:r>
              <a:rPr lang="en-US" sz="1100" dirty="0" smtClean="0">
                <a:latin typeface="Huawei Sans" panose="020C0503030203020204" pitchFamily="34" charset="0"/>
              </a:rPr>
              <a:t>R</a:t>
            </a:r>
            <a:r>
              <a:rPr sz="1100" dirty="0" smtClean="0">
                <a:latin typeface="Huawei Sans" panose="020C0503030203020204" pitchFamily="34" charset="0"/>
              </a:rPr>
              <a:t>2</a:t>
            </a:r>
            <a:endParaRPr lang="zh-CN" altLang="en-US" sz="1100" dirty="0">
              <a:latin typeface="Huawei Sans" panose="020C0503030203020204" pitchFamily="34" charset="0"/>
            </a:endParaRPr>
          </a:p>
        </p:txBody>
      </p:sp>
      <p:sp>
        <p:nvSpPr>
          <p:cNvPr id="112" name="文本框 111"/>
          <p:cNvSpPr txBox="1"/>
          <p:nvPr/>
        </p:nvSpPr>
        <p:spPr>
          <a:xfrm>
            <a:off x="2555706" y="3246630"/>
            <a:ext cx="764954" cy="584775"/>
          </a:xfrm>
          <a:prstGeom prst="rect">
            <a:avLst/>
          </a:prstGeom>
          <a:noFill/>
        </p:spPr>
        <p:txBody>
          <a:bodyPr wrap="square" rtlCol="0">
            <a:noAutofit/>
          </a:bodyPr>
          <a:lstStyle/>
          <a:p>
            <a:pPr algn="ctr" fontAlgn="ctr"/>
            <a:r>
              <a:rPr sz="1200" b="1" dirty="0">
                <a:solidFill>
                  <a:srgbClr val="EC7061"/>
                </a:solidFill>
                <a:latin typeface="Huawei Sans" panose="020C0503030203020204" pitchFamily="34" charset="0"/>
              </a:rPr>
              <a:t>OSPF</a:t>
            </a:r>
          </a:p>
          <a:p>
            <a:pPr algn="ctr" fontAlgn="ctr"/>
            <a:r>
              <a:rPr sz="1200" b="1" dirty="0">
                <a:solidFill>
                  <a:srgbClr val="EC7061"/>
                </a:solidFill>
                <a:latin typeface="Huawei Sans" panose="020C0503030203020204" pitchFamily="34" charset="0"/>
              </a:rPr>
              <a:t>Area 0</a:t>
            </a:r>
          </a:p>
        </p:txBody>
      </p:sp>
      <p:grpSp>
        <p:nvGrpSpPr>
          <p:cNvPr id="100" name="组合 99"/>
          <p:cNvGrpSpPr/>
          <p:nvPr/>
        </p:nvGrpSpPr>
        <p:grpSpPr>
          <a:xfrm>
            <a:off x="8192281" y="12538"/>
            <a:ext cx="3985065" cy="288000"/>
            <a:chOff x="8192281" y="38914"/>
            <a:chExt cx="3985065" cy="288000"/>
          </a:xfrm>
        </p:grpSpPr>
        <p:sp>
          <p:nvSpPr>
            <p:cNvPr id="114" name="五边形 113"/>
            <p:cNvSpPr/>
            <p:nvPr/>
          </p:nvSpPr>
          <p:spPr bwMode="auto">
            <a:xfrm>
              <a:off x="8192281" y="38914"/>
              <a:ext cx="720000" cy="288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Overview</a:t>
              </a:r>
            </a:p>
          </p:txBody>
        </p:sp>
        <p:sp>
          <p:nvSpPr>
            <p:cNvPr id="115" name="燕尾形 114"/>
            <p:cNvSpPr/>
            <p:nvPr/>
          </p:nvSpPr>
          <p:spPr bwMode="auto">
            <a:xfrm>
              <a:off x="8797817"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Equal-Cost Route</a:t>
              </a:r>
            </a:p>
          </p:txBody>
        </p:sp>
        <p:sp>
          <p:nvSpPr>
            <p:cNvPr id="116" name="燕尾形 115"/>
            <p:cNvSpPr/>
            <p:nvPr/>
          </p:nvSpPr>
          <p:spPr bwMode="auto">
            <a:xfrm>
              <a:off x="9583353" y="38914"/>
              <a:ext cx="900000" cy="288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a:latin typeface="Huawei Sans" panose="020C0503030203020204" pitchFamily="34" charset="0"/>
                  <a:ea typeface="方正兰亭黑简体" panose="02000000000000000000" pitchFamily="2" charset="-122"/>
                  <a:sym typeface="Huawei Sans" panose="020C0503030203020204" pitchFamily="34" charset="0"/>
                </a:rPr>
                <a:t>Default Route</a:t>
              </a:r>
            </a:p>
          </p:txBody>
        </p:sp>
        <p:sp>
          <p:nvSpPr>
            <p:cNvPr id="117" name="燕尾形 116"/>
            <p:cNvSpPr/>
            <p:nvPr/>
          </p:nvSpPr>
          <p:spPr bwMode="auto">
            <a:xfrm>
              <a:off x="10368889" y="38914"/>
              <a:ext cx="900000" cy="288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LSA Filtering</a:t>
              </a:r>
            </a:p>
          </p:txBody>
        </p:sp>
        <p:sp>
          <p:nvSpPr>
            <p:cNvPr id="118" name="燕尾形 117"/>
            <p:cNvSpPr/>
            <p:nvPr/>
          </p:nvSpPr>
          <p:spPr bwMode="auto">
            <a:xfrm>
              <a:off x="11154425" y="38914"/>
              <a:ext cx="1022921" cy="288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spc="-2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Configuration Case</a:t>
              </a:r>
            </a:p>
          </p:txBody>
        </p:sp>
      </p:grpSp>
    </p:spTree>
    <p:extLst>
      <p:ext uri="{BB962C8B-B14F-4D97-AF65-F5344CB8AC3E}">
        <p14:creationId xmlns:p14="http://schemas.microsoft.com/office/powerpoint/2010/main" val="268839129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solidFill>
                  <a:schemeClr val="bg1">
                    <a:lumMod val="50000"/>
                  </a:schemeClr>
                </a:solidFill>
              </a:rPr>
              <a:t>OSPF fast convergence</a:t>
            </a:r>
          </a:p>
          <a:p>
            <a:r>
              <a:rPr lang="en-US">
                <a:solidFill>
                  <a:schemeClr val="bg1">
                    <a:lumMod val="50000"/>
                  </a:schemeClr>
                </a:solidFill>
              </a:rPr>
              <a:t>OSPF Route Control</a:t>
            </a:r>
          </a:p>
          <a:p>
            <a:r>
              <a:rPr lang="en-US" b="1"/>
              <a:t>Other OSPF Features</a:t>
            </a:r>
          </a:p>
          <a:p>
            <a:r>
              <a:rPr lang="en-US">
                <a:solidFill>
                  <a:schemeClr val="bg1">
                    <a:lumMod val="50000"/>
                  </a:schemeClr>
                </a:solidFill>
              </a:rPr>
              <a:t>Advanced IS-IS Features</a:t>
            </a:r>
          </a:p>
        </p:txBody>
      </p:sp>
    </p:spTree>
    <p:extLst>
      <p:ext uri="{BB962C8B-B14F-4D97-AF65-F5344CB8AC3E}">
        <p14:creationId xmlns:p14="http://schemas.microsoft.com/office/powerpoint/2010/main" val="359560964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68317" y="1233488"/>
            <a:ext cx="11276183" cy="4680000"/>
          </a:xfrm>
        </p:spPr>
        <p:txBody>
          <a:bodyPr>
            <a:noAutofit/>
          </a:bodyPr>
          <a:lstStyle/>
          <a:p>
            <a:r>
              <a:rPr lang="en-US" sz="1600" dirty="0">
                <a:latin typeface="Huawei Sans" panose="020C0503030203020204" pitchFamily="34" charset="0"/>
              </a:rPr>
              <a:t>OSPF supports multiple processes that can separately run on the same device and do not affect each other. Route exchange between different OSPF processes is similar to route exchange between different routing protocols.</a:t>
            </a:r>
          </a:p>
          <a:p>
            <a:r>
              <a:rPr lang="en-US" sz="1600" dirty="0">
                <a:latin typeface="Huawei Sans" panose="020C0503030203020204" pitchFamily="34" charset="0"/>
              </a:rPr>
              <a:t>An interface on a router can belong to only one OSPF process.</a:t>
            </a:r>
          </a:p>
        </p:txBody>
      </p:sp>
      <p:sp>
        <p:nvSpPr>
          <p:cNvPr id="3" name="标题 2"/>
          <p:cNvSpPr>
            <a:spLocks noGrp="1"/>
          </p:cNvSpPr>
          <p:nvPr>
            <p:ph type="title"/>
          </p:nvPr>
        </p:nvSpPr>
        <p:spPr>
          <a:xfrm>
            <a:off x="1594177" y="410400"/>
            <a:ext cx="9827761" cy="640800"/>
          </a:xfrm>
        </p:spPr>
        <p:txBody>
          <a:bodyPr>
            <a:noAutofit/>
          </a:bodyPr>
          <a:lstStyle/>
          <a:p>
            <a:r>
              <a:rPr lang="en-US" dirty="0">
                <a:latin typeface="Huawei Sans" panose="020C0503030203020204" pitchFamily="34" charset="0"/>
              </a:rPr>
              <a:t>OSPF Multi-Process</a:t>
            </a:r>
          </a:p>
        </p:txBody>
      </p:sp>
      <p:grpSp>
        <p:nvGrpSpPr>
          <p:cNvPr id="25" name="组合 24"/>
          <p:cNvGrpSpPr/>
          <p:nvPr/>
        </p:nvGrpSpPr>
        <p:grpSpPr>
          <a:xfrm>
            <a:off x="6216180" y="3681135"/>
            <a:ext cx="3285826" cy="2085326"/>
            <a:chOff x="2794714" y="3838562"/>
            <a:chExt cx="3285826" cy="2085326"/>
          </a:xfrm>
        </p:grpSpPr>
        <p:sp>
          <p:nvSpPr>
            <p:cNvPr id="16" name="椭圆 15"/>
            <p:cNvSpPr/>
            <p:nvPr/>
          </p:nvSpPr>
          <p:spPr>
            <a:xfrm rot="1524204">
              <a:off x="3906532" y="4093208"/>
              <a:ext cx="1332193" cy="827361"/>
            </a:xfrm>
            <a:prstGeom prst="ellipse">
              <a:avLst/>
            </a:prstGeom>
            <a:solidFill>
              <a:srgbClr val="F4FBFE"/>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17" name="椭圆 16"/>
            <p:cNvSpPr/>
            <p:nvPr/>
          </p:nvSpPr>
          <p:spPr>
            <a:xfrm rot="20075796" flipV="1">
              <a:off x="3906531" y="5096527"/>
              <a:ext cx="1332193" cy="827361"/>
            </a:xfrm>
            <a:prstGeom prst="ellipse">
              <a:avLst/>
            </a:prstGeom>
            <a:solidFill>
              <a:srgbClr val="F4FBFE"/>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5" name="Freeform 159"/>
            <p:cNvSpPr/>
            <p:nvPr/>
          </p:nvSpPr>
          <p:spPr>
            <a:xfrm flipH="1">
              <a:off x="2794714" y="3951603"/>
              <a:ext cx="1187838" cy="63996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12553" y="4092515"/>
              <a:ext cx="540000" cy="442800"/>
            </a:xfrm>
            <a:prstGeom prst="rect">
              <a:avLst/>
            </a:prstGeom>
          </p:spPr>
        </p:pic>
        <p:cxnSp>
          <p:nvCxnSpPr>
            <p:cNvPr id="7" name="直接连接符 6"/>
            <p:cNvCxnSpPr>
              <a:stCxn id="6" idx="3"/>
              <a:endCxn id="14" idx="0"/>
            </p:cNvCxnSpPr>
            <p:nvPr/>
          </p:nvCxnSpPr>
          <p:spPr>
            <a:xfrm>
              <a:off x="4252553" y="4313915"/>
              <a:ext cx="917837" cy="4354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2933558" y="4052305"/>
              <a:ext cx="910150" cy="523220"/>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VPN1</a:t>
              </a:r>
            </a:p>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Site 1</a:t>
              </a:r>
            </a:p>
          </p:txBody>
        </p:sp>
        <p:sp>
          <p:nvSpPr>
            <p:cNvPr id="9" name="矩形 8"/>
            <p:cNvSpPr/>
            <p:nvPr/>
          </p:nvSpPr>
          <p:spPr>
            <a:xfrm>
              <a:off x="3527477" y="3838562"/>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CE1</a:t>
              </a:r>
            </a:p>
          </p:txBody>
        </p:sp>
        <p:sp>
          <p:nvSpPr>
            <p:cNvPr id="10" name="Freeform 159"/>
            <p:cNvSpPr/>
            <p:nvPr/>
          </p:nvSpPr>
          <p:spPr>
            <a:xfrm flipH="1">
              <a:off x="2794714" y="5248370"/>
              <a:ext cx="1187838" cy="6408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12553" y="5406160"/>
              <a:ext cx="540000" cy="442800"/>
            </a:xfrm>
            <a:prstGeom prst="rect">
              <a:avLst/>
            </a:prstGeom>
          </p:spPr>
        </p:pic>
        <p:sp>
          <p:nvSpPr>
            <p:cNvPr id="12" name="矩形 11"/>
            <p:cNvSpPr/>
            <p:nvPr/>
          </p:nvSpPr>
          <p:spPr>
            <a:xfrm>
              <a:off x="2933558" y="5365950"/>
              <a:ext cx="910150" cy="523220"/>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VPN2</a:t>
              </a:r>
            </a:p>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Site 2</a:t>
              </a:r>
            </a:p>
          </p:txBody>
        </p:sp>
        <p:sp>
          <p:nvSpPr>
            <p:cNvPr id="13" name="矩形 12"/>
            <p:cNvSpPr/>
            <p:nvPr/>
          </p:nvSpPr>
          <p:spPr>
            <a:xfrm>
              <a:off x="3527477" y="5152207"/>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CE2</a:t>
              </a:r>
            </a:p>
          </p:txBody>
        </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00390" y="4749338"/>
              <a:ext cx="540000" cy="442800"/>
            </a:xfrm>
            <a:prstGeom prst="rect">
              <a:avLst/>
            </a:prstGeom>
          </p:spPr>
        </p:pic>
        <p:sp>
          <p:nvSpPr>
            <p:cNvPr id="15" name="矩形 14"/>
            <p:cNvSpPr/>
            <p:nvPr/>
          </p:nvSpPr>
          <p:spPr>
            <a:xfrm>
              <a:off x="5170390" y="4816849"/>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a:t>
              </a:r>
            </a:p>
          </p:txBody>
        </p:sp>
        <p:cxnSp>
          <p:nvCxnSpPr>
            <p:cNvPr id="20" name="直接连接符 19"/>
            <p:cNvCxnSpPr>
              <a:stCxn id="11" idx="3"/>
              <a:endCxn id="14" idx="2"/>
            </p:cNvCxnSpPr>
            <p:nvPr/>
          </p:nvCxnSpPr>
          <p:spPr>
            <a:xfrm flipV="1">
              <a:off x="4252553" y="5192138"/>
              <a:ext cx="917837" cy="4354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rot="1666040">
              <a:off x="3934650" y="4312235"/>
              <a:ext cx="1562747" cy="461665"/>
            </a:xfrm>
            <a:prstGeom prst="rect">
              <a:avLst/>
            </a:prstGeom>
          </p:spPr>
          <p:txBody>
            <a:bodyPr wrap="square">
              <a:noAutofit/>
            </a:bodyPr>
            <a:lstStyle/>
            <a:p>
              <a:pPr algn="ctr" fontAlgn="auto"/>
              <a:r>
                <a:rPr lang="en-US" sz="11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 </a:t>
              </a:r>
              <a:r>
                <a:rPr lang="en-US" sz="1100" b="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100</a:t>
              </a:r>
              <a:r>
                <a:rPr lang="en-US" sz="11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VPN1</a:t>
              </a:r>
            </a:p>
            <a:p>
              <a:pPr algn="ctr"/>
              <a:r>
                <a:rPr lang="en-US" sz="11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Area0</a:t>
              </a:r>
            </a:p>
          </p:txBody>
        </p:sp>
        <p:sp>
          <p:nvSpPr>
            <p:cNvPr id="24" name="矩形 23"/>
            <p:cNvSpPr/>
            <p:nvPr/>
          </p:nvSpPr>
          <p:spPr>
            <a:xfrm rot="20073624">
              <a:off x="3948004" y="5188206"/>
              <a:ext cx="1562747" cy="461665"/>
            </a:xfrm>
            <a:prstGeom prst="rect">
              <a:avLst/>
            </a:prstGeom>
          </p:spPr>
          <p:txBody>
            <a:bodyPr wrap="square">
              <a:noAutofit/>
            </a:bodyPr>
            <a:lstStyle/>
            <a:p>
              <a:pPr algn="ctr" fontAlgn="auto"/>
              <a:r>
                <a:rPr lang="en-US" sz="11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Area0</a:t>
              </a:r>
            </a:p>
            <a:p>
              <a:pPr algn="ctr" fontAlgn="auto"/>
              <a:r>
                <a:rPr lang="en-US" sz="11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 </a:t>
              </a:r>
              <a:r>
                <a:rPr lang="en-US" sz="1100" b="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200 </a:t>
              </a:r>
              <a:r>
                <a:rPr lang="en-US" sz="11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VPN2</a:t>
              </a:r>
            </a:p>
          </p:txBody>
        </p:sp>
      </p:grpSp>
      <p:sp>
        <p:nvSpPr>
          <p:cNvPr id="26" name="文本占位符 3"/>
          <p:cNvSpPr txBox="1">
            <a:spLocks/>
          </p:cNvSpPr>
          <p:nvPr/>
        </p:nvSpPr>
        <p:spPr bwMode="auto">
          <a:xfrm>
            <a:off x="468317" y="3069317"/>
            <a:ext cx="5627683" cy="307478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smtClean="0">
                <a:latin typeface="Huawei Sans" panose="020C0503030203020204" pitchFamily="34" charset="0"/>
              </a:rPr>
              <a:t>Usage scenario:</a:t>
            </a:r>
            <a:endParaRPr lang="en-US" sz="1600" dirty="0">
              <a:latin typeface="Huawei Sans" panose="020C0503030203020204" pitchFamily="34" charset="0"/>
            </a:endParaRPr>
          </a:p>
          <a:p>
            <a:pPr marL="581025" lvl="1" indent="-265113"/>
            <a:r>
              <a:rPr lang="en-US" sz="1400" dirty="0">
                <a:latin typeface="Huawei Sans" panose="020C0503030203020204" pitchFamily="34" charset="0"/>
              </a:rPr>
              <a:t>A typical application of OSPF multi-process is in the VPN scenario.</a:t>
            </a:r>
          </a:p>
          <a:p>
            <a:pPr marL="581025" lvl="1" indent="-265113"/>
            <a:r>
              <a:rPr lang="en-US" sz="1400" dirty="0">
                <a:latin typeface="Huawei Sans" panose="020C0503030203020204" pitchFamily="34" charset="0"/>
              </a:rPr>
              <a:t>As shown in the figure, a PE connects to two different VPN customers, and OSPF is deployed between the PE and CEs. Therefore, multiple processes can be deployed on the PE to isolate the VPN customers.</a:t>
            </a:r>
          </a:p>
        </p:txBody>
      </p:sp>
      <p:sp>
        <p:nvSpPr>
          <p:cNvPr id="28" name="圆角矩形标注 27"/>
          <p:cNvSpPr/>
          <p:nvPr/>
        </p:nvSpPr>
        <p:spPr>
          <a:xfrm>
            <a:off x="8591855" y="3069317"/>
            <a:ext cx="3154057" cy="1177362"/>
          </a:xfrm>
          <a:prstGeom prst="wedgeRoundRectCallout">
            <a:avLst>
              <a:gd name="adj1" fmla="val -41270"/>
              <a:gd name="adj2" fmla="val 76720"/>
              <a:gd name="adj3" fmla="val 16667"/>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25000"/>
              </a:lnSpc>
            </a:pPr>
            <a:r>
              <a:rPr lang="en-US" sz="1400" dirty="0">
                <a:solidFill>
                  <a:schemeClr val="tx1"/>
                </a:solidFill>
                <a:latin typeface="Huawei Sans" panose="020C0503030203020204" pitchFamily="34" charset="0"/>
              </a:rPr>
              <a:t>[PE] </a:t>
            </a:r>
            <a:r>
              <a:rPr lang="en-US" sz="1400" b="1" dirty="0" err="1">
                <a:solidFill>
                  <a:schemeClr val="tx1"/>
                </a:solidFill>
                <a:latin typeface="Huawei Sans" panose="020C0503030203020204" pitchFamily="34" charset="0"/>
              </a:rPr>
              <a:t>ospf</a:t>
            </a:r>
            <a:r>
              <a:rPr lang="en-US" sz="1400" b="1" dirty="0">
                <a:solidFill>
                  <a:schemeClr val="tx1"/>
                </a:solidFill>
                <a:latin typeface="Huawei Sans" panose="020C0503030203020204" pitchFamily="34" charset="0"/>
              </a:rPr>
              <a:t> </a:t>
            </a:r>
            <a:r>
              <a:rPr lang="en-US" sz="1400" dirty="0">
                <a:solidFill>
                  <a:schemeClr val="tx1"/>
                </a:solidFill>
                <a:latin typeface="Huawei Sans" panose="020C0503030203020204" pitchFamily="34" charset="0"/>
              </a:rPr>
              <a:t>100 </a:t>
            </a:r>
            <a:r>
              <a:rPr lang="en-US" sz="1400" b="1" dirty="0" err="1">
                <a:solidFill>
                  <a:schemeClr val="tx1"/>
                </a:solidFill>
                <a:latin typeface="Huawei Sans" panose="020C0503030203020204" pitchFamily="34" charset="0"/>
              </a:rPr>
              <a:t>vpn</a:t>
            </a:r>
            <a:r>
              <a:rPr lang="en-US" sz="1400" b="1" dirty="0">
                <a:solidFill>
                  <a:schemeClr val="tx1"/>
                </a:solidFill>
                <a:latin typeface="Huawei Sans" panose="020C0503030203020204" pitchFamily="34" charset="0"/>
              </a:rPr>
              <a:t>-instance</a:t>
            </a:r>
            <a:r>
              <a:rPr lang="en-US" sz="1400" dirty="0">
                <a:solidFill>
                  <a:schemeClr val="tx1"/>
                </a:solidFill>
                <a:latin typeface="Huawei Sans" panose="020C0503030203020204" pitchFamily="34" charset="0"/>
              </a:rPr>
              <a:t> VPN1</a:t>
            </a:r>
          </a:p>
          <a:p>
            <a:pPr>
              <a:lnSpc>
                <a:spcPct val="125000"/>
              </a:lnSpc>
            </a:pPr>
            <a:r>
              <a:rPr lang="en-US" sz="1400" dirty="0">
                <a:solidFill>
                  <a:schemeClr val="tx1"/>
                </a:solidFill>
                <a:latin typeface="Huawei Sans" panose="020C0503030203020204" pitchFamily="34" charset="0"/>
              </a:rPr>
              <a:t>[PE-ospf-100] quit</a:t>
            </a:r>
          </a:p>
          <a:p>
            <a:pPr>
              <a:lnSpc>
                <a:spcPct val="125000"/>
              </a:lnSpc>
            </a:pPr>
            <a:r>
              <a:rPr lang="en-US" sz="1400" dirty="0">
                <a:solidFill>
                  <a:schemeClr val="tx1"/>
                </a:solidFill>
                <a:latin typeface="Huawei Sans" panose="020C0503030203020204" pitchFamily="34" charset="0"/>
              </a:rPr>
              <a:t>[PE] </a:t>
            </a:r>
            <a:r>
              <a:rPr lang="en-US" sz="1400" b="1" dirty="0" err="1">
                <a:solidFill>
                  <a:schemeClr val="tx1"/>
                </a:solidFill>
                <a:latin typeface="Huawei Sans" panose="020C0503030203020204" pitchFamily="34" charset="0"/>
              </a:rPr>
              <a:t>ospf</a:t>
            </a:r>
            <a:r>
              <a:rPr lang="en-US" sz="1400" dirty="0">
                <a:solidFill>
                  <a:schemeClr val="tx1"/>
                </a:solidFill>
                <a:latin typeface="Huawei Sans" panose="020C0503030203020204" pitchFamily="34" charset="0"/>
              </a:rPr>
              <a:t> 200 </a:t>
            </a:r>
            <a:r>
              <a:rPr lang="en-US" sz="1400" b="1" dirty="0" err="1">
                <a:solidFill>
                  <a:schemeClr val="tx1"/>
                </a:solidFill>
                <a:latin typeface="Huawei Sans" panose="020C0503030203020204" pitchFamily="34" charset="0"/>
              </a:rPr>
              <a:t>vpn</a:t>
            </a:r>
            <a:r>
              <a:rPr lang="en-US" sz="1400" b="1" dirty="0">
                <a:solidFill>
                  <a:schemeClr val="tx1"/>
                </a:solidFill>
                <a:latin typeface="Huawei Sans" panose="020C0503030203020204" pitchFamily="34" charset="0"/>
              </a:rPr>
              <a:t>-instance</a:t>
            </a:r>
            <a:r>
              <a:rPr lang="en-US" sz="1400" dirty="0">
                <a:solidFill>
                  <a:schemeClr val="tx1"/>
                </a:solidFill>
                <a:latin typeface="Huawei Sans" panose="020C0503030203020204" pitchFamily="34" charset="0"/>
              </a:rPr>
              <a:t> VPN2</a:t>
            </a:r>
          </a:p>
          <a:p>
            <a:pPr>
              <a:lnSpc>
                <a:spcPct val="125000"/>
              </a:lnSpc>
            </a:pPr>
            <a:r>
              <a:rPr lang="en-US" sz="1400" dirty="0">
                <a:solidFill>
                  <a:schemeClr val="tx1"/>
                </a:solidFill>
                <a:latin typeface="Huawei Sans" panose="020C0503030203020204" pitchFamily="34" charset="0"/>
              </a:rPr>
              <a:t>[PE-ospf-200] quit</a:t>
            </a:r>
          </a:p>
        </p:txBody>
      </p:sp>
      <p:sp>
        <p:nvSpPr>
          <p:cNvPr id="27" name="五边形 26"/>
          <p:cNvSpPr/>
          <p:nvPr/>
        </p:nvSpPr>
        <p:spPr bwMode="auto">
          <a:xfrm>
            <a:off x="9523926" y="11114"/>
            <a:ext cx="720000" cy="286161"/>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Multi-Process</a:t>
            </a:r>
          </a:p>
        </p:txBody>
      </p:sp>
      <p:sp>
        <p:nvSpPr>
          <p:cNvPr id="31" name="燕尾形 30"/>
          <p:cNvSpPr/>
          <p:nvPr/>
        </p:nvSpPr>
        <p:spPr bwMode="auto">
          <a:xfrm>
            <a:off x="10150383" y="11114"/>
            <a:ext cx="1080000" cy="28616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a:latin typeface="Huawei Sans" panose="020C0503030203020204" pitchFamily="34" charset="0"/>
                <a:ea typeface="方正兰亭黑简体" panose="02000000000000000000" pitchFamily="2" charset="-122"/>
                <a:sym typeface="Huawei Sans" panose="020C0503030203020204" pitchFamily="34" charset="0"/>
              </a:rPr>
              <a:t>Association with BGP</a:t>
            </a:r>
          </a:p>
        </p:txBody>
      </p:sp>
      <p:sp>
        <p:nvSpPr>
          <p:cNvPr id="32" name="燕尾形 31"/>
          <p:cNvSpPr/>
          <p:nvPr/>
        </p:nvSpPr>
        <p:spPr bwMode="auto">
          <a:xfrm>
            <a:off x="11136840" y="11114"/>
            <a:ext cx="900000" cy="28616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a:latin typeface="Huawei Sans" panose="020C0503030203020204" pitchFamily="34" charset="0"/>
                <a:ea typeface="方正兰亭黑简体" panose="02000000000000000000" pitchFamily="2" charset="-122"/>
                <a:sym typeface="Huawei Sans" panose="020C0503030203020204" pitchFamily="34" charset="0"/>
              </a:rPr>
              <a:t>Forwarding Address</a:t>
            </a:r>
          </a:p>
        </p:txBody>
      </p:sp>
    </p:spTree>
    <p:extLst>
      <p:ext uri="{BB962C8B-B14F-4D97-AF65-F5344CB8AC3E}">
        <p14:creationId xmlns:p14="http://schemas.microsoft.com/office/powerpoint/2010/main" val="13873133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276183" cy="4680000"/>
          </a:xfrm>
        </p:spPr>
        <p:txBody>
          <a:bodyPr>
            <a:noAutofit/>
          </a:bodyPr>
          <a:lstStyle/>
          <a:p>
            <a:pPr marL="0" indent="0">
              <a:buNone/>
            </a:pPr>
            <a:r>
              <a:rPr lang="en-US" sz="1600" dirty="0">
                <a:latin typeface="Huawei Sans" panose="020C0503030203020204" pitchFamily="34" charset="0"/>
              </a:rPr>
              <a:t>When a new device is added or a device is restarted, network traffic may be lost during BGP convergence. This is because IGP route convergence is faster than BGP route convergence.</a:t>
            </a:r>
          </a:p>
        </p:txBody>
      </p:sp>
      <p:sp>
        <p:nvSpPr>
          <p:cNvPr id="2" name="标题 1"/>
          <p:cNvSpPr>
            <a:spLocks noGrp="1"/>
          </p:cNvSpPr>
          <p:nvPr>
            <p:ph type="title"/>
          </p:nvPr>
        </p:nvSpPr>
        <p:spPr>
          <a:xfrm>
            <a:off x="1594177" y="410400"/>
            <a:ext cx="9827761" cy="640800"/>
          </a:xfrm>
        </p:spPr>
        <p:txBody>
          <a:bodyPr>
            <a:noAutofit/>
          </a:bodyPr>
          <a:lstStyle/>
          <a:p>
            <a:r>
              <a:rPr lang="en-US" dirty="0">
                <a:latin typeface="Huawei Sans" panose="020C0503030203020204" pitchFamily="34" charset="0"/>
              </a:rPr>
              <a:t>Association Between OSPF and BGP (1)</a:t>
            </a:r>
          </a:p>
        </p:txBody>
      </p:sp>
      <p:sp>
        <p:nvSpPr>
          <p:cNvPr id="54" name="矩形 53"/>
          <p:cNvSpPr/>
          <p:nvPr/>
        </p:nvSpPr>
        <p:spPr>
          <a:xfrm>
            <a:off x="4617315" y="2456877"/>
            <a:ext cx="1309221" cy="212729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endParaRPr lang="zh-CN" alt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31" name="矩形 30"/>
          <p:cNvSpPr/>
          <p:nvPr/>
        </p:nvSpPr>
        <p:spPr>
          <a:xfrm>
            <a:off x="603161" y="2456877"/>
            <a:ext cx="3703354" cy="212729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endParaRPr lang="zh-CN" alt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32" name="文本框 31"/>
          <p:cNvSpPr txBox="1"/>
          <p:nvPr/>
        </p:nvSpPr>
        <p:spPr>
          <a:xfrm>
            <a:off x="571333" y="2485581"/>
            <a:ext cx="776175" cy="307777"/>
          </a:xfrm>
          <a:prstGeom prst="rect">
            <a:avLst/>
          </a:prstGeom>
          <a:noFill/>
        </p:spPr>
        <p:txBody>
          <a:bodyPr wrap="none" rtlCol="0">
            <a:noAutofit/>
          </a:bodyPr>
          <a:lstStyle/>
          <a:p>
            <a:pPr algn="ctr"/>
            <a:r>
              <a:rPr lang="en-US" sz="1400" b="1">
                <a:latin typeface="Huawei Sans" panose="020C0503030203020204" pitchFamily="34" charset="0"/>
              </a:rPr>
              <a:t>AS 100</a:t>
            </a:r>
          </a:p>
        </p:txBody>
      </p:sp>
      <p:sp>
        <p:nvSpPr>
          <p:cNvPr id="5" name="矩形 4"/>
          <p:cNvSpPr/>
          <p:nvPr/>
        </p:nvSpPr>
        <p:spPr>
          <a:xfrm>
            <a:off x="603160" y="3615260"/>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p>
        </p:txBody>
      </p: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30669" y="3687616"/>
            <a:ext cx="540000" cy="442800"/>
          </a:xfrm>
          <a:prstGeom prst="rect">
            <a:avLst/>
          </a:prstGeom>
        </p:spPr>
      </p:pic>
      <p:sp>
        <p:nvSpPr>
          <p:cNvPr id="7" name="矩形 6"/>
          <p:cNvSpPr/>
          <p:nvPr/>
        </p:nvSpPr>
        <p:spPr>
          <a:xfrm>
            <a:off x="2045594" y="4130416"/>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t>
            </a:r>
          </a:p>
        </p:txBody>
      </p:sp>
      <p:sp>
        <p:nvSpPr>
          <p:cNvPr id="9" name="矩形 8"/>
          <p:cNvSpPr/>
          <p:nvPr/>
        </p:nvSpPr>
        <p:spPr>
          <a:xfrm>
            <a:off x="3488028" y="3615260"/>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R4</a:t>
            </a:r>
          </a:p>
        </p:txBody>
      </p:sp>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30669" y="2739498"/>
            <a:ext cx="540000" cy="442800"/>
          </a:xfrm>
          <a:prstGeom prst="rect">
            <a:avLst/>
          </a:prstGeom>
        </p:spPr>
      </p:pic>
      <p:sp>
        <p:nvSpPr>
          <p:cNvPr id="11" name="矩形 10"/>
          <p:cNvSpPr/>
          <p:nvPr/>
        </p:nvSpPr>
        <p:spPr>
          <a:xfrm>
            <a:off x="2045594" y="2460587"/>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p>
        </p:txBody>
      </p:sp>
      <p:cxnSp>
        <p:nvCxnSpPr>
          <p:cNvPr id="13" name="直接连接符 12"/>
          <p:cNvCxnSpPr>
            <a:stCxn id="4" idx="1"/>
            <a:endCxn id="6" idx="1"/>
          </p:cNvCxnSpPr>
          <p:nvPr/>
        </p:nvCxnSpPr>
        <p:spPr>
          <a:xfrm>
            <a:off x="788235" y="3434957"/>
            <a:ext cx="1442434" cy="4740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3"/>
            <a:endCxn id="8" idx="3"/>
          </p:cNvCxnSpPr>
          <p:nvPr/>
        </p:nvCxnSpPr>
        <p:spPr>
          <a:xfrm flipV="1">
            <a:off x="2770669" y="3432560"/>
            <a:ext cx="1442434" cy="4764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4" idx="1"/>
            <a:endCxn id="10" idx="1"/>
          </p:cNvCxnSpPr>
          <p:nvPr/>
        </p:nvCxnSpPr>
        <p:spPr>
          <a:xfrm flipV="1">
            <a:off x="788235" y="2960898"/>
            <a:ext cx="1442434" cy="4740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0" idx="3"/>
            <a:endCxn id="8" idx="3"/>
          </p:cNvCxnSpPr>
          <p:nvPr/>
        </p:nvCxnSpPr>
        <p:spPr>
          <a:xfrm>
            <a:off x="2770669" y="2960898"/>
            <a:ext cx="1442434" cy="4716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8" idx="3"/>
            <a:endCxn id="48" idx="1"/>
          </p:cNvCxnSpPr>
          <p:nvPr/>
        </p:nvCxnSpPr>
        <p:spPr>
          <a:xfrm>
            <a:off x="4213103" y="3432560"/>
            <a:ext cx="84649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5316716" y="3086706"/>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4732654" y="2843908"/>
            <a:ext cx="1193882"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10.1.5.5/32</a:t>
            </a:r>
          </a:p>
        </p:txBody>
      </p:sp>
      <p:cxnSp>
        <p:nvCxnSpPr>
          <p:cNvPr id="34" name="直接箭头连接符 33"/>
          <p:cNvCxnSpPr/>
          <p:nvPr/>
        </p:nvCxnSpPr>
        <p:spPr>
          <a:xfrm flipV="1">
            <a:off x="1328235" y="2834272"/>
            <a:ext cx="783245" cy="276696"/>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H="1" flipV="1">
            <a:off x="2922964" y="2879585"/>
            <a:ext cx="774128" cy="281811"/>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1328235" y="3783401"/>
            <a:ext cx="783245" cy="250805"/>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V="1">
            <a:off x="2832697" y="3722309"/>
            <a:ext cx="778378" cy="297407"/>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3542860" y="4276390"/>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IBGP</a:t>
            </a:r>
          </a:p>
        </p:txBody>
      </p:sp>
      <p:cxnSp>
        <p:nvCxnSpPr>
          <p:cNvPr id="51" name="直接连接符 50"/>
          <p:cNvCxnSpPr/>
          <p:nvPr/>
        </p:nvCxnSpPr>
        <p:spPr>
          <a:xfrm>
            <a:off x="5209840" y="3086706"/>
            <a:ext cx="2137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p:nvPr/>
        </p:nvCxnSpPr>
        <p:spPr>
          <a:xfrm>
            <a:off x="4244575" y="3555712"/>
            <a:ext cx="778378" cy="0"/>
          </a:xfrm>
          <a:prstGeom prst="straightConnector1">
            <a:avLst/>
          </a:prstGeom>
          <a:ln w="19050">
            <a:solidFill>
              <a:schemeClr val="tx1"/>
            </a:solidFill>
            <a:prstDash val="dash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4216432" y="3541222"/>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EBGP</a:t>
            </a:r>
          </a:p>
        </p:txBody>
      </p:sp>
      <p:sp>
        <p:nvSpPr>
          <p:cNvPr id="57" name="文本框 56"/>
          <p:cNvSpPr txBox="1"/>
          <p:nvPr/>
        </p:nvSpPr>
        <p:spPr>
          <a:xfrm>
            <a:off x="4671507" y="2485581"/>
            <a:ext cx="776175" cy="307777"/>
          </a:xfrm>
          <a:prstGeom prst="rect">
            <a:avLst/>
          </a:prstGeom>
          <a:noFill/>
        </p:spPr>
        <p:txBody>
          <a:bodyPr wrap="none" rtlCol="0">
            <a:noAutofit/>
          </a:bodyPr>
          <a:lstStyle/>
          <a:p>
            <a:pPr algn="ctr"/>
            <a:r>
              <a:rPr lang="en-US" sz="1400" b="1">
                <a:latin typeface="Huawei Sans" panose="020C0503030203020204" pitchFamily="34" charset="0"/>
              </a:rPr>
              <a:t>AS 101</a:t>
            </a:r>
          </a:p>
        </p:txBody>
      </p: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059595" y="3211160"/>
            <a:ext cx="540000" cy="442800"/>
          </a:xfrm>
          <a:prstGeom prst="rect">
            <a:avLst/>
          </a:prstGeom>
        </p:spPr>
      </p:pic>
      <p:sp>
        <p:nvSpPr>
          <p:cNvPr id="59" name="文本占位符 2"/>
          <p:cNvSpPr txBox="1">
            <a:spLocks/>
          </p:cNvSpPr>
          <p:nvPr/>
        </p:nvSpPr>
        <p:spPr bwMode="auto">
          <a:xfrm>
            <a:off x="571332" y="4584166"/>
            <a:ext cx="5355203" cy="14726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sz="1400" dirty="0">
                <a:latin typeface="Huawei Sans" panose="020C0503030203020204" pitchFamily="34" charset="0"/>
              </a:rPr>
              <a:t>OSPF runs on R1, R2, R3, and R4 and full-mesh IBGP connections are established. R3 is the backup device of R2.</a:t>
            </a:r>
          </a:p>
          <a:p>
            <a:pPr marL="0" indent="0">
              <a:buNone/>
            </a:pPr>
            <a:r>
              <a:rPr lang="en-US" sz="1400" dirty="0">
                <a:latin typeface="Huawei Sans" panose="020C0503030203020204" pitchFamily="34" charset="0"/>
              </a:rPr>
              <a:t>When the network is stable, the traffic from R1 to 10.1.5.5/32 passes through the path R1 -&gt; R2 -&gt; R4 -&gt; R5.</a:t>
            </a:r>
          </a:p>
        </p:txBody>
      </p:sp>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88235" y="3213557"/>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673103" y="3211160"/>
            <a:ext cx="540000" cy="442800"/>
          </a:xfrm>
          <a:prstGeom prst="rect">
            <a:avLst/>
          </a:prstGeom>
        </p:spPr>
      </p:pic>
      <p:cxnSp>
        <p:nvCxnSpPr>
          <p:cNvPr id="52" name="直接箭头连接符 51"/>
          <p:cNvCxnSpPr/>
          <p:nvPr/>
        </p:nvCxnSpPr>
        <p:spPr>
          <a:xfrm>
            <a:off x="1405285" y="3444441"/>
            <a:ext cx="2174406" cy="0"/>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flipV="1">
            <a:off x="2500669" y="3252195"/>
            <a:ext cx="0" cy="399220"/>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a:off x="3232060" y="4438193"/>
            <a:ext cx="455075" cy="0"/>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4868434" y="3615260"/>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R5</a:t>
            </a:r>
          </a:p>
        </p:txBody>
      </p:sp>
      <p:sp>
        <p:nvSpPr>
          <p:cNvPr id="63" name="文本占位符 2"/>
          <p:cNvSpPr txBox="1">
            <a:spLocks/>
          </p:cNvSpPr>
          <p:nvPr/>
        </p:nvSpPr>
        <p:spPr bwMode="auto">
          <a:xfrm>
            <a:off x="6090840" y="2328086"/>
            <a:ext cx="5655072" cy="350014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342900" indent="-342900">
              <a:buFont typeface="+mj-lt"/>
              <a:buAutoNum type="arabicPeriod"/>
            </a:pPr>
            <a:r>
              <a:rPr lang="en-US" sz="1400" dirty="0">
                <a:latin typeface="Huawei Sans" panose="020C0503030203020204" pitchFamily="34" charset="0"/>
              </a:rPr>
              <a:t>If R2 fails, traffic is switched to the path R1 -&gt; R3 -&gt; R4 -&gt; R5.</a:t>
            </a:r>
          </a:p>
          <a:p>
            <a:pPr marL="342900" indent="-342900">
              <a:buFont typeface="+mj-lt"/>
              <a:buAutoNum type="arabicPeriod"/>
            </a:pPr>
            <a:r>
              <a:rPr lang="en-US" sz="1400" dirty="0">
                <a:latin typeface="Huawei Sans" panose="020C0503030203020204" pitchFamily="34" charset="0"/>
              </a:rPr>
              <a:t>After R2 recovers, OSPF converges first because IGP route convergence is faster than BGP route convergence. If R1 needs to access 10.1.5.5/32, it searches for a BGP route with the next hop being R5. R2 then searches for the IGP route and sends traffic to R2 over the route.</a:t>
            </a:r>
          </a:p>
          <a:p>
            <a:pPr marL="342900" indent="-342900">
              <a:buFont typeface="+mj-lt"/>
              <a:buAutoNum type="arabicPeriod"/>
            </a:pPr>
            <a:r>
              <a:rPr lang="en-US" sz="1400" dirty="0">
                <a:latin typeface="Huawei Sans" panose="020C0503030203020204" pitchFamily="34" charset="0"/>
              </a:rPr>
              <a:t>After receiving the traffic, R2 searches for the BGP route. Because BGP route convergence is not complete, </a:t>
            </a:r>
            <a:r>
              <a:rPr lang="en-US" sz="1400" dirty="0" smtClean="0">
                <a:latin typeface="Huawei Sans" panose="020C0503030203020204" pitchFamily="34" charset="0"/>
              </a:rPr>
              <a:t>R2 </a:t>
            </a:r>
            <a:r>
              <a:rPr lang="en-US" sz="1400" dirty="0">
                <a:latin typeface="Huawei Sans" panose="020C0503030203020204" pitchFamily="34" charset="0"/>
              </a:rPr>
              <a:t>does not find a route to 10.1.5.5/32 and therefore does not forward traffic. As a result, traffic is lost.</a:t>
            </a:r>
          </a:p>
        </p:txBody>
      </p:sp>
      <p:grpSp>
        <p:nvGrpSpPr>
          <p:cNvPr id="64" name="组合 63"/>
          <p:cNvGrpSpPr/>
          <p:nvPr/>
        </p:nvGrpSpPr>
        <p:grpSpPr>
          <a:xfrm>
            <a:off x="2426965" y="2860755"/>
            <a:ext cx="144000" cy="143999"/>
            <a:chOff x="6024000" y="3357001"/>
            <a:chExt cx="144000" cy="143999"/>
          </a:xfrm>
        </p:grpSpPr>
        <p:cxnSp>
          <p:nvCxnSpPr>
            <p:cNvPr id="65" name="直接连接符 64"/>
            <p:cNvCxnSpPr/>
            <p:nvPr/>
          </p:nvCxnSpPr>
          <p:spPr>
            <a:xfrm flipV="1">
              <a:off x="6024000" y="3357001"/>
              <a:ext cx="144000" cy="143999"/>
            </a:xfrm>
            <a:prstGeom prst="line">
              <a:avLst/>
            </a:prstGeom>
            <a:solidFill>
              <a:srgbClr val="EC7061"/>
            </a:solidFill>
            <a:ln w="38100" cap="rnd">
              <a:solidFill>
                <a:srgbClr val="EC7061"/>
              </a:solidFill>
              <a:round/>
            </a:ln>
            <a:effectLst/>
          </p:spPr>
          <p:style>
            <a:lnRef idx="2">
              <a:schemeClr val="accent1"/>
            </a:lnRef>
            <a:fillRef idx="0">
              <a:schemeClr val="accent1"/>
            </a:fillRef>
            <a:effectRef idx="1">
              <a:schemeClr val="accent1"/>
            </a:effectRef>
            <a:fontRef idx="minor">
              <a:schemeClr val="tx1"/>
            </a:fontRef>
          </p:style>
        </p:cxnSp>
        <p:cxnSp>
          <p:nvCxnSpPr>
            <p:cNvPr id="66" name="直接连接符 65"/>
            <p:cNvCxnSpPr/>
            <p:nvPr/>
          </p:nvCxnSpPr>
          <p:spPr>
            <a:xfrm>
              <a:off x="6024000" y="3357001"/>
              <a:ext cx="144000" cy="143999"/>
            </a:xfrm>
            <a:prstGeom prst="line">
              <a:avLst/>
            </a:prstGeom>
            <a:solidFill>
              <a:srgbClr val="EC7061"/>
            </a:solidFill>
            <a:ln w="38100" cap="rnd">
              <a:solidFill>
                <a:srgbClr val="EC7061"/>
              </a:solidFill>
              <a:round/>
            </a:ln>
            <a:effectLst/>
          </p:spPr>
          <p:style>
            <a:lnRef idx="2">
              <a:schemeClr val="accent1"/>
            </a:lnRef>
            <a:fillRef idx="0">
              <a:schemeClr val="accent1"/>
            </a:fillRef>
            <a:effectRef idx="1">
              <a:schemeClr val="accent1"/>
            </a:effectRef>
            <a:fontRef idx="minor">
              <a:schemeClr val="tx1"/>
            </a:fontRef>
          </p:style>
        </p:cxnSp>
      </p:grpSp>
      <p:sp>
        <p:nvSpPr>
          <p:cNvPr id="49" name="任意多边形 48"/>
          <p:cNvSpPr/>
          <p:nvPr/>
        </p:nvSpPr>
        <p:spPr>
          <a:xfrm>
            <a:off x="1406821" y="3512944"/>
            <a:ext cx="2086378" cy="310028"/>
          </a:xfrm>
          <a:custGeom>
            <a:avLst/>
            <a:gdLst>
              <a:gd name="connsiteX0" fmla="*/ 0 w 2086378"/>
              <a:gd name="connsiteY0" fmla="*/ 0 h 310028"/>
              <a:gd name="connsiteX1" fmla="*/ 1017431 w 2086378"/>
              <a:gd name="connsiteY1" fmla="*/ 309093 h 310028"/>
              <a:gd name="connsiteX2" fmla="*/ 2086378 w 2086378"/>
              <a:gd name="connsiteY2" fmla="*/ 77273 h 310028"/>
            </a:gdLst>
            <a:ahLst/>
            <a:cxnLst>
              <a:cxn ang="0">
                <a:pos x="connsiteX0" y="connsiteY0"/>
              </a:cxn>
              <a:cxn ang="0">
                <a:pos x="connsiteX1" y="connsiteY1"/>
              </a:cxn>
              <a:cxn ang="0">
                <a:pos x="connsiteX2" y="connsiteY2"/>
              </a:cxn>
            </a:cxnLst>
            <a:rect l="l" t="t" r="r" b="b"/>
            <a:pathLst>
              <a:path w="2086378" h="310028">
                <a:moveTo>
                  <a:pt x="0" y="0"/>
                </a:moveTo>
                <a:cubicBezTo>
                  <a:pt x="334850" y="148107"/>
                  <a:pt x="669701" y="296214"/>
                  <a:pt x="1017431" y="309093"/>
                </a:cubicBezTo>
                <a:cubicBezTo>
                  <a:pt x="1365161" y="321972"/>
                  <a:pt x="1725769" y="199622"/>
                  <a:pt x="2086378" y="77273"/>
                </a:cubicBezTo>
              </a:path>
            </a:pathLst>
          </a:custGeom>
          <a:noFill/>
          <a:ln w="28575">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67" name="Oval 4"/>
          <p:cNvSpPr>
            <a:spLocks noChangeAspect="1"/>
          </p:cNvSpPr>
          <p:nvPr/>
        </p:nvSpPr>
        <p:spPr>
          <a:xfrm>
            <a:off x="1307041" y="3408679"/>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auto">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50" name="任意多边形 49"/>
          <p:cNvSpPr/>
          <p:nvPr/>
        </p:nvSpPr>
        <p:spPr>
          <a:xfrm rot="562458">
            <a:off x="1327121" y="2726932"/>
            <a:ext cx="798491" cy="386366"/>
          </a:xfrm>
          <a:custGeom>
            <a:avLst/>
            <a:gdLst>
              <a:gd name="connsiteX0" fmla="*/ 0 w 798491"/>
              <a:gd name="connsiteY0" fmla="*/ 386366 h 386366"/>
              <a:gd name="connsiteX1" fmla="*/ 321972 w 798491"/>
              <a:gd name="connsiteY1" fmla="*/ 115910 h 386366"/>
              <a:gd name="connsiteX2" fmla="*/ 798491 w 798491"/>
              <a:gd name="connsiteY2" fmla="*/ 0 h 386366"/>
            </a:gdLst>
            <a:ahLst/>
            <a:cxnLst>
              <a:cxn ang="0">
                <a:pos x="connsiteX0" y="connsiteY0"/>
              </a:cxn>
              <a:cxn ang="0">
                <a:pos x="connsiteX1" y="connsiteY1"/>
              </a:cxn>
              <a:cxn ang="0">
                <a:pos x="connsiteX2" y="connsiteY2"/>
              </a:cxn>
            </a:cxnLst>
            <a:rect l="l" t="t" r="r" b="b"/>
            <a:pathLst>
              <a:path w="798491" h="386366">
                <a:moveTo>
                  <a:pt x="0" y="386366"/>
                </a:moveTo>
                <a:cubicBezTo>
                  <a:pt x="94445" y="283335"/>
                  <a:pt x="188890" y="180304"/>
                  <a:pt x="321972" y="115910"/>
                </a:cubicBezTo>
                <a:cubicBezTo>
                  <a:pt x="455054" y="51516"/>
                  <a:pt x="626772" y="25758"/>
                  <a:pt x="798491" y="0"/>
                </a:cubicBezTo>
              </a:path>
            </a:pathLst>
          </a:custGeom>
          <a:noFill/>
          <a:ln w="28575">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68" name="Oval 4"/>
          <p:cNvSpPr>
            <a:spLocks noChangeAspect="1"/>
          </p:cNvSpPr>
          <p:nvPr/>
        </p:nvSpPr>
        <p:spPr>
          <a:xfrm>
            <a:off x="1191400" y="2970465"/>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auto">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9" name="Oval 4"/>
          <p:cNvSpPr>
            <a:spLocks noChangeAspect="1"/>
          </p:cNvSpPr>
          <p:nvPr/>
        </p:nvSpPr>
        <p:spPr>
          <a:xfrm>
            <a:off x="2596150" y="2700080"/>
            <a:ext cx="180000" cy="180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auto">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grpSp>
        <p:nvGrpSpPr>
          <p:cNvPr id="12" name="组合 11"/>
          <p:cNvGrpSpPr/>
          <p:nvPr/>
        </p:nvGrpSpPr>
        <p:grpSpPr>
          <a:xfrm>
            <a:off x="9523926" y="11114"/>
            <a:ext cx="2512914" cy="286161"/>
            <a:chOff x="9523926" y="11114"/>
            <a:chExt cx="2512914" cy="286161"/>
          </a:xfrm>
        </p:grpSpPr>
        <p:sp>
          <p:nvSpPr>
            <p:cNvPr id="46" name="五边形 45"/>
            <p:cNvSpPr/>
            <p:nvPr/>
          </p:nvSpPr>
          <p:spPr bwMode="auto">
            <a:xfrm>
              <a:off x="9523926" y="11114"/>
              <a:ext cx="720000" cy="286161"/>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Multi-Process</a:t>
              </a:r>
            </a:p>
          </p:txBody>
        </p:sp>
        <p:sp>
          <p:nvSpPr>
            <p:cNvPr id="47" name="燕尾形 46"/>
            <p:cNvSpPr/>
            <p:nvPr/>
          </p:nvSpPr>
          <p:spPr bwMode="auto">
            <a:xfrm>
              <a:off x="10150383" y="11114"/>
              <a:ext cx="1080000" cy="286161"/>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Association with BGP</a:t>
              </a:r>
            </a:p>
          </p:txBody>
        </p:sp>
        <p:sp>
          <p:nvSpPr>
            <p:cNvPr id="53" name="燕尾形 52"/>
            <p:cNvSpPr/>
            <p:nvPr/>
          </p:nvSpPr>
          <p:spPr bwMode="auto">
            <a:xfrm>
              <a:off x="11136840" y="11114"/>
              <a:ext cx="900000" cy="28616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a:latin typeface="Huawei Sans" panose="020C0503030203020204" pitchFamily="34" charset="0"/>
                  <a:ea typeface="方正兰亭黑简体" panose="02000000000000000000" pitchFamily="2" charset="-122"/>
                  <a:sym typeface="Huawei Sans" panose="020C0503030203020204" pitchFamily="34" charset="0"/>
                </a:rPr>
                <a:t>Forwarding Address</a:t>
              </a:r>
            </a:p>
          </p:txBody>
        </p:sp>
      </p:grpSp>
    </p:spTree>
    <p:extLst>
      <p:ext uri="{BB962C8B-B14F-4D97-AF65-F5344CB8AC3E}">
        <p14:creationId xmlns:p14="http://schemas.microsoft.com/office/powerpoint/2010/main" val="3646176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3">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3">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67" grpId="0" animBg="1"/>
      <p:bldP spid="50" grpId="0" animBg="1"/>
      <p:bldP spid="68" grpId="0" animBg="1"/>
      <p:bldP spid="6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276183" cy="4680000"/>
          </a:xfrm>
        </p:spPr>
        <p:txBody>
          <a:bodyPr>
            <a:noAutofit/>
          </a:bodyPr>
          <a:lstStyle/>
          <a:p>
            <a:r>
              <a:rPr lang="en-US" sz="1600" dirty="0">
                <a:latin typeface="Huawei Sans" panose="020C0503030203020204" pitchFamily="34" charset="0"/>
              </a:rPr>
              <a:t>OSPF-BGP synchronization can be enabled to prevent traffic loss.</a:t>
            </a:r>
          </a:p>
          <a:p>
            <a:r>
              <a:rPr lang="en-US" sz="1600" dirty="0">
                <a:latin typeface="Huawei Sans" panose="020C0503030203020204" pitchFamily="34" charset="0"/>
              </a:rPr>
              <a:t>After OSPF-BGP synchronization is enabled on a device, the device remains as a </a:t>
            </a:r>
            <a:r>
              <a:rPr lang="en-US" sz="1600" dirty="0">
                <a:solidFill>
                  <a:srgbClr val="EC7061"/>
                </a:solidFill>
                <a:latin typeface="Huawei Sans" panose="020C0503030203020204" pitchFamily="34" charset="0"/>
              </a:rPr>
              <a:t>stub router</a:t>
            </a:r>
            <a:r>
              <a:rPr lang="en-US" sz="1600" dirty="0">
                <a:latin typeface="Huawei Sans" panose="020C0503030203020204" pitchFamily="34" charset="0"/>
              </a:rPr>
              <a:t> within the set synchronization period. That is, the link metric in the LSA advertised by the device is the maximum value 65535. Therefore, the device instructs other OSPF devices not to use it for data forwarding.</a:t>
            </a:r>
          </a:p>
        </p:txBody>
      </p:sp>
      <p:sp>
        <p:nvSpPr>
          <p:cNvPr id="2" name="标题 1"/>
          <p:cNvSpPr>
            <a:spLocks noGrp="1"/>
          </p:cNvSpPr>
          <p:nvPr>
            <p:ph type="title"/>
          </p:nvPr>
        </p:nvSpPr>
        <p:spPr>
          <a:xfrm>
            <a:off x="1594177" y="410400"/>
            <a:ext cx="9827761" cy="640800"/>
          </a:xfrm>
        </p:spPr>
        <p:txBody>
          <a:bodyPr>
            <a:noAutofit/>
          </a:bodyPr>
          <a:lstStyle/>
          <a:p>
            <a:r>
              <a:rPr lang="en-US" dirty="0">
                <a:latin typeface="Huawei Sans" panose="020C0503030203020204" pitchFamily="34" charset="0"/>
              </a:rPr>
              <a:t>Association Between OSPF and BGP (2)</a:t>
            </a:r>
          </a:p>
        </p:txBody>
      </p:sp>
      <p:sp>
        <p:nvSpPr>
          <p:cNvPr id="46" name="矩形 45"/>
          <p:cNvSpPr/>
          <p:nvPr/>
        </p:nvSpPr>
        <p:spPr>
          <a:xfrm>
            <a:off x="4849137" y="3243837"/>
            <a:ext cx="1309221" cy="212729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endParaRPr lang="zh-CN" alt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47" name="矩形 46"/>
          <p:cNvSpPr/>
          <p:nvPr/>
        </p:nvSpPr>
        <p:spPr>
          <a:xfrm>
            <a:off x="834983" y="3243837"/>
            <a:ext cx="3703354" cy="212729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endParaRPr lang="zh-CN" altLang="en-US" sz="1600" kern="0" dirty="0">
              <a:solidFill>
                <a:srgbClr val="1D1D1A"/>
              </a:solidFill>
              <a:latin typeface="Huawei Sans" panose="020C0503030203020204" pitchFamily="34" charset="0"/>
              <a:ea typeface="方正兰亭黑简体" panose="02000000000000000000" pitchFamily="2" charset="-122"/>
            </a:endParaRPr>
          </a:p>
        </p:txBody>
      </p:sp>
      <p:sp>
        <p:nvSpPr>
          <p:cNvPr id="53" name="文本框 52"/>
          <p:cNvSpPr txBox="1"/>
          <p:nvPr/>
        </p:nvSpPr>
        <p:spPr>
          <a:xfrm>
            <a:off x="803155" y="3272541"/>
            <a:ext cx="776175" cy="307777"/>
          </a:xfrm>
          <a:prstGeom prst="rect">
            <a:avLst/>
          </a:prstGeom>
          <a:noFill/>
        </p:spPr>
        <p:txBody>
          <a:bodyPr wrap="none" rtlCol="0">
            <a:noAutofit/>
          </a:bodyPr>
          <a:lstStyle/>
          <a:p>
            <a:pPr algn="ctr"/>
            <a:r>
              <a:rPr lang="en-US" sz="1400" b="1">
                <a:latin typeface="Huawei Sans" panose="020C0503030203020204" pitchFamily="34" charset="0"/>
              </a:rPr>
              <a:t>AS 100</a:t>
            </a:r>
          </a:p>
        </p:txBody>
      </p:sp>
      <p:sp>
        <p:nvSpPr>
          <p:cNvPr id="58" name="矩形 57"/>
          <p:cNvSpPr/>
          <p:nvPr/>
        </p:nvSpPr>
        <p:spPr>
          <a:xfrm>
            <a:off x="834982" y="4402220"/>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p>
        </p:txBody>
      </p:sp>
      <p:pic>
        <p:nvPicPr>
          <p:cNvPr id="70" name="图片 6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462491" y="4474576"/>
            <a:ext cx="540000" cy="442800"/>
          </a:xfrm>
          <a:prstGeom prst="rect">
            <a:avLst/>
          </a:prstGeom>
        </p:spPr>
      </p:pic>
      <p:sp>
        <p:nvSpPr>
          <p:cNvPr id="71" name="矩形 70"/>
          <p:cNvSpPr/>
          <p:nvPr/>
        </p:nvSpPr>
        <p:spPr>
          <a:xfrm>
            <a:off x="2277416" y="4917376"/>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t>
            </a:r>
          </a:p>
        </p:txBody>
      </p:sp>
      <p:sp>
        <p:nvSpPr>
          <p:cNvPr id="72" name="矩形 71"/>
          <p:cNvSpPr/>
          <p:nvPr/>
        </p:nvSpPr>
        <p:spPr>
          <a:xfrm>
            <a:off x="3719850" y="4402220"/>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R4</a:t>
            </a:r>
          </a:p>
        </p:txBody>
      </p:sp>
      <p:sp>
        <p:nvSpPr>
          <p:cNvPr id="74" name="矩形 73"/>
          <p:cNvSpPr/>
          <p:nvPr/>
        </p:nvSpPr>
        <p:spPr>
          <a:xfrm>
            <a:off x="2277416" y="3247547"/>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p>
        </p:txBody>
      </p:sp>
      <p:cxnSp>
        <p:nvCxnSpPr>
          <p:cNvPr id="75" name="直接连接符 74"/>
          <p:cNvCxnSpPr>
            <a:stCxn id="92" idx="1"/>
            <a:endCxn id="70" idx="1"/>
          </p:cNvCxnSpPr>
          <p:nvPr/>
        </p:nvCxnSpPr>
        <p:spPr>
          <a:xfrm>
            <a:off x="1020057" y="4221917"/>
            <a:ext cx="1442434" cy="4740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0" idx="3"/>
            <a:endCxn id="93" idx="3"/>
          </p:cNvCxnSpPr>
          <p:nvPr/>
        </p:nvCxnSpPr>
        <p:spPr>
          <a:xfrm flipV="1">
            <a:off x="3002491" y="4219520"/>
            <a:ext cx="1442434" cy="4764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92" idx="1"/>
          </p:cNvCxnSpPr>
          <p:nvPr/>
        </p:nvCxnSpPr>
        <p:spPr>
          <a:xfrm flipV="1">
            <a:off x="1020057" y="3747858"/>
            <a:ext cx="1442434" cy="4740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endCxn id="93" idx="3"/>
          </p:cNvCxnSpPr>
          <p:nvPr/>
        </p:nvCxnSpPr>
        <p:spPr>
          <a:xfrm>
            <a:off x="3002491" y="3747858"/>
            <a:ext cx="1442434" cy="4716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93" idx="3"/>
            <a:endCxn id="91" idx="1"/>
          </p:cNvCxnSpPr>
          <p:nvPr/>
        </p:nvCxnSpPr>
        <p:spPr>
          <a:xfrm>
            <a:off x="4444925" y="4219520"/>
            <a:ext cx="84649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V="1">
            <a:off x="5548538" y="3873666"/>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矩形 80"/>
          <p:cNvSpPr/>
          <p:nvPr/>
        </p:nvSpPr>
        <p:spPr>
          <a:xfrm>
            <a:off x="4964476" y="3630868"/>
            <a:ext cx="1193882"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10.1.5.5/32</a:t>
            </a:r>
          </a:p>
        </p:txBody>
      </p:sp>
      <p:cxnSp>
        <p:nvCxnSpPr>
          <p:cNvPr id="82" name="直接箭头连接符 81"/>
          <p:cNvCxnSpPr/>
          <p:nvPr/>
        </p:nvCxnSpPr>
        <p:spPr>
          <a:xfrm flipV="1">
            <a:off x="1560057" y="3621232"/>
            <a:ext cx="783245" cy="276696"/>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p:nvPr/>
        </p:nvCxnSpPr>
        <p:spPr>
          <a:xfrm flipH="1" flipV="1">
            <a:off x="3154786" y="3666545"/>
            <a:ext cx="774128" cy="281811"/>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p:cNvCxnSpPr/>
          <p:nvPr/>
        </p:nvCxnSpPr>
        <p:spPr>
          <a:xfrm>
            <a:off x="1560057" y="4570361"/>
            <a:ext cx="783245" cy="250805"/>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p:nvPr/>
        </p:nvCxnSpPr>
        <p:spPr>
          <a:xfrm flipV="1">
            <a:off x="3064519" y="4509269"/>
            <a:ext cx="778378" cy="297407"/>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3774682" y="5063350"/>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IBGP</a:t>
            </a:r>
          </a:p>
        </p:txBody>
      </p:sp>
      <p:cxnSp>
        <p:nvCxnSpPr>
          <p:cNvPr id="87" name="直接连接符 86"/>
          <p:cNvCxnSpPr/>
          <p:nvPr/>
        </p:nvCxnSpPr>
        <p:spPr>
          <a:xfrm>
            <a:off x="5441662" y="3873666"/>
            <a:ext cx="21375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p:nvPr/>
        </p:nvCxnSpPr>
        <p:spPr>
          <a:xfrm>
            <a:off x="4476397" y="4342672"/>
            <a:ext cx="778378" cy="0"/>
          </a:xfrm>
          <a:prstGeom prst="straightConnector1">
            <a:avLst/>
          </a:prstGeom>
          <a:ln w="19050">
            <a:solidFill>
              <a:schemeClr val="tx1"/>
            </a:solidFill>
            <a:prstDash val="dash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89" name="矩形 88"/>
          <p:cNvSpPr/>
          <p:nvPr/>
        </p:nvSpPr>
        <p:spPr>
          <a:xfrm>
            <a:off x="4448254" y="4328182"/>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EBGP</a:t>
            </a:r>
          </a:p>
        </p:txBody>
      </p:sp>
      <p:sp>
        <p:nvSpPr>
          <p:cNvPr id="90" name="文本框 89"/>
          <p:cNvSpPr txBox="1"/>
          <p:nvPr/>
        </p:nvSpPr>
        <p:spPr>
          <a:xfrm>
            <a:off x="4903329" y="3272541"/>
            <a:ext cx="776175" cy="307777"/>
          </a:xfrm>
          <a:prstGeom prst="rect">
            <a:avLst/>
          </a:prstGeom>
          <a:noFill/>
        </p:spPr>
        <p:txBody>
          <a:bodyPr wrap="none" rtlCol="0">
            <a:noAutofit/>
          </a:bodyPr>
          <a:lstStyle/>
          <a:p>
            <a:pPr algn="ctr"/>
            <a:r>
              <a:rPr lang="en-US" sz="1400" b="1">
                <a:latin typeface="Huawei Sans" panose="020C0503030203020204" pitchFamily="34" charset="0"/>
              </a:rPr>
              <a:t>AS 101</a:t>
            </a:r>
          </a:p>
        </p:txBody>
      </p:sp>
      <p:pic>
        <p:nvPicPr>
          <p:cNvPr id="91" name="图片 9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91417" y="3998120"/>
            <a:ext cx="540000" cy="442800"/>
          </a:xfrm>
          <a:prstGeom prst="rect">
            <a:avLst/>
          </a:prstGeom>
        </p:spPr>
      </p:pic>
      <p:pic>
        <p:nvPicPr>
          <p:cNvPr id="92" name="图片 9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20057" y="4000517"/>
            <a:ext cx="540000" cy="442800"/>
          </a:xfrm>
          <a:prstGeom prst="rect">
            <a:avLst/>
          </a:prstGeom>
        </p:spPr>
      </p:pic>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04925" y="3998120"/>
            <a:ext cx="540000" cy="442800"/>
          </a:xfrm>
          <a:prstGeom prst="rect">
            <a:avLst/>
          </a:prstGeom>
        </p:spPr>
      </p:pic>
      <p:cxnSp>
        <p:nvCxnSpPr>
          <p:cNvPr id="94" name="直接箭头连接符 93"/>
          <p:cNvCxnSpPr/>
          <p:nvPr/>
        </p:nvCxnSpPr>
        <p:spPr>
          <a:xfrm>
            <a:off x="1637107" y="4231401"/>
            <a:ext cx="2174406" cy="0"/>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5" name="直接箭头连接符 94"/>
          <p:cNvCxnSpPr/>
          <p:nvPr/>
        </p:nvCxnSpPr>
        <p:spPr>
          <a:xfrm flipV="1">
            <a:off x="2732491" y="4039155"/>
            <a:ext cx="0" cy="399220"/>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6" name="直接箭头连接符 95"/>
          <p:cNvCxnSpPr/>
          <p:nvPr/>
        </p:nvCxnSpPr>
        <p:spPr>
          <a:xfrm>
            <a:off x="3463882" y="5225153"/>
            <a:ext cx="455075" cy="0"/>
          </a:xfrm>
          <a:prstGeom prst="straightConnector1">
            <a:avLst/>
          </a:prstGeom>
          <a:ln w="19050">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97" name="矩形 96"/>
          <p:cNvSpPr/>
          <p:nvPr/>
        </p:nvSpPr>
        <p:spPr>
          <a:xfrm>
            <a:off x="5100256" y="4402220"/>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R5</a:t>
            </a:r>
          </a:p>
        </p:txBody>
      </p:sp>
      <p:sp>
        <p:nvSpPr>
          <p:cNvPr id="101" name="任意多边形 100"/>
          <p:cNvSpPr/>
          <p:nvPr/>
        </p:nvSpPr>
        <p:spPr>
          <a:xfrm>
            <a:off x="1638643" y="4299904"/>
            <a:ext cx="2086378" cy="310028"/>
          </a:xfrm>
          <a:custGeom>
            <a:avLst/>
            <a:gdLst>
              <a:gd name="connsiteX0" fmla="*/ 0 w 2086378"/>
              <a:gd name="connsiteY0" fmla="*/ 0 h 310028"/>
              <a:gd name="connsiteX1" fmla="*/ 1017431 w 2086378"/>
              <a:gd name="connsiteY1" fmla="*/ 309093 h 310028"/>
              <a:gd name="connsiteX2" fmla="*/ 2086378 w 2086378"/>
              <a:gd name="connsiteY2" fmla="*/ 77273 h 310028"/>
            </a:gdLst>
            <a:ahLst/>
            <a:cxnLst>
              <a:cxn ang="0">
                <a:pos x="connsiteX0" y="connsiteY0"/>
              </a:cxn>
              <a:cxn ang="0">
                <a:pos x="connsiteX1" y="connsiteY1"/>
              </a:cxn>
              <a:cxn ang="0">
                <a:pos x="connsiteX2" y="connsiteY2"/>
              </a:cxn>
            </a:cxnLst>
            <a:rect l="l" t="t" r="r" b="b"/>
            <a:pathLst>
              <a:path w="2086378" h="310028">
                <a:moveTo>
                  <a:pt x="0" y="0"/>
                </a:moveTo>
                <a:cubicBezTo>
                  <a:pt x="334850" y="148107"/>
                  <a:pt x="669701" y="296214"/>
                  <a:pt x="1017431" y="309093"/>
                </a:cubicBezTo>
                <a:cubicBezTo>
                  <a:pt x="1365161" y="321972"/>
                  <a:pt x="1725769" y="199622"/>
                  <a:pt x="2086378" y="77273"/>
                </a:cubicBezTo>
              </a:path>
            </a:pathLst>
          </a:custGeom>
          <a:noFill/>
          <a:ln w="28575">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107" name="文本占位符 2"/>
          <p:cNvSpPr txBox="1">
            <a:spLocks/>
          </p:cNvSpPr>
          <p:nvPr/>
        </p:nvSpPr>
        <p:spPr bwMode="auto">
          <a:xfrm>
            <a:off x="803154" y="5371127"/>
            <a:ext cx="5355203" cy="93835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sz="1400" dirty="0">
                <a:latin typeface="Huawei Sans" panose="020C0503030203020204" pitchFamily="34" charset="0"/>
              </a:rPr>
              <a:t>Enable BGP association on R2. In this way, R1 continues to forward traffic through R3, but does not forward traffic to R2 until BGP route convergence on R2 is complete.</a:t>
            </a:r>
          </a:p>
        </p:txBody>
      </p:sp>
      <p:sp>
        <p:nvSpPr>
          <p:cNvPr id="108" name="文本占位符 2"/>
          <p:cNvSpPr txBox="1">
            <a:spLocks/>
          </p:cNvSpPr>
          <p:nvPr/>
        </p:nvSpPr>
        <p:spPr bwMode="auto">
          <a:xfrm>
            <a:off x="6273697" y="2799287"/>
            <a:ext cx="5355203" cy="39282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sz="1600" b="1">
                <a:latin typeface="Huawei Sans" panose="020C0503030203020204" pitchFamily="34" charset="0"/>
              </a:rPr>
              <a:t>Configure the stub router.</a:t>
            </a:r>
          </a:p>
        </p:txBody>
      </p:sp>
      <p:sp>
        <p:nvSpPr>
          <p:cNvPr id="109" name="矩形 108"/>
          <p:cNvSpPr/>
          <p:nvPr/>
        </p:nvSpPr>
        <p:spPr>
          <a:xfrm>
            <a:off x="6373950" y="3236495"/>
            <a:ext cx="5371963" cy="338554"/>
          </a:xfrm>
          <a:prstGeom prst="rect">
            <a:avLst/>
          </a:prstGeom>
          <a:solidFill>
            <a:srgbClr val="F4FBFE"/>
          </a:solidFill>
          <a:ln>
            <a:solidFill>
              <a:srgbClr val="99DFF9"/>
            </a:solidFill>
          </a:ln>
        </p:spPr>
        <p:txBody>
          <a:bodyPr wrap="square">
            <a:noAutofit/>
          </a:bodyPr>
          <a:lstStyle/>
          <a:p>
            <a:pPr fontAlgn="base"/>
            <a:r>
              <a:rPr lang="en-US" sz="1600" dirty="0">
                <a:latin typeface="Huawei Sans" panose="020C0503030203020204" pitchFamily="34" charset="0"/>
                <a:cs typeface="Courier New" panose="02070309020205020404" pitchFamily="49" charset="0"/>
              </a:rPr>
              <a:t>[Huawei-ospf-1] </a:t>
            </a:r>
            <a:r>
              <a:rPr lang="en-US" sz="1600" b="1" dirty="0">
                <a:latin typeface="Huawei Sans" panose="020C0503030203020204" pitchFamily="34" charset="0"/>
              </a:rPr>
              <a:t>stub-router</a:t>
            </a:r>
            <a:r>
              <a:rPr lang="en-US" sz="1600" dirty="0">
                <a:latin typeface="Huawei Sans" panose="020C0503030203020204" pitchFamily="34" charset="0"/>
              </a:rPr>
              <a:t> [ </a:t>
            </a:r>
            <a:r>
              <a:rPr lang="en-US" sz="1600" b="1" dirty="0">
                <a:latin typeface="Huawei Sans" panose="020C0503030203020204" pitchFamily="34" charset="0"/>
              </a:rPr>
              <a:t>on-startup</a:t>
            </a:r>
            <a:r>
              <a:rPr lang="en-US" sz="1600" dirty="0">
                <a:latin typeface="Huawei Sans" panose="020C0503030203020204" pitchFamily="34" charset="0"/>
              </a:rPr>
              <a:t> [ </a:t>
            </a:r>
            <a:r>
              <a:rPr lang="en-US" sz="1600" i="1" dirty="0">
                <a:latin typeface="Huawei Sans" panose="020C0503030203020204" pitchFamily="34" charset="0"/>
              </a:rPr>
              <a:t>interval</a:t>
            </a:r>
            <a:r>
              <a:rPr lang="en-US" sz="1600" dirty="0">
                <a:latin typeface="Huawei Sans" panose="020C0503030203020204" pitchFamily="34" charset="0"/>
              </a:rPr>
              <a:t> ] ]</a:t>
            </a:r>
          </a:p>
        </p:txBody>
      </p:sp>
      <p:sp>
        <p:nvSpPr>
          <p:cNvPr id="110" name="圆角矩形标注 109"/>
          <p:cNvSpPr/>
          <p:nvPr/>
        </p:nvSpPr>
        <p:spPr>
          <a:xfrm>
            <a:off x="2892434" y="2799287"/>
            <a:ext cx="1532041" cy="519751"/>
          </a:xfrm>
          <a:prstGeom prst="wedgeRoundRectCallout">
            <a:avLst>
              <a:gd name="adj1" fmla="val -42111"/>
              <a:gd name="adj2" fmla="val 110754"/>
              <a:gd name="adj3" fmla="val 16667"/>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25000"/>
              </a:lnSpc>
            </a:pPr>
            <a:r>
              <a:rPr lang="en-US" sz="1400" dirty="0">
                <a:solidFill>
                  <a:schemeClr val="tx1"/>
                </a:solidFill>
                <a:latin typeface="Huawei Sans" panose="020C0503030203020204" pitchFamily="34" charset="0"/>
              </a:rPr>
              <a:t>Configure it as a stub router.</a:t>
            </a:r>
          </a:p>
        </p:txBody>
      </p:sp>
      <p:sp>
        <p:nvSpPr>
          <p:cNvPr id="111" name="文本占位符 2"/>
          <p:cNvSpPr txBox="1">
            <a:spLocks/>
          </p:cNvSpPr>
          <p:nvPr/>
        </p:nvSpPr>
        <p:spPr bwMode="auto">
          <a:xfrm>
            <a:off x="6373949" y="3587961"/>
            <a:ext cx="5371963" cy="260774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a:r>
              <a:rPr lang="en-US" sz="1400" dirty="0">
                <a:latin typeface="Huawei Sans" panose="020C0503030203020204" pitchFamily="34" charset="0"/>
              </a:rPr>
              <a:t>Configuring a stub router is a special route selection method. The path with a stub router configured is not preferred.</a:t>
            </a:r>
          </a:p>
          <a:p>
            <a:pPr algn="l"/>
            <a:r>
              <a:rPr lang="en-US" sz="1400" dirty="0">
                <a:latin typeface="Huawei Sans" panose="020C0503030203020204" pitchFamily="34" charset="0"/>
              </a:rPr>
              <a:t>The implementation is to set the </a:t>
            </a:r>
            <a:r>
              <a:rPr lang="en-US" sz="1400" dirty="0" smtClean="0">
                <a:latin typeface="Huawei Sans" panose="020C0503030203020204" pitchFamily="34" charset="0"/>
              </a:rPr>
              <a:t>metric </a:t>
            </a:r>
            <a:r>
              <a:rPr lang="en-US" sz="1400" dirty="0">
                <a:latin typeface="Huawei Sans" panose="020C0503030203020204" pitchFamily="34" charset="0"/>
              </a:rPr>
              <a:t>to the maximum value (65535) to prevent data from being forwarded through the router. It is used to protect the link of the router and is usually used in maintenance scenarios, such as upgrade.</a:t>
            </a:r>
          </a:p>
        </p:txBody>
      </p:sp>
      <p:pic>
        <p:nvPicPr>
          <p:cNvPr id="45" name="图片 44"/>
          <p:cNvPicPr>
            <a:picLocks/>
          </p:cNvPicPr>
          <p:nvPr/>
        </p:nvPicPr>
        <p:blipFill>
          <a:blip r:embed="rId3" cstate="print">
            <a:duotone>
              <a:srgbClr val="EC7061">
                <a:shade val="45000"/>
                <a:satMod val="135000"/>
              </a:srgbClr>
              <a:prstClr val="white"/>
            </a:duotone>
            <a:extLst>
              <a:ext uri="{28A0092B-C50C-407E-A947-70E740481C1C}">
                <a14:useLocalDpi xmlns:a14="http://schemas.microsoft.com/office/drawing/2010/main" val="0"/>
              </a:ext>
            </a:extLst>
          </a:blip>
          <a:stretch>
            <a:fillRect/>
          </a:stretch>
        </p:blipFill>
        <p:spPr>
          <a:xfrm>
            <a:off x="2453941" y="3509362"/>
            <a:ext cx="540000" cy="442800"/>
          </a:xfrm>
          <a:prstGeom prst="rect">
            <a:avLst/>
          </a:prstGeom>
        </p:spPr>
      </p:pic>
      <p:grpSp>
        <p:nvGrpSpPr>
          <p:cNvPr id="48" name="组合 47"/>
          <p:cNvGrpSpPr/>
          <p:nvPr/>
        </p:nvGrpSpPr>
        <p:grpSpPr>
          <a:xfrm>
            <a:off x="9523926" y="11114"/>
            <a:ext cx="2512914" cy="286161"/>
            <a:chOff x="9523926" y="11114"/>
            <a:chExt cx="2512914" cy="286161"/>
          </a:xfrm>
        </p:grpSpPr>
        <p:sp>
          <p:nvSpPr>
            <p:cNvPr id="49" name="五边形 48"/>
            <p:cNvSpPr/>
            <p:nvPr/>
          </p:nvSpPr>
          <p:spPr bwMode="auto">
            <a:xfrm>
              <a:off x="9523926" y="11114"/>
              <a:ext cx="720000" cy="286161"/>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Multi-Process</a:t>
              </a:r>
            </a:p>
          </p:txBody>
        </p:sp>
        <p:sp>
          <p:nvSpPr>
            <p:cNvPr id="50" name="燕尾形 49"/>
            <p:cNvSpPr/>
            <p:nvPr/>
          </p:nvSpPr>
          <p:spPr bwMode="auto">
            <a:xfrm>
              <a:off x="10150383" y="11114"/>
              <a:ext cx="1080000" cy="286161"/>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Association with BGP</a:t>
              </a:r>
            </a:p>
          </p:txBody>
        </p:sp>
        <p:sp>
          <p:nvSpPr>
            <p:cNvPr id="51" name="燕尾形 50"/>
            <p:cNvSpPr/>
            <p:nvPr/>
          </p:nvSpPr>
          <p:spPr bwMode="auto">
            <a:xfrm>
              <a:off x="11136840" y="11114"/>
              <a:ext cx="900000" cy="286161"/>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a:latin typeface="Huawei Sans" panose="020C0503030203020204" pitchFamily="34" charset="0"/>
                  <a:ea typeface="方正兰亭黑简体" panose="02000000000000000000" pitchFamily="2" charset="-122"/>
                  <a:sym typeface="Huawei Sans" panose="020C0503030203020204" pitchFamily="34" charset="0"/>
                </a:rPr>
                <a:t>Forwarding Address</a:t>
              </a:r>
            </a:p>
          </p:txBody>
        </p:sp>
      </p:grpSp>
    </p:spTree>
    <p:extLst>
      <p:ext uri="{BB962C8B-B14F-4D97-AF65-F5344CB8AC3E}">
        <p14:creationId xmlns:p14="http://schemas.microsoft.com/office/powerpoint/2010/main" val="2913648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404378"/>
            <a:ext cx="11306175" cy="1899993"/>
          </a:xfrm>
        </p:spPr>
        <p:txBody>
          <a:bodyPr>
            <a:noAutofit/>
          </a:bodyPr>
          <a:lstStyle/>
          <a:p>
            <a:pPr marL="0" indent="0">
              <a:buNone/>
            </a:pPr>
            <a:r>
              <a:rPr lang="en-US" sz="1600" dirty="0">
                <a:latin typeface="Huawei Sans" panose="020C0503030203020204" pitchFamily="34" charset="0"/>
              </a:rPr>
              <a:t>Forwarding address (FA):</a:t>
            </a:r>
          </a:p>
          <a:p>
            <a:pPr lvl="1"/>
            <a:r>
              <a:rPr lang="en-US" sz="1600" dirty="0" smtClean="0">
                <a:latin typeface="Huawei Sans" panose="020C0503030203020204" pitchFamily="34" charset="0"/>
              </a:rPr>
              <a:t>The FA is </a:t>
            </a:r>
            <a:r>
              <a:rPr lang="en-US" sz="1600" dirty="0">
                <a:latin typeface="Huawei Sans" panose="020C0503030203020204" pitchFamily="34" charset="0"/>
              </a:rPr>
              <a:t>the address to which </a:t>
            </a:r>
            <a:r>
              <a:rPr lang="en-US" sz="1600" dirty="0" smtClean="0">
                <a:latin typeface="Huawei Sans" panose="020C0503030203020204" pitchFamily="34" charset="0"/>
              </a:rPr>
              <a:t>a data packet is forwarded before the packet reaches </a:t>
            </a:r>
            <a:r>
              <a:rPr lang="en-US" altLang="zh-CN" sz="1600" dirty="0">
                <a:latin typeface="Huawei Sans" panose="020C0503030203020204" pitchFamily="34" charset="0"/>
              </a:rPr>
              <a:t>the advertised destination address</a:t>
            </a:r>
            <a:r>
              <a:rPr lang="en-US" sz="1600" dirty="0" smtClean="0">
                <a:latin typeface="Huawei Sans" panose="020C0503030203020204" pitchFamily="34" charset="0"/>
              </a:rPr>
              <a:t>. </a:t>
            </a:r>
            <a:r>
              <a:rPr lang="en-US" sz="1600" dirty="0">
                <a:latin typeface="Huawei Sans" panose="020C0503030203020204" pitchFamily="34" charset="0"/>
              </a:rPr>
              <a:t>If the forwarding address is </a:t>
            </a:r>
            <a:r>
              <a:rPr lang="en-US" sz="1600" dirty="0" smtClean="0">
                <a:latin typeface="Huawei Sans" panose="020C0503030203020204" pitchFamily="34" charset="0"/>
              </a:rPr>
              <a:t>0.0.0.0</a:t>
            </a:r>
            <a:r>
              <a:rPr lang="en-US" sz="1600" dirty="0">
                <a:latin typeface="Huawei Sans" panose="020C0503030203020204" pitchFamily="34" charset="0"/>
              </a:rPr>
              <a:t>, the packet is forwarded to the originating ASBR.</a:t>
            </a:r>
          </a:p>
          <a:p>
            <a:pPr lvl="1"/>
            <a:r>
              <a:rPr lang="en-US" sz="1600" dirty="0">
                <a:latin typeface="Huawei Sans" panose="020C0503030203020204" pitchFamily="34" charset="0"/>
              </a:rPr>
              <a:t>Type 5 AS-External LSAs and Type 7 NSSA LSAs</a:t>
            </a:r>
            <a:r>
              <a:rPr lang="en-US" sz="1600" dirty="0" smtClean="0">
                <a:latin typeface="Huawei Sans" panose="020C0503030203020204" pitchFamily="34" charset="0"/>
              </a:rPr>
              <a:t>:</a:t>
            </a:r>
            <a:endParaRPr lang="zh-CN" altLang="en-US" sz="1600" dirty="0">
              <a:latin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noAutofit/>
          </a:bodyPr>
          <a:lstStyle/>
          <a:p>
            <a:r>
              <a:rPr lang="en-US" dirty="0">
                <a:latin typeface="Huawei Sans" panose="020C0503030203020204" pitchFamily="34" charset="0"/>
              </a:rPr>
              <a:t>OSPF Forwarding Address</a:t>
            </a:r>
          </a:p>
        </p:txBody>
      </p:sp>
      <p:graphicFrame>
        <p:nvGraphicFramePr>
          <p:cNvPr id="4" name="表格 3"/>
          <p:cNvGraphicFramePr>
            <a:graphicFrameLocks noGrp="1"/>
          </p:cNvGraphicFramePr>
          <p:nvPr>
            <p:extLst>
              <p:ext uri="{D42A27DB-BD31-4B8C-83A1-F6EECF244321}">
                <p14:modId xmlns:p14="http://schemas.microsoft.com/office/powerpoint/2010/main" val="2690173317"/>
              </p:ext>
            </p:extLst>
          </p:nvPr>
        </p:nvGraphicFramePr>
        <p:xfrm>
          <a:off x="1216448" y="4672446"/>
          <a:ext cx="5040000" cy="1530000"/>
        </p:xfrm>
        <a:graphic>
          <a:graphicData uri="http://schemas.openxmlformats.org/drawingml/2006/table">
            <a:tbl>
              <a:tblPr firstRow="1" bandRow="1"/>
              <a:tblGrid>
                <a:gridCol w="315000"/>
                <a:gridCol w="945000"/>
                <a:gridCol w="3780000"/>
              </a:tblGrid>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sz="1400" b="0" i="0" u="none" strike="noStrike" cap="none" normalizeH="0" baseline="0" dirty="0">
                          <a:ln>
                            <a:noFill/>
                          </a:ln>
                          <a:solidFill>
                            <a:schemeClr val="bg1">
                              <a:lumMod val="50000"/>
                            </a:schemeClr>
                          </a:solidFill>
                          <a:latin typeface="Huawei Sans" panose="020C0503030203020204" pitchFamily="34" charset="0"/>
                          <a:ea typeface="+mn-ea"/>
                          <a:cs typeface="+mn-cs"/>
                        </a:rPr>
                        <a:t>Network Mask</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sz="1400" b="0" i="0" u="none" strike="noStrike" cap="none" normalizeH="0" baseline="0">
                          <a:ln>
                            <a:noFill/>
                          </a:ln>
                          <a:solidFill>
                            <a:schemeClr val="bg1">
                              <a:lumMod val="50000"/>
                            </a:schemeClr>
                          </a:solidFill>
                          <a:latin typeface="Huawei Sans" panose="020C0503030203020204" pitchFamily="34" charset="0"/>
                          <a:ea typeface="+mn-ea"/>
                          <a:cs typeface="+mn-cs"/>
                        </a:rPr>
                        <a:t>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sz="1400" b="0" i="0" u="none" strike="noStrike" cap="none" normalizeH="0" baseline="0">
                          <a:ln>
                            <a:noFill/>
                          </a:ln>
                          <a:solidFill>
                            <a:schemeClr val="bg1">
                              <a:lumMod val="50000"/>
                            </a:schemeClr>
                          </a:solidFill>
                          <a:latin typeface="Huawei Sans" panose="020C0503030203020204" pitchFamily="34" charset="0"/>
                          <a:ea typeface="+mn-ea"/>
                          <a:cs typeface="+mn-cs"/>
                        </a:rPr>
                        <a:t>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sz="1400" b="0" i="0" u="none" strike="noStrike" cap="none" normalizeH="0" baseline="0">
                          <a:ln>
                            <a:noFill/>
                          </a:ln>
                          <a:solidFill>
                            <a:schemeClr val="bg1">
                              <a:lumMod val="50000"/>
                            </a:schemeClr>
                          </a:solidFill>
                          <a:latin typeface="Huawei Sans" panose="020C0503030203020204" pitchFamily="34" charset="0"/>
                          <a:ea typeface="+mn-ea"/>
                          <a:cs typeface="+mn-cs"/>
                        </a:rPr>
                        <a:t>Metric</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1" i="0" u="none" strike="noStrike" cap="none" normalizeH="0" baseline="0" dirty="0">
                          <a:ln>
                            <a:noFill/>
                          </a:ln>
                          <a:solidFill>
                            <a:schemeClr val="tx1"/>
                          </a:solidFill>
                          <a:latin typeface="Huawei Sans" panose="020C0503030203020204" pitchFamily="34" charset="0"/>
                          <a:ea typeface="+mn-ea"/>
                          <a:cs typeface="+mn-cs"/>
                        </a:rPr>
                        <a:t>Forwarding Address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dirty="0">
                          <a:ln>
                            <a:noFill/>
                          </a:ln>
                          <a:solidFill>
                            <a:schemeClr val="bg1">
                              <a:lumMod val="50000"/>
                            </a:schemeClr>
                          </a:solidFill>
                          <a:latin typeface="Huawei Sans" panose="020C0503030203020204" pitchFamily="34" charset="0"/>
                          <a:ea typeface="+mn-ea"/>
                          <a:cs typeface="+mn-cs"/>
                        </a:rPr>
                        <a:t>External Route Tag</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bg1">
                              <a:lumMod val="50000"/>
                            </a:schemeClr>
                          </a:solidFill>
                          <a:latin typeface="Huawei Sans" panose="020C0503030203020204" pitchFamily="34" charset="0"/>
                          <a:ea typeface="+mn-ea"/>
                          <a:cs typeface="+mn-cs"/>
                        </a:rPr>
                        <a: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1683661112"/>
              </p:ext>
            </p:extLst>
          </p:nvPr>
        </p:nvGraphicFramePr>
        <p:xfrm>
          <a:off x="1216448" y="3142446"/>
          <a:ext cx="5040000" cy="1530000"/>
        </p:xfrm>
        <a:graphic>
          <a:graphicData uri="http://schemas.openxmlformats.org/drawingml/2006/table">
            <a:tbl>
              <a:tblPr firstRow="1" bandRow="1"/>
              <a:tblGrid>
                <a:gridCol w="2520000"/>
                <a:gridCol w="1260000"/>
                <a:gridCol w="1260000"/>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sz="1400" b="0" i="0" u="none" strike="noStrike" cap="none" normalizeH="0" baseline="0" dirty="0">
                          <a:ln>
                            <a:noFill/>
                          </a:ln>
                          <a:solidFill>
                            <a:schemeClr val="bg1">
                              <a:lumMod val="50000"/>
                            </a:schemeClr>
                          </a:solidFill>
                          <a:latin typeface="Huawei Sans" panose="020C0503030203020204" pitchFamily="34" charset="0"/>
                          <a:ea typeface="+mn-ea"/>
                          <a:cs typeface="+mn-cs"/>
                        </a:rPr>
                        <a:t>LS Age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sz="1400" b="0" i="0" u="none" strike="noStrike" cap="none" normalizeH="0" baseline="0">
                          <a:ln>
                            <a:noFill/>
                          </a:ln>
                          <a:solidFill>
                            <a:schemeClr val="bg1">
                              <a:lumMod val="50000"/>
                            </a:schemeClr>
                          </a:solidFill>
                          <a:latin typeface="Huawei Sans" panose="020C0503030203020204" pitchFamily="34" charset="0"/>
                          <a:ea typeface="+mn-ea"/>
                          <a:cs typeface="+mn-cs"/>
                        </a:rPr>
                        <a:t>Options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sz="1400" b="0" i="0" u="none" strike="noStrike" cap="none" normalizeH="0" baseline="0">
                          <a:ln>
                            <a:noFill/>
                          </a:ln>
                          <a:solidFill>
                            <a:schemeClr val="bg1">
                              <a:lumMod val="50000"/>
                            </a:schemeClr>
                          </a:solidFill>
                          <a:latin typeface="Huawei Sans" panose="020C0503030203020204" pitchFamily="34" charset="0"/>
                          <a:ea typeface="+mn-ea"/>
                          <a:cs typeface="+mn-cs"/>
                        </a:rPr>
                        <a:t>LS Type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sz="1400" b="0" u="none" strike="noStrike" cap="none" normalizeH="0" baseline="0">
                          <a:ln>
                            <a:noFill/>
                          </a:ln>
                          <a:solidFill>
                            <a:schemeClr val="bg1">
                              <a:lumMod val="50000"/>
                            </a:schemeClr>
                          </a:solidFill>
                          <a:latin typeface="Huawei Sans" panose="020C0503030203020204" pitchFamily="34" charset="0"/>
                          <a:ea typeface="+mn-ea"/>
                        </a:rPr>
                        <a:t>Link State ID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sz="1400" b="0" i="0" u="none" strike="noStrike" cap="none" normalizeH="0" baseline="0">
                          <a:ln>
                            <a:noFill/>
                          </a:ln>
                          <a:solidFill>
                            <a:schemeClr val="bg1">
                              <a:lumMod val="50000"/>
                            </a:schemeClr>
                          </a:solidFill>
                          <a:latin typeface="Huawei Sans" panose="020C0503030203020204" pitchFamily="34" charset="0"/>
                          <a:ea typeface="+mn-ea"/>
                          <a:cs typeface="+mn-cs"/>
                        </a:rPr>
                        <a:t>Advertising Router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306000">
                <a:tc gridSpan="3">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sz="1400" b="0" u="none" strike="noStrike" cap="none" normalizeH="0" baseline="0" dirty="0">
                          <a:ln>
                            <a:noFill/>
                          </a:ln>
                          <a:solidFill>
                            <a:schemeClr val="bg1">
                              <a:lumMod val="50000"/>
                            </a:schemeClr>
                          </a:solidFill>
                          <a:latin typeface="Huawei Sans" panose="020C0503030203020204" pitchFamily="34" charset="0"/>
                          <a:ea typeface="+mn-ea"/>
                        </a:rPr>
                        <a:t>LS Sequence Number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sz="1400" b="0" u="none" strike="noStrike" cap="none" normalizeH="0" baseline="0">
                          <a:ln>
                            <a:noFill/>
                          </a:ln>
                          <a:solidFill>
                            <a:schemeClr val="bg1">
                              <a:lumMod val="50000"/>
                            </a:schemeClr>
                          </a:solidFill>
                          <a:latin typeface="Huawei Sans" panose="020C0503030203020204" pitchFamily="34" charset="0"/>
                          <a:ea typeface="+mn-ea"/>
                        </a:rPr>
                        <a:t>LS Checksum</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gridSpan="2">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sz="1400" b="0" i="0" u="none" strike="noStrike" cap="none" normalizeH="0" baseline="0">
                          <a:ln>
                            <a:noFill/>
                          </a:ln>
                          <a:solidFill>
                            <a:schemeClr val="bg1">
                              <a:lumMod val="50000"/>
                            </a:schemeClr>
                          </a:solidFill>
                          <a:latin typeface="Huawei Sans" panose="020C0503030203020204" pitchFamily="34" charset="0"/>
                          <a:ea typeface="+mn-ea"/>
                          <a:cs typeface="+mn-cs"/>
                        </a:rPr>
                        <a:t>Length</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c hMerge="1">
                  <a:txBody>
                    <a:bodyPr/>
                    <a:lstStyle/>
                    <a:p>
                      <a:endParaRPr lang="zh-CN" altLang="en-US"/>
                    </a:p>
                  </a:txBody>
                  <a:tcPr/>
                </a:tc>
              </a:tr>
            </a:tbl>
          </a:graphicData>
        </a:graphic>
      </p:graphicFrame>
      <p:sp>
        <p:nvSpPr>
          <p:cNvPr id="11" name="文本占位符 2"/>
          <p:cNvSpPr txBox="1">
            <a:spLocks/>
          </p:cNvSpPr>
          <p:nvPr/>
        </p:nvSpPr>
        <p:spPr bwMode="auto">
          <a:xfrm>
            <a:off x="6697014" y="4672446"/>
            <a:ext cx="4724924" cy="153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buNone/>
            </a:pPr>
            <a:r>
              <a:rPr lang="en-US" sz="1600" dirty="0">
                <a:latin typeface="Huawei Sans" panose="020C0503030203020204" pitchFamily="34" charset="0"/>
              </a:rPr>
              <a:t>OSPF Type 5 and Type 7 LSAs contain a special FA field. The introduction of FA enables OSPF to avoid the sub-optimal path problem in some special scenarios.</a:t>
            </a:r>
          </a:p>
        </p:txBody>
      </p:sp>
      <p:grpSp>
        <p:nvGrpSpPr>
          <p:cNvPr id="5" name="组合 4"/>
          <p:cNvGrpSpPr/>
          <p:nvPr/>
        </p:nvGrpSpPr>
        <p:grpSpPr>
          <a:xfrm>
            <a:off x="9523926" y="10039"/>
            <a:ext cx="2516464" cy="286161"/>
            <a:chOff x="9523926" y="10039"/>
            <a:chExt cx="2516464" cy="286161"/>
          </a:xfrm>
        </p:grpSpPr>
        <p:sp>
          <p:nvSpPr>
            <p:cNvPr id="13" name="燕尾形 12"/>
            <p:cNvSpPr/>
            <p:nvPr/>
          </p:nvSpPr>
          <p:spPr bwMode="auto">
            <a:xfrm>
              <a:off x="11082338" y="10039"/>
              <a:ext cx="958052" cy="286161"/>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ts val="1080"/>
                </a:lnSpc>
              </a:pPr>
              <a:r>
                <a:rPr lang="en-US" sz="9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Forwarding Address</a:t>
              </a:r>
            </a:p>
          </p:txBody>
        </p:sp>
        <p:sp>
          <p:nvSpPr>
            <p:cNvPr id="17" name="五边形 16"/>
            <p:cNvSpPr/>
            <p:nvPr/>
          </p:nvSpPr>
          <p:spPr bwMode="auto">
            <a:xfrm>
              <a:off x="9523926" y="10039"/>
              <a:ext cx="720000" cy="286161"/>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Multi-Process</a:t>
              </a:r>
            </a:p>
          </p:txBody>
        </p:sp>
        <p:sp>
          <p:nvSpPr>
            <p:cNvPr id="18" name="燕尾形 17"/>
            <p:cNvSpPr/>
            <p:nvPr/>
          </p:nvSpPr>
          <p:spPr bwMode="auto">
            <a:xfrm>
              <a:off x="10150383" y="10039"/>
              <a:ext cx="1022442" cy="28616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Association with BGP</a:t>
              </a:r>
            </a:p>
          </p:txBody>
        </p:sp>
      </p:grpSp>
    </p:spTree>
    <p:extLst>
      <p:ext uri="{BB962C8B-B14F-4D97-AF65-F5344CB8AC3E}">
        <p14:creationId xmlns:p14="http://schemas.microsoft.com/office/powerpoint/2010/main" val="343644270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占位符 16"/>
          <p:cNvSpPr>
            <a:spLocks noGrp="1"/>
          </p:cNvSpPr>
          <p:nvPr>
            <p:ph type="body" sz="quarter" idx="10"/>
          </p:nvPr>
        </p:nvSpPr>
        <p:spPr>
          <a:xfrm>
            <a:off x="5914355" y="1242453"/>
            <a:ext cx="5843697" cy="4920222"/>
          </a:xfrm>
        </p:spPr>
        <p:txBody>
          <a:bodyPr>
            <a:noAutofit/>
          </a:bodyPr>
          <a:lstStyle/>
          <a:p>
            <a:r>
              <a:rPr lang="en-US" sz="1400" dirty="0">
                <a:latin typeface="Huawei Sans" panose="020C0503030203020204" pitchFamily="34" charset="0"/>
              </a:rPr>
              <a:t>OSPF runs on R2, R3, and R4 that are deployed in Area 0. OSPF is enabled on GE0/0/1 of R2 and GE0/0/1 of R3, and OSPF adjacencies are established between the two </a:t>
            </a:r>
            <a:r>
              <a:rPr lang="en-US" sz="1400" dirty="0" smtClean="0">
                <a:latin typeface="Huawei Sans" panose="020C0503030203020204" pitchFamily="34" charset="0"/>
              </a:rPr>
              <a:t>routers. </a:t>
            </a:r>
            <a:r>
              <a:rPr lang="en-US" sz="1400" dirty="0">
                <a:latin typeface="Huawei Sans" panose="020C0503030203020204" pitchFamily="34" charset="0"/>
              </a:rPr>
              <a:t>However, no OSPF adjacencies are established </a:t>
            </a:r>
            <a:r>
              <a:rPr lang="en-US" sz="1400" dirty="0" smtClean="0">
                <a:latin typeface="Huawei Sans" panose="020C0503030203020204" pitchFamily="34" charset="0"/>
              </a:rPr>
              <a:t>between </a:t>
            </a:r>
            <a:r>
              <a:rPr lang="en-US" altLang="zh-CN" sz="1400" dirty="0" smtClean="0">
                <a:latin typeface="Huawei Sans" panose="020C0503030203020204" pitchFamily="34" charset="0"/>
              </a:rPr>
              <a:t>R1 and the two routers</a:t>
            </a:r>
            <a:r>
              <a:rPr lang="en-US" sz="1400" dirty="0" smtClean="0">
                <a:latin typeface="Huawei Sans" panose="020C0503030203020204" pitchFamily="34" charset="0"/>
              </a:rPr>
              <a:t>.</a:t>
            </a:r>
            <a:endParaRPr lang="en-US" sz="1400" dirty="0">
              <a:latin typeface="Huawei Sans" panose="020C0503030203020204" pitchFamily="34" charset="0"/>
            </a:endParaRPr>
          </a:p>
          <a:p>
            <a:pPr marL="745939" lvl="1" indent="-342900">
              <a:buSzPct val="100000"/>
              <a:buFont typeface="+mj-lt"/>
              <a:buAutoNum type="arabicPeriod"/>
            </a:pPr>
            <a:r>
              <a:rPr lang="en-US" sz="1400" dirty="0">
                <a:latin typeface="Huawei Sans" panose="020C0503030203020204" pitchFamily="34" charset="0"/>
              </a:rPr>
              <a:t>Configure a static route destined for 10.1.1.1/32 on R2, with 10.1.123.1 as the next hop.</a:t>
            </a:r>
          </a:p>
          <a:p>
            <a:pPr marL="745939" lvl="1" indent="-342900">
              <a:buSzPct val="100000"/>
              <a:buFont typeface="+mj-lt"/>
              <a:buAutoNum type="arabicPeriod"/>
            </a:pPr>
            <a:r>
              <a:rPr lang="en-US" sz="1400" dirty="0">
                <a:latin typeface="Huawei Sans" panose="020C0503030203020204" pitchFamily="34" charset="0"/>
              </a:rPr>
              <a:t>R2 imports the static route to OSPF and generates a Type 5 LSA to be flooded in the area.</a:t>
            </a:r>
          </a:p>
          <a:p>
            <a:pPr marL="745939" lvl="1" indent="-342900">
              <a:buSzPct val="100000"/>
              <a:buFont typeface="+mj-lt"/>
              <a:buAutoNum type="arabicPeriod"/>
            </a:pPr>
            <a:r>
              <a:rPr lang="en-US" sz="1400" dirty="0">
                <a:latin typeface="Huawei Sans" panose="020C0503030203020204" pitchFamily="34" charset="0"/>
              </a:rPr>
              <a:t>After R3 receives the Type 5 LSA from R2, it calculates an external route to 10.1.1.1/32 and sets the </a:t>
            </a:r>
            <a:r>
              <a:rPr lang="en-US" sz="1400" dirty="0" smtClean="0">
                <a:latin typeface="Huawei Sans" panose="020C0503030203020204" pitchFamily="34" charset="0"/>
              </a:rPr>
              <a:t>next-hop address </a:t>
            </a:r>
            <a:r>
              <a:rPr lang="en-US" sz="1400" dirty="0">
                <a:latin typeface="Huawei Sans" panose="020C0503030203020204" pitchFamily="34" charset="0"/>
              </a:rPr>
              <a:t>of the route to R2 (10.1.123.2). </a:t>
            </a:r>
          </a:p>
          <a:p>
            <a:r>
              <a:rPr lang="en-US" sz="1400" dirty="0">
                <a:latin typeface="Huawei Sans" panose="020C0503030203020204" pitchFamily="34" charset="0"/>
              </a:rPr>
              <a:t>The path from a router (for example, R4) in the OSPF domain to 10.1.1.1/32 is R4 -&gt; R3 -&gt; R2 -&gt; R1, which is the sub-optimal path.</a:t>
            </a:r>
          </a:p>
        </p:txBody>
      </p:sp>
      <p:sp>
        <p:nvSpPr>
          <p:cNvPr id="4" name="标题 3"/>
          <p:cNvSpPr>
            <a:spLocks noGrp="1"/>
          </p:cNvSpPr>
          <p:nvPr>
            <p:ph type="title"/>
          </p:nvPr>
        </p:nvSpPr>
        <p:spPr>
          <a:xfrm>
            <a:off x="1594177" y="410400"/>
            <a:ext cx="9827761" cy="640800"/>
          </a:xfrm>
        </p:spPr>
        <p:txBody>
          <a:bodyPr>
            <a:noAutofit/>
          </a:bodyPr>
          <a:lstStyle/>
          <a:p>
            <a:r>
              <a:rPr lang="en-US" dirty="0" smtClean="0">
                <a:latin typeface="Huawei Sans" panose="020C0503030203020204" pitchFamily="34" charset="0"/>
              </a:rPr>
              <a:t>Problem Occurring When No FA Is Used</a:t>
            </a:r>
            <a:endParaRPr lang="en-US" dirty="0">
              <a:latin typeface="Huawei Sans" panose="020C0503030203020204" pitchFamily="34" charset="0"/>
            </a:endParaRPr>
          </a:p>
        </p:txBody>
      </p:sp>
      <p:sp>
        <p:nvSpPr>
          <p:cNvPr id="57" name="矩形 56"/>
          <p:cNvSpPr/>
          <p:nvPr/>
        </p:nvSpPr>
        <p:spPr>
          <a:xfrm>
            <a:off x="1667847" y="3671971"/>
            <a:ext cx="4158793" cy="212729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endParaRPr lang="zh-CN" altLang="en-US" sz="1600" kern="0" dirty="0">
              <a:solidFill>
                <a:srgbClr val="1D1D1A"/>
              </a:solidFill>
              <a:latin typeface="Huawei Sans" panose="020C0503030203020204" pitchFamily="34" charset="0"/>
              <a:ea typeface="方正兰亭黑简体" panose="02000000000000000000" pitchFamily="2" charset="-122"/>
            </a:endParaRPr>
          </a:p>
        </p:txBody>
      </p:sp>
      <p:cxnSp>
        <p:nvCxnSpPr>
          <p:cNvPr id="46" name="直接连接符 45"/>
          <p:cNvCxnSpPr>
            <a:stCxn id="39" idx="0"/>
            <a:endCxn id="32" idx="2"/>
          </p:cNvCxnSpPr>
          <p:nvPr/>
        </p:nvCxnSpPr>
        <p:spPr>
          <a:xfrm flipV="1">
            <a:off x="3732966" y="2449692"/>
            <a:ext cx="0" cy="7182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2461490" y="3425507"/>
            <a:ext cx="1290150" cy="890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3711226" y="3425507"/>
            <a:ext cx="1208489" cy="890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10800000" flipH="1">
            <a:off x="3690602" y="4498106"/>
            <a:ext cx="1229113" cy="8279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3181326" y="1513797"/>
            <a:ext cx="1085555" cy="307777"/>
          </a:xfrm>
          <a:prstGeom prst="rect">
            <a:avLst/>
          </a:prstGeom>
          <a:noFill/>
        </p:spPr>
        <p:txBody>
          <a:bodyPr wrap="none" rtlCol="0">
            <a:noAutofit/>
          </a:bodyPr>
          <a:lstStyle/>
          <a:p>
            <a:pPr algn="ctr"/>
            <a:r>
              <a:rPr lang="en-US" sz="1400">
                <a:latin typeface="Huawei Sans" panose="020C0503030203020204" pitchFamily="34" charset="0"/>
              </a:rPr>
              <a:t>10.1.1.1/32</a:t>
            </a:r>
          </a:p>
        </p:txBody>
      </p:sp>
      <p:sp>
        <p:nvSpPr>
          <p:cNvPr id="53" name="文本框 52"/>
          <p:cNvSpPr txBox="1"/>
          <p:nvPr/>
        </p:nvSpPr>
        <p:spPr>
          <a:xfrm>
            <a:off x="3078506" y="2037139"/>
            <a:ext cx="413896" cy="307777"/>
          </a:xfrm>
          <a:prstGeom prst="rect">
            <a:avLst/>
          </a:prstGeom>
          <a:noFill/>
        </p:spPr>
        <p:txBody>
          <a:bodyPr wrap="none" rtlCol="0">
            <a:noAutofit/>
          </a:bodyPr>
          <a:lstStyle/>
          <a:p>
            <a:pPr algn="ctr"/>
            <a:r>
              <a:rPr lang="en-US" sz="1400" b="1">
                <a:latin typeface="Huawei Sans" panose="020C0503030203020204" pitchFamily="34" charset="0"/>
              </a:rPr>
              <a:t>R1</a:t>
            </a:r>
          </a:p>
        </p:txBody>
      </p:sp>
      <p:sp>
        <p:nvSpPr>
          <p:cNvPr id="54" name="文本框 53"/>
          <p:cNvSpPr txBox="1"/>
          <p:nvPr/>
        </p:nvSpPr>
        <p:spPr>
          <a:xfrm>
            <a:off x="1785970" y="4194156"/>
            <a:ext cx="413896" cy="307777"/>
          </a:xfrm>
          <a:prstGeom prst="rect">
            <a:avLst/>
          </a:prstGeom>
          <a:noFill/>
        </p:spPr>
        <p:txBody>
          <a:bodyPr wrap="none" rtlCol="0">
            <a:noAutofit/>
          </a:bodyPr>
          <a:lstStyle/>
          <a:p>
            <a:pPr algn="ctr"/>
            <a:r>
              <a:rPr lang="en-US" sz="1400" b="1" dirty="0">
                <a:latin typeface="Huawei Sans" panose="020C0503030203020204" pitchFamily="34" charset="0"/>
              </a:rPr>
              <a:t>R2</a:t>
            </a:r>
          </a:p>
        </p:txBody>
      </p:sp>
      <p:sp>
        <p:nvSpPr>
          <p:cNvPr id="55" name="文本框 54"/>
          <p:cNvSpPr txBox="1"/>
          <p:nvPr/>
        </p:nvSpPr>
        <p:spPr>
          <a:xfrm>
            <a:off x="5398715" y="4194156"/>
            <a:ext cx="413896" cy="307777"/>
          </a:xfrm>
          <a:prstGeom prst="rect">
            <a:avLst/>
          </a:prstGeom>
          <a:noFill/>
        </p:spPr>
        <p:txBody>
          <a:bodyPr wrap="none" rtlCol="0">
            <a:noAutofit/>
          </a:bodyPr>
          <a:lstStyle/>
          <a:p>
            <a:pPr algn="ctr"/>
            <a:r>
              <a:rPr lang="en-US" sz="1400" b="1">
                <a:latin typeface="Huawei Sans" panose="020C0503030203020204" pitchFamily="34" charset="0"/>
              </a:rPr>
              <a:t>R3</a:t>
            </a:r>
          </a:p>
        </p:txBody>
      </p:sp>
      <p:sp>
        <p:nvSpPr>
          <p:cNvPr id="56" name="文本框 55"/>
          <p:cNvSpPr txBox="1"/>
          <p:nvPr/>
        </p:nvSpPr>
        <p:spPr>
          <a:xfrm>
            <a:off x="3544692" y="5517380"/>
            <a:ext cx="413896" cy="307777"/>
          </a:xfrm>
          <a:prstGeom prst="rect">
            <a:avLst/>
          </a:prstGeom>
          <a:noFill/>
        </p:spPr>
        <p:txBody>
          <a:bodyPr wrap="none" rtlCol="0">
            <a:noAutofit/>
          </a:bodyPr>
          <a:lstStyle/>
          <a:p>
            <a:pPr algn="ctr"/>
            <a:r>
              <a:rPr lang="en-US" sz="1400" b="1">
                <a:latin typeface="Huawei Sans" panose="020C0503030203020204" pitchFamily="34" charset="0"/>
              </a:rPr>
              <a:t>R4</a:t>
            </a:r>
          </a:p>
        </p:txBody>
      </p:sp>
      <p:sp>
        <p:nvSpPr>
          <p:cNvPr id="59" name="文本框 58"/>
          <p:cNvSpPr txBox="1"/>
          <p:nvPr/>
        </p:nvSpPr>
        <p:spPr>
          <a:xfrm>
            <a:off x="3672165" y="2430538"/>
            <a:ext cx="1016625" cy="523220"/>
          </a:xfrm>
          <a:prstGeom prst="rect">
            <a:avLst/>
          </a:prstGeom>
          <a:noFill/>
        </p:spPr>
        <p:txBody>
          <a:bodyPr wrap="none" rtlCol="0">
            <a:noAutofit/>
          </a:bodyPr>
          <a:lstStyle/>
          <a:p>
            <a:r>
              <a:rPr lang="en-US" sz="1400">
                <a:latin typeface="Huawei Sans" panose="020C0503030203020204" pitchFamily="34" charset="0"/>
              </a:rPr>
              <a:t>GE0/0/1</a:t>
            </a:r>
          </a:p>
          <a:p>
            <a:r>
              <a:rPr lang="en-US" sz="1400">
                <a:latin typeface="Huawei Sans" panose="020C0503030203020204" pitchFamily="34" charset="0"/>
              </a:rPr>
              <a:t>10.1.123.1</a:t>
            </a:r>
          </a:p>
        </p:txBody>
      </p:sp>
      <p:sp>
        <p:nvSpPr>
          <p:cNvPr id="60" name="文本框 59"/>
          <p:cNvSpPr txBox="1"/>
          <p:nvPr/>
        </p:nvSpPr>
        <p:spPr>
          <a:xfrm>
            <a:off x="1855559" y="3653284"/>
            <a:ext cx="1016625" cy="523220"/>
          </a:xfrm>
          <a:prstGeom prst="rect">
            <a:avLst/>
          </a:prstGeom>
          <a:noFill/>
        </p:spPr>
        <p:txBody>
          <a:bodyPr wrap="none" rtlCol="0">
            <a:noAutofit/>
          </a:bodyPr>
          <a:lstStyle/>
          <a:p>
            <a:pPr algn="r"/>
            <a:r>
              <a:rPr lang="en-US" sz="1400">
                <a:latin typeface="Huawei Sans" panose="020C0503030203020204" pitchFamily="34" charset="0"/>
              </a:rPr>
              <a:t>10.1.123.2</a:t>
            </a:r>
          </a:p>
          <a:p>
            <a:pPr algn="r"/>
            <a:r>
              <a:rPr lang="en-US" sz="1400">
                <a:latin typeface="Huawei Sans" panose="020C0503030203020204" pitchFamily="34" charset="0"/>
              </a:rPr>
              <a:t>GE0/0/1</a:t>
            </a:r>
          </a:p>
        </p:txBody>
      </p:sp>
      <p:sp>
        <p:nvSpPr>
          <p:cNvPr id="61" name="文本框 60"/>
          <p:cNvSpPr txBox="1"/>
          <p:nvPr/>
        </p:nvSpPr>
        <p:spPr>
          <a:xfrm>
            <a:off x="4588320" y="3653284"/>
            <a:ext cx="1016625" cy="523220"/>
          </a:xfrm>
          <a:prstGeom prst="rect">
            <a:avLst/>
          </a:prstGeom>
          <a:noFill/>
        </p:spPr>
        <p:txBody>
          <a:bodyPr wrap="none" rtlCol="0">
            <a:noAutofit/>
          </a:bodyPr>
          <a:lstStyle/>
          <a:p>
            <a:r>
              <a:rPr lang="en-US" sz="1400">
                <a:latin typeface="Huawei Sans" panose="020C0503030203020204" pitchFamily="34" charset="0"/>
              </a:rPr>
              <a:t>10.1.123.3</a:t>
            </a:r>
          </a:p>
          <a:p>
            <a:r>
              <a:rPr lang="en-US" sz="1400">
                <a:latin typeface="Huawei Sans" panose="020C0503030203020204" pitchFamily="34" charset="0"/>
              </a:rPr>
              <a:t>GE0/0/1</a:t>
            </a:r>
          </a:p>
        </p:txBody>
      </p:sp>
      <p:sp>
        <p:nvSpPr>
          <p:cNvPr id="62" name="文本框 61"/>
          <p:cNvSpPr txBox="1"/>
          <p:nvPr/>
        </p:nvSpPr>
        <p:spPr>
          <a:xfrm>
            <a:off x="736843" y="3027033"/>
            <a:ext cx="2385589" cy="523220"/>
          </a:xfrm>
          <a:prstGeom prst="rect">
            <a:avLst/>
          </a:prstGeom>
          <a:noFill/>
        </p:spPr>
        <p:txBody>
          <a:bodyPr wrap="none" rtlCol="0">
            <a:noAutofit/>
          </a:bodyPr>
          <a:lstStyle/>
          <a:p>
            <a:pPr algn="r"/>
            <a:r>
              <a:rPr lang="en-US" sz="1400" b="1">
                <a:latin typeface="Huawei Sans" panose="020C0503030203020204" pitchFamily="34" charset="0"/>
              </a:rPr>
              <a:t>Static route to 10.1.1.1/32</a:t>
            </a:r>
          </a:p>
          <a:p>
            <a:pPr algn="r"/>
            <a:r>
              <a:rPr lang="en-US" sz="1400">
                <a:latin typeface="Huawei Sans" panose="020C0503030203020204" pitchFamily="34" charset="0"/>
              </a:rPr>
              <a:t>The next hop is 10.1.123.1.</a:t>
            </a:r>
          </a:p>
        </p:txBody>
      </p:sp>
      <p:cxnSp>
        <p:nvCxnSpPr>
          <p:cNvPr id="68" name="直接箭头连接符 67"/>
          <p:cNvCxnSpPr/>
          <p:nvPr/>
        </p:nvCxnSpPr>
        <p:spPr>
          <a:xfrm flipH="1">
            <a:off x="4098993" y="4670992"/>
            <a:ext cx="828690" cy="582335"/>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0" name="文本框 69"/>
          <p:cNvSpPr txBox="1"/>
          <p:nvPr/>
        </p:nvSpPr>
        <p:spPr>
          <a:xfrm rot="19497967">
            <a:off x="4141717" y="4902169"/>
            <a:ext cx="1133644" cy="523220"/>
          </a:xfrm>
          <a:prstGeom prst="rect">
            <a:avLst/>
          </a:prstGeom>
          <a:noFill/>
        </p:spPr>
        <p:txBody>
          <a:bodyPr wrap="none" rtlCol="0">
            <a:noAutofit/>
          </a:bodyPr>
          <a:lstStyle/>
          <a:p>
            <a:r>
              <a:rPr lang="en-US" sz="1400" b="1">
                <a:latin typeface="Huawei Sans" panose="020C0503030203020204" pitchFamily="34" charset="0"/>
              </a:rPr>
              <a:t>Type 5 LSA</a:t>
            </a:r>
          </a:p>
          <a:p>
            <a:r>
              <a:rPr lang="en-US" sz="1400">
                <a:latin typeface="Huawei Sans" panose="020C0503030203020204" pitchFamily="34" charset="0"/>
              </a:rPr>
              <a:t>10.1.1.1/32</a:t>
            </a:r>
          </a:p>
        </p:txBody>
      </p:sp>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62966" y="2006892"/>
            <a:ext cx="540000" cy="442800"/>
          </a:xfrm>
          <a:prstGeom prst="rect">
            <a:avLst/>
          </a:prstGeom>
        </p:spPr>
      </p:pic>
      <p:pic>
        <p:nvPicPr>
          <p:cNvPr id="39" name="图片 38" descr="通用交换机.png"/>
          <p:cNvPicPr>
            <a:picLocks noChangeAspect="1"/>
          </p:cNvPicPr>
          <p:nvPr/>
        </p:nvPicPr>
        <p:blipFill>
          <a:blip r:embed="rId4" cstate="print"/>
          <a:stretch>
            <a:fillRect/>
          </a:stretch>
        </p:blipFill>
        <p:spPr>
          <a:xfrm>
            <a:off x="3462966" y="3167905"/>
            <a:ext cx="540000" cy="441818"/>
          </a:xfrm>
          <a:prstGeom prst="rect">
            <a:avLst/>
          </a:prstGeom>
        </p:spPr>
      </p:pic>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118906" y="4132766"/>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07026" y="4132766"/>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62966" y="5074580"/>
            <a:ext cx="540000" cy="442800"/>
          </a:xfrm>
          <a:prstGeom prst="rect">
            <a:avLst/>
          </a:prstGeom>
        </p:spPr>
      </p:pic>
      <p:sp>
        <p:nvSpPr>
          <p:cNvPr id="29" name="文本框 28"/>
          <p:cNvSpPr txBox="1"/>
          <p:nvPr/>
        </p:nvSpPr>
        <p:spPr>
          <a:xfrm>
            <a:off x="1725609" y="5428374"/>
            <a:ext cx="697627" cy="338554"/>
          </a:xfrm>
          <a:prstGeom prst="rect">
            <a:avLst/>
          </a:prstGeom>
          <a:noFill/>
        </p:spPr>
        <p:txBody>
          <a:bodyPr wrap="none" rtlCol="0">
            <a:noAutofit/>
          </a:bodyPr>
          <a:lstStyle/>
          <a:p>
            <a:pPr algn="ctr"/>
            <a:r>
              <a:rPr lang="en-US" sz="1600" b="1">
                <a:latin typeface="Huawei Sans" panose="020C0503030203020204" pitchFamily="34" charset="0"/>
              </a:rPr>
              <a:t>OSPF</a:t>
            </a:r>
          </a:p>
        </p:txBody>
      </p:sp>
      <p:cxnSp>
        <p:nvCxnSpPr>
          <p:cNvPr id="33" name="直接连接符 32"/>
          <p:cNvCxnSpPr>
            <a:stCxn id="32" idx="0"/>
          </p:cNvCxnSpPr>
          <p:nvPr/>
        </p:nvCxnSpPr>
        <p:spPr>
          <a:xfrm flipV="1">
            <a:off x="3732966" y="1796939"/>
            <a:ext cx="0" cy="2099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3518738" y="1798371"/>
            <a:ext cx="41073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2582493" y="2449225"/>
            <a:ext cx="785804" cy="1159099"/>
          </a:xfrm>
          <a:custGeom>
            <a:avLst/>
            <a:gdLst>
              <a:gd name="connsiteX0" fmla="*/ 0 w 785804"/>
              <a:gd name="connsiteY0" fmla="*/ 1159099 h 1159099"/>
              <a:gd name="connsiteX1" fmla="*/ 656822 w 785804"/>
              <a:gd name="connsiteY1" fmla="*/ 888642 h 1159099"/>
              <a:gd name="connsiteX2" fmla="*/ 785611 w 785804"/>
              <a:gd name="connsiteY2" fmla="*/ 0 h 1159099"/>
            </a:gdLst>
            <a:ahLst/>
            <a:cxnLst>
              <a:cxn ang="0">
                <a:pos x="connsiteX0" y="connsiteY0"/>
              </a:cxn>
              <a:cxn ang="0">
                <a:pos x="connsiteX1" y="connsiteY1"/>
              </a:cxn>
              <a:cxn ang="0">
                <a:pos x="connsiteX2" y="connsiteY2"/>
              </a:cxn>
            </a:cxnLst>
            <a:rect l="l" t="t" r="r" b="b"/>
            <a:pathLst>
              <a:path w="785804" h="1159099">
                <a:moveTo>
                  <a:pt x="0" y="1159099"/>
                </a:moveTo>
                <a:cubicBezTo>
                  <a:pt x="262943" y="1120462"/>
                  <a:pt x="525887" y="1081825"/>
                  <a:pt x="656822" y="888642"/>
                </a:cubicBezTo>
                <a:cubicBezTo>
                  <a:pt x="787757" y="695459"/>
                  <a:pt x="786684" y="347729"/>
                  <a:pt x="785611" y="0"/>
                </a:cubicBezTo>
              </a:path>
            </a:pathLst>
          </a:custGeom>
          <a:noFill/>
          <a:ln w="28575">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48" name="文本框 47"/>
          <p:cNvSpPr txBox="1"/>
          <p:nvPr/>
        </p:nvSpPr>
        <p:spPr>
          <a:xfrm>
            <a:off x="675269" y="4305209"/>
            <a:ext cx="1065842" cy="738664"/>
          </a:xfrm>
          <a:prstGeom prst="rect">
            <a:avLst/>
          </a:prstGeom>
          <a:noFill/>
        </p:spPr>
        <p:txBody>
          <a:bodyPr wrap="square" rtlCol="0">
            <a:noAutofit/>
          </a:bodyPr>
          <a:lstStyle/>
          <a:p>
            <a:r>
              <a:rPr lang="en-US" sz="1400" dirty="0">
                <a:solidFill>
                  <a:srgbClr val="00B0F0"/>
                </a:solidFill>
                <a:latin typeface="Huawei Sans" panose="020C0503030203020204" pitchFamily="34" charset="0"/>
              </a:rPr>
              <a:t>Imports the route to OSPF.</a:t>
            </a:r>
          </a:p>
        </p:txBody>
      </p:sp>
      <p:sp>
        <p:nvSpPr>
          <p:cNvPr id="51" name="Oval 4"/>
          <p:cNvSpPr>
            <a:spLocks noChangeAspect="1"/>
          </p:cNvSpPr>
          <p:nvPr/>
        </p:nvSpPr>
        <p:spPr>
          <a:xfrm>
            <a:off x="587202" y="3077905"/>
            <a:ext cx="180000" cy="18000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auto">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58" name="Oval 4"/>
          <p:cNvSpPr>
            <a:spLocks noChangeAspect="1"/>
          </p:cNvSpPr>
          <p:nvPr/>
        </p:nvSpPr>
        <p:spPr>
          <a:xfrm>
            <a:off x="566470" y="4369097"/>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auto">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4" name="Oval 4"/>
          <p:cNvSpPr>
            <a:spLocks noChangeAspect="1"/>
          </p:cNvSpPr>
          <p:nvPr/>
        </p:nvSpPr>
        <p:spPr>
          <a:xfrm>
            <a:off x="5112401" y="4607284"/>
            <a:ext cx="180000" cy="18000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auto">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66" name="直接箭头连接符 65"/>
          <p:cNvCxnSpPr/>
          <p:nvPr/>
        </p:nvCxnSpPr>
        <p:spPr>
          <a:xfrm>
            <a:off x="2802908" y="4320727"/>
            <a:ext cx="1800000" cy="0"/>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9" name="文本框 68"/>
          <p:cNvSpPr txBox="1"/>
          <p:nvPr/>
        </p:nvSpPr>
        <p:spPr>
          <a:xfrm>
            <a:off x="2695370" y="4334272"/>
            <a:ext cx="1133644" cy="523220"/>
          </a:xfrm>
          <a:prstGeom prst="rect">
            <a:avLst/>
          </a:prstGeom>
          <a:noFill/>
        </p:spPr>
        <p:txBody>
          <a:bodyPr wrap="none" rtlCol="0">
            <a:noAutofit/>
          </a:bodyPr>
          <a:lstStyle/>
          <a:p>
            <a:r>
              <a:rPr lang="en-US" sz="1400" b="1">
                <a:latin typeface="Huawei Sans" panose="020C0503030203020204" pitchFamily="34" charset="0"/>
              </a:rPr>
              <a:t>Type 5 LSA</a:t>
            </a:r>
          </a:p>
          <a:p>
            <a:r>
              <a:rPr lang="en-US" sz="1400">
                <a:latin typeface="Huawei Sans" panose="020C0503030203020204" pitchFamily="34" charset="0"/>
              </a:rPr>
              <a:t>10.1.1.1/32</a:t>
            </a:r>
          </a:p>
        </p:txBody>
      </p:sp>
      <p:sp>
        <p:nvSpPr>
          <p:cNvPr id="41" name="Freeform 3"/>
          <p:cNvSpPr>
            <a:spLocks/>
          </p:cNvSpPr>
          <p:nvPr/>
        </p:nvSpPr>
        <p:spPr bwMode="gray">
          <a:xfrm rot="20981214">
            <a:off x="1086695" y="3600497"/>
            <a:ext cx="631109" cy="822659"/>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a:gsLst>
              <a:gs pos="100000">
                <a:srgbClr val="BAE6F6"/>
              </a:gs>
              <a:gs pos="31000">
                <a:srgbClr val="F3FBFE"/>
              </a:gs>
            </a:gsLst>
            <a:lin ang="0" scaled="0"/>
          </a:gradFill>
          <a:ln w="19050">
            <a:gradFill>
              <a:gsLst>
                <a:gs pos="0">
                  <a:srgbClr val="BAE6F6">
                    <a:alpha val="40000"/>
                  </a:srgbClr>
                </a:gs>
                <a:gs pos="100000">
                  <a:srgbClr val="1AABE2"/>
                </a:gs>
              </a:gsLst>
              <a:lin ang="0" scaled="0"/>
            </a:gradFill>
          </a:ln>
          <a:ex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grpSp>
        <p:nvGrpSpPr>
          <p:cNvPr id="50" name="组合 49"/>
          <p:cNvGrpSpPr/>
          <p:nvPr/>
        </p:nvGrpSpPr>
        <p:grpSpPr>
          <a:xfrm>
            <a:off x="9523926" y="10039"/>
            <a:ext cx="2516464" cy="286161"/>
            <a:chOff x="9523926" y="10039"/>
            <a:chExt cx="2516464" cy="286161"/>
          </a:xfrm>
        </p:grpSpPr>
        <p:sp>
          <p:nvSpPr>
            <p:cNvPr id="71" name="燕尾形 70"/>
            <p:cNvSpPr/>
            <p:nvPr/>
          </p:nvSpPr>
          <p:spPr bwMode="auto">
            <a:xfrm>
              <a:off x="11082338" y="10039"/>
              <a:ext cx="958052" cy="286161"/>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ts val="1080"/>
                </a:lnSpc>
              </a:pPr>
              <a:r>
                <a:rPr lang="en-US" sz="9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Forwarding Address</a:t>
              </a:r>
            </a:p>
          </p:txBody>
        </p:sp>
        <p:sp>
          <p:nvSpPr>
            <p:cNvPr id="72" name="五边形 71"/>
            <p:cNvSpPr/>
            <p:nvPr/>
          </p:nvSpPr>
          <p:spPr bwMode="auto">
            <a:xfrm>
              <a:off x="9523926" y="10039"/>
              <a:ext cx="720000" cy="286161"/>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Multi-Process</a:t>
              </a:r>
            </a:p>
          </p:txBody>
        </p:sp>
        <p:sp>
          <p:nvSpPr>
            <p:cNvPr id="73" name="燕尾形 72"/>
            <p:cNvSpPr/>
            <p:nvPr/>
          </p:nvSpPr>
          <p:spPr bwMode="auto">
            <a:xfrm>
              <a:off x="10150383" y="10039"/>
              <a:ext cx="1022442" cy="28616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Association with BGP</a:t>
              </a:r>
            </a:p>
          </p:txBody>
        </p:sp>
      </p:grpSp>
    </p:spTree>
    <p:extLst>
      <p:ext uri="{BB962C8B-B14F-4D97-AF65-F5344CB8AC3E}">
        <p14:creationId xmlns:p14="http://schemas.microsoft.com/office/powerpoint/2010/main" val="103892279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占位符 16"/>
          <p:cNvSpPr>
            <a:spLocks noGrp="1"/>
          </p:cNvSpPr>
          <p:nvPr>
            <p:ph type="body" sz="quarter" idx="10"/>
          </p:nvPr>
        </p:nvSpPr>
        <p:spPr>
          <a:xfrm>
            <a:off x="5863104" y="1749314"/>
            <a:ext cx="5894948" cy="4125514"/>
          </a:xfrm>
        </p:spPr>
        <p:txBody>
          <a:bodyPr>
            <a:noAutofit/>
          </a:bodyPr>
          <a:lstStyle/>
          <a:p>
            <a:r>
              <a:rPr lang="en-US" sz="1800" dirty="0">
                <a:latin typeface="Huawei Sans" panose="020C0503030203020204" pitchFamily="34" charset="0"/>
              </a:rPr>
              <a:t>When advertising an external route destined for 10.1.1.1/32 in the OSPF area, R2 sets the FA of the corresponding Type 5 LSA to 10.1.123.1, which is the next hop of the external route.</a:t>
            </a:r>
          </a:p>
          <a:p>
            <a:r>
              <a:rPr lang="en-US" sz="1800" dirty="0">
                <a:latin typeface="Huawei Sans" panose="020C0503030203020204" pitchFamily="34" charset="0"/>
              </a:rPr>
              <a:t>When R3 receives the LSA, it calculates the route to 10.1.1.1/32 and finds that the FA is not 0. Therefore, R3 considers that the next hop to 10.1.1.1/32 is the address specified by the FA, that is, 10.1.123.1.</a:t>
            </a:r>
          </a:p>
        </p:txBody>
      </p:sp>
      <p:sp>
        <p:nvSpPr>
          <p:cNvPr id="4" name="标题 3"/>
          <p:cNvSpPr>
            <a:spLocks noGrp="1"/>
          </p:cNvSpPr>
          <p:nvPr>
            <p:ph type="title"/>
          </p:nvPr>
        </p:nvSpPr>
        <p:spPr>
          <a:xfrm>
            <a:off x="1594800" y="229425"/>
            <a:ext cx="7511100" cy="1021580"/>
          </a:xfrm>
        </p:spPr>
        <p:txBody>
          <a:bodyPr>
            <a:noAutofit/>
          </a:bodyPr>
          <a:lstStyle/>
          <a:p>
            <a:r>
              <a:rPr lang="en-US" dirty="0">
                <a:latin typeface="Huawei Sans" panose="020C0503030203020204" pitchFamily="34" charset="0"/>
              </a:rPr>
              <a:t>Using FA to Solve the Suboptimal Path Problem</a:t>
            </a:r>
          </a:p>
        </p:txBody>
      </p:sp>
      <p:sp>
        <p:nvSpPr>
          <p:cNvPr id="57" name="矩形 56"/>
          <p:cNvSpPr/>
          <p:nvPr/>
        </p:nvSpPr>
        <p:spPr>
          <a:xfrm>
            <a:off x="1667847" y="3671971"/>
            <a:ext cx="4158793" cy="212729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46" name="直接连接符 45"/>
          <p:cNvCxnSpPr>
            <a:stCxn id="39" idx="0"/>
            <a:endCxn id="32" idx="2"/>
          </p:cNvCxnSpPr>
          <p:nvPr/>
        </p:nvCxnSpPr>
        <p:spPr>
          <a:xfrm flipV="1">
            <a:off x="3732966" y="2449692"/>
            <a:ext cx="0" cy="7182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2461490" y="3425507"/>
            <a:ext cx="1290150" cy="890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3711226" y="3425507"/>
            <a:ext cx="1208489" cy="890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10800000" flipH="1">
            <a:off x="3690602" y="4498106"/>
            <a:ext cx="1229113" cy="8279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3181329" y="1513797"/>
            <a:ext cx="1085555" cy="307777"/>
          </a:xfrm>
          <a:prstGeom prst="rect">
            <a:avLst/>
          </a:prstGeom>
          <a:noFill/>
        </p:spPr>
        <p:txBody>
          <a:bodyPr wrap="none" rtlCol="0">
            <a:noAutofit/>
          </a:bodyPr>
          <a:lstStyle/>
          <a:p>
            <a:pPr algn="ctr"/>
            <a:r>
              <a:rPr lang="en-US" sz="1400">
                <a:latin typeface="Huawei Sans" panose="020C0503030203020204" pitchFamily="34" charset="0"/>
              </a:rPr>
              <a:t>10.1.1.1/32</a:t>
            </a:r>
          </a:p>
        </p:txBody>
      </p:sp>
      <p:sp>
        <p:nvSpPr>
          <p:cNvPr id="53" name="文本框 52"/>
          <p:cNvSpPr txBox="1"/>
          <p:nvPr/>
        </p:nvSpPr>
        <p:spPr>
          <a:xfrm>
            <a:off x="3078506" y="2037139"/>
            <a:ext cx="413896" cy="307777"/>
          </a:xfrm>
          <a:prstGeom prst="rect">
            <a:avLst/>
          </a:prstGeom>
          <a:noFill/>
        </p:spPr>
        <p:txBody>
          <a:bodyPr wrap="none" rtlCol="0">
            <a:noAutofit/>
          </a:bodyPr>
          <a:lstStyle/>
          <a:p>
            <a:pPr algn="ctr"/>
            <a:r>
              <a:rPr lang="en-US" sz="1400" b="1">
                <a:latin typeface="Huawei Sans" panose="020C0503030203020204" pitchFamily="34" charset="0"/>
              </a:rPr>
              <a:t>R1</a:t>
            </a:r>
          </a:p>
        </p:txBody>
      </p:sp>
      <p:sp>
        <p:nvSpPr>
          <p:cNvPr id="54" name="文本框 53"/>
          <p:cNvSpPr txBox="1"/>
          <p:nvPr/>
        </p:nvSpPr>
        <p:spPr>
          <a:xfrm>
            <a:off x="1785970" y="4194156"/>
            <a:ext cx="413896" cy="307777"/>
          </a:xfrm>
          <a:prstGeom prst="rect">
            <a:avLst/>
          </a:prstGeom>
          <a:noFill/>
        </p:spPr>
        <p:txBody>
          <a:bodyPr wrap="none" rtlCol="0">
            <a:noAutofit/>
          </a:bodyPr>
          <a:lstStyle/>
          <a:p>
            <a:pPr algn="ctr"/>
            <a:r>
              <a:rPr lang="en-US" sz="1400" b="1">
                <a:latin typeface="Huawei Sans" panose="020C0503030203020204" pitchFamily="34" charset="0"/>
              </a:rPr>
              <a:t>R2</a:t>
            </a:r>
          </a:p>
        </p:txBody>
      </p:sp>
      <p:sp>
        <p:nvSpPr>
          <p:cNvPr id="55" name="文本框 54"/>
          <p:cNvSpPr txBox="1"/>
          <p:nvPr/>
        </p:nvSpPr>
        <p:spPr>
          <a:xfrm>
            <a:off x="5398715" y="4194156"/>
            <a:ext cx="413896" cy="307777"/>
          </a:xfrm>
          <a:prstGeom prst="rect">
            <a:avLst/>
          </a:prstGeom>
          <a:noFill/>
        </p:spPr>
        <p:txBody>
          <a:bodyPr wrap="none" rtlCol="0">
            <a:noAutofit/>
          </a:bodyPr>
          <a:lstStyle/>
          <a:p>
            <a:pPr algn="ctr"/>
            <a:r>
              <a:rPr lang="en-US" sz="1400" b="1">
                <a:latin typeface="Huawei Sans" panose="020C0503030203020204" pitchFamily="34" charset="0"/>
              </a:rPr>
              <a:t>R3</a:t>
            </a:r>
          </a:p>
        </p:txBody>
      </p:sp>
      <p:sp>
        <p:nvSpPr>
          <p:cNvPr id="56" name="文本框 55"/>
          <p:cNvSpPr txBox="1"/>
          <p:nvPr/>
        </p:nvSpPr>
        <p:spPr>
          <a:xfrm>
            <a:off x="3544692" y="5517380"/>
            <a:ext cx="413896" cy="307777"/>
          </a:xfrm>
          <a:prstGeom prst="rect">
            <a:avLst/>
          </a:prstGeom>
          <a:noFill/>
        </p:spPr>
        <p:txBody>
          <a:bodyPr wrap="none" rtlCol="0">
            <a:noAutofit/>
          </a:bodyPr>
          <a:lstStyle/>
          <a:p>
            <a:pPr algn="ctr"/>
            <a:r>
              <a:rPr lang="en-US" sz="1400" b="1">
                <a:latin typeface="Huawei Sans" panose="020C0503030203020204" pitchFamily="34" charset="0"/>
              </a:rPr>
              <a:t>R4</a:t>
            </a:r>
          </a:p>
        </p:txBody>
      </p:sp>
      <p:sp>
        <p:nvSpPr>
          <p:cNvPr id="59" name="文本框 58"/>
          <p:cNvSpPr txBox="1"/>
          <p:nvPr/>
        </p:nvSpPr>
        <p:spPr>
          <a:xfrm>
            <a:off x="3672165" y="2430538"/>
            <a:ext cx="1016625" cy="523220"/>
          </a:xfrm>
          <a:prstGeom prst="rect">
            <a:avLst/>
          </a:prstGeom>
          <a:noFill/>
        </p:spPr>
        <p:txBody>
          <a:bodyPr wrap="none" rtlCol="0">
            <a:noAutofit/>
          </a:bodyPr>
          <a:lstStyle/>
          <a:p>
            <a:r>
              <a:rPr lang="en-US" sz="1400">
                <a:latin typeface="Huawei Sans" panose="020C0503030203020204" pitchFamily="34" charset="0"/>
              </a:rPr>
              <a:t>GE0/0/1</a:t>
            </a:r>
          </a:p>
          <a:p>
            <a:r>
              <a:rPr lang="en-US" sz="1400">
                <a:latin typeface="Huawei Sans" panose="020C0503030203020204" pitchFamily="34" charset="0"/>
              </a:rPr>
              <a:t>10.1.123.1</a:t>
            </a:r>
          </a:p>
        </p:txBody>
      </p:sp>
      <p:sp>
        <p:nvSpPr>
          <p:cNvPr id="60" name="文本框 59"/>
          <p:cNvSpPr txBox="1"/>
          <p:nvPr/>
        </p:nvSpPr>
        <p:spPr>
          <a:xfrm>
            <a:off x="1855559" y="3653284"/>
            <a:ext cx="1016625" cy="523220"/>
          </a:xfrm>
          <a:prstGeom prst="rect">
            <a:avLst/>
          </a:prstGeom>
          <a:noFill/>
        </p:spPr>
        <p:txBody>
          <a:bodyPr wrap="none" rtlCol="0">
            <a:noAutofit/>
          </a:bodyPr>
          <a:lstStyle/>
          <a:p>
            <a:pPr algn="r"/>
            <a:r>
              <a:rPr lang="en-US" sz="1400">
                <a:latin typeface="Huawei Sans" panose="020C0503030203020204" pitchFamily="34" charset="0"/>
              </a:rPr>
              <a:t>10.1.123.2</a:t>
            </a:r>
          </a:p>
          <a:p>
            <a:pPr algn="r"/>
            <a:r>
              <a:rPr lang="en-US" sz="1400">
                <a:latin typeface="Huawei Sans" panose="020C0503030203020204" pitchFamily="34" charset="0"/>
              </a:rPr>
              <a:t>GE0/0/1</a:t>
            </a:r>
          </a:p>
        </p:txBody>
      </p:sp>
      <p:sp>
        <p:nvSpPr>
          <p:cNvPr id="61" name="文本框 60"/>
          <p:cNvSpPr txBox="1"/>
          <p:nvPr/>
        </p:nvSpPr>
        <p:spPr>
          <a:xfrm>
            <a:off x="4588320" y="3653284"/>
            <a:ext cx="1016625" cy="523220"/>
          </a:xfrm>
          <a:prstGeom prst="rect">
            <a:avLst/>
          </a:prstGeom>
          <a:noFill/>
        </p:spPr>
        <p:txBody>
          <a:bodyPr wrap="none" rtlCol="0">
            <a:noAutofit/>
          </a:bodyPr>
          <a:lstStyle/>
          <a:p>
            <a:r>
              <a:rPr lang="en-US" sz="1400">
                <a:latin typeface="Huawei Sans" panose="020C0503030203020204" pitchFamily="34" charset="0"/>
              </a:rPr>
              <a:t>10.1.123.3</a:t>
            </a:r>
          </a:p>
          <a:p>
            <a:r>
              <a:rPr lang="en-US" sz="1400">
                <a:latin typeface="Huawei Sans" panose="020C0503030203020204" pitchFamily="34" charset="0"/>
              </a:rPr>
              <a:t>GE0/0/1</a:t>
            </a:r>
          </a:p>
        </p:txBody>
      </p:sp>
      <p:cxnSp>
        <p:nvCxnSpPr>
          <p:cNvPr id="65" name="直接箭头连接符 64"/>
          <p:cNvCxnSpPr/>
          <p:nvPr/>
        </p:nvCxnSpPr>
        <p:spPr>
          <a:xfrm>
            <a:off x="2802908" y="4320727"/>
            <a:ext cx="1800000" cy="0"/>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2695370" y="4334272"/>
            <a:ext cx="1377300" cy="738664"/>
          </a:xfrm>
          <a:prstGeom prst="rect">
            <a:avLst/>
          </a:prstGeom>
          <a:noFill/>
        </p:spPr>
        <p:txBody>
          <a:bodyPr wrap="none" rtlCol="0">
            <a:noAutofit/>
          </a:bodyPr>
          <a:lstStyle/>
          <a:p>
            <a:r>
              <a:rPr lang="en-US" sz="1400" b="1">
                <a:latin typeface="Huawei Sans" panose="020C0503030203020204" pitchFamily="34" charset="0"/>
              </a:rPr>
              <a:t>Type 5 LSA</a:t>
            </a:r>
          </a:p>
          <a:p>
            <a:r>
              <a:rPr lang="en-US" sz="1400">
                <a:latin typeface="Huawei Sans" panose="020C0503030203020204" pitchFamily="34" charset="0"/>
              </a:rPr>
              <a:t>10.1.1.1/32</a:t>
            </a:r>
          </a:p>
          <a:p>
            <a:r>
              <a:rPr lang="en-US" sz="1400" b="1">
                <a:solidFill>
                  <a:srgbClr val="EC7061"/>
                </a:solidFill>
                <a:latin typeface="Huawei Sans" panose="020C0503030203020204" pitchFamily="34" charset="0"/>
              </a:rPr>
              <a:t>FA=10.1.123.1</a:t>
            </a:r>
          </a:p>
        </p:txBody>
      </p:sp>
      <p:cxnSp>
        <p:nvCxnSpPr>
          <p:cNvPr id="68" name="直接箭头连接符 67"/>
          <p:cNvCxnSpPr/>
          <p:nvPr/>
        </p:nvCxnSpPr>
        <p:spPr>
          <a:xfrm flipH="1">
            <a:off x="4098993" y="4670992"/>
            <a:ext cx="828690" cy="582335"/>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0" name="文本框 69"/>
          <p:cNvSpPr txBox="1"/>
          <p:nvPr/>
        </p:nvSpPr>
        <p:spPr>
          <a:xfrm rot="19497967">
            <a:off x="4105419" y="4836146"/>
            <a:ext cx="1377300" cy="738664"/>
          </a:xfrm>
          <a:prstGeom prst="rect">
            <a:avLst/>
          </a:prstGeom>
          <a:noFill/>
        </p:spPr>
        <p:txBody>
          <a:bodyPr wrap="none" rtlCol="0">
            <a:noAutofit/>
          </a:bodyPr>
          <a:lstStyle/>
          <a:p>
            <a:r>
              <a:rPr lang="en-US" sz="1400" b="1">
                <a:latin typeface="Huawei Sans" panose="020C0503030203020204" pitchFamily="34" charset="0"/>
              </a:rPr>
              <a:t>Type 5 LSA</a:t>
            </a:r>
          </a:p>
          <a:p>
            <a:r>
              <a:rPr lang="en-US" sz="1400">
                <a:latin typeface="Huawei Sans" panose="020C0503030203020204" pitchFamily="34" charset="0"/>
              </a:rPr>
              <a:t>10.1.1.1/32</a:t>
            </a:r>
          </a:p>
          <a:p>
            <a:r>
              <a:rPr lang="en-US" sz="1400" b="1">
                <a:solidFill>
                  <a:srgbClr val="EC7061"/>
                </a:solidFill>
                <a:latin typeface="Huawei Sans" panose="020C0503030203020204" pitchFamily="34" charset="0"/>
              </a:rPr>
              <a:t>FA=10.1.123.1</a:t>
            </a:r>
          </a:p>
        </p:txBody>
      </p:sp>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62966" y="2006892"/>
            <a:ext cx="540000" cy="442800"/>
          </a:xfrm>
          <a:prstGeom prst="rect">
            <a:avLst/>
          </a:prstGeom>
        </p:spPr>
      </p:pic>
      <p:pic>
        <p:nvPicPr>
          <p:cNvPr id="39" name="图片 38" descr="通用交换机.png"/>
          <p:cNvPicPr>
            <a:picLocks noChangeAspect="1"/>
          </p:cNvPicPr>
          <p:nvPr/>
        </p:nvPicPr>
        <p:blipFill>
          <a:blip r:embed="rId4" cstate="print"/>
          <a:stretch>
            <a:fillRect/>
          </a:stretch>
        </p:blipFill>
        <p:spPr>
          <a:xfrm>
            <a:off x="3462966" y="3167905"/>
            <a:ext cx="540000" cy="441818"/>
          </a:xfrm>
          <a:prstGeom prst="rect">
            <a:avLst/>
          </a:prstGeom>
        </p:spPr>
      </p:pic>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118906" y="4132766"/>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07026" y="4132766"/>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62966" y="5074580"/>
            <a:ext cx="540000" cy="442800"/>
          </a:xfrm>
          <a:prstGeom prst="rect">
            <a:avLst/>
          </a:prstGeom>
        </p:spPr>
      </p:pic>
      <p:sp>
        <p:nvSpPr>
          <p:cNvPr id="29" name="文本框 28"/>
          <p:cNvSpPr txBox="1"/>
          <p:nvPr/>
        </p:nvSpPr>
        <p:spPr>
          <a:xfrm>
            <a:off x="1725609" y="5428374"/>
            <a:ext cx="697627" cy="338554"/>
          </a:xfrm>
          <a:prstGeom prst="rect">
            <a:avLst/>
          </a:prstGeom>
          <a:noFill/>
        </p:spPr>
        <p:txBody>
          <a:bodyPr wrap="none" rtlCol="0">
            <a:noAutofit/>
          </a:bodyPr>
          <a:lstStyle/>
          <a:p>
            <a:pPr algn="ctr"/>
            <a:r>
              <a:rPr lang="en-US" sz="1600" b="1">
                <a:latin typeface="Huawei Sans" panose="020C0503030203020204" pitchFamily="34" charset="0"/>
              </a:rPr>
              <a:t>OSPF</a:t>
            </a:r>
          </a:p>
        </p:txBody>
      </p:sp>
      <p:cxnSp>
        <p:nvCxnSpPr>
          <p:cNvPr id="33" name="直接连接符 32"/>
          <p:cNvCxnSpPr>
            <a:stCxn id="32" idx="0"/>
          </p:cNvCxnSpPr>
          <p:nvPr/>
        </p:nvCxnSpPr>
        <p:spPr>
          <a:xfrm flipV="1">
            <a:off x="3732966" y="1796939"/>
            <a:ext cx="0" cy="2099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3518738" y="1798371"/>
            <a:ext cx="41073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2582493" y="2449225"/>
            <a:ext cx="785804" cy="1159099"/>
          </a:xfrm>
          <a:custGeom>
            <a:avLst/>
            <a:gdLst>
              <a:gd name="connsiteX0" fmla="*/ 0 w 785804"/>
              <a:gd name="connsiteY0" fmla="*/ 1159099 h 1159099"/>
              <a:gd name="connsiteX1" fmla="*/ 656822 w 785804"/>
              <a:gd name="connsiteY1" fmla="*/ 888642 h 1159099"/>
              <a:gd name="connsiteX2" fmla="*/ 785611 w 785804"/>
              <a:gd name="connsiteY2" fmla="*/ 0 h 1159099"/>
            </a:gdLst>
            <a:ahLst/>
            <a:cxnLst>
              <a:cxn ang="0">
                <a:pos x="connsiteX0" y="connsiteY0"/>
              </a:cxn>
              <a:cxn ang="0">
                <a:pos x="connsiteX1" y="connsiteY1"/>
              </a:cxn>
              <a:cxn ang="0">
                <a:pos x="connsiteX2" y="connsiteY2"/>
              </a:cxn>
            </a:cxnLst>
            <a:rect l="l" t="t" r="r" b="b"/>
            <a:pathLst>
              <a:path w="785804" h="1159099">
                <a:moveTo>
                  <a:pt x="0" y="1159099"/>
                </a:moveTo>
                <a:cubicBezTo>
                  <a:pt x="262943" y="1120462"/>
                  <a:pt x="525887" y="1081825"/>
                  <a:pt x="656822" y="888642"/>
                </a:cubicBezTo>
                <a:cubicBezTo>
                  <a:pt x="787757" y="695459"/>
                  <a:pt x="786684" y="347729"/>
                  <a:pt x="785611" y="0"/>
                </a:cubicBezTo>
              </a:path>
            </a:pathLst>
          </a:custGeom>
          <a:noFill/>
          <a:ln w="28575">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58" name="Oval 4"/>
          <p:cNvSpPr>
            <a:spLocks noChangeAspect="1"/>
          </p:cNvSpPr>
          <p:nvPr/>
        </p:nvSpPr>
        <p:spPr>
          <a:xfrm>
            <a:off x="566470" y="4369097"/>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auto">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4" name="Oval 4"/>
          <p:cNvSpPr>
            <a:spLocks noChangeAspect="1"/>
          </p:cNvSpPr>
          <p:nvPr/>
        </p:nvSpPr>
        <p:spPr>
          <a:xfrm>
            <a:off x="5112401" y="4607284"/>
            <a:ext cx="180000" cy="18000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auto">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2" name="任意多边形 1"/>
          <p:cNvSpPr/>
          <p:nvPr/>
        </p:nvSpPr>
        <p:spPr>
          <a:xfrm>
            <a:off x="3810929" y="2179001"/>
            <a:ext cx="938662" cy="2858646"/>
          </a:xfrm>
          <a:custGeom>
            <a:avLst/>
            <a:gdLst>
              <a:gd name="connsiteX0" fmla="*/ 0 w 1127395"/>
              <a:gd name="connsiteY0" fmla="*/ 2493818 h 2493818"/>
              <a:gd name="connsiteX1" fmla="*/ 1122218 w 1127395"/>
              <a:gd name="connsiteY1" fmla="*/ 1801091 h 2493818"/>
              <a:gd name="connsiteX2" fmla="*/ 415636 w 1127395"/>
              <a:gd name="connsiteY2" fmla="*/ 858982 h 2493818"/>
              <a:gd name="connsiteX3" fmla="*/ 346364 w 1127395"/>
              <a:gd name="connsiteY3" fmla="*/ 0 h 2493818"/>
            </a:gdLst>
            <a:ahLst/>
            <a:cxnLst>
              <a:cxn ang="0">
                <a:pos x="connsiteX0" y="connsiteY0"/>
              </a:cxn>
              <a:cxn ang="0">
                <a:pos x="connsiteX1" y="connsiteY1"/>
              </a:cxn>
              <a:cxn ang="0">
                <a:pos x="connsiteX2" y="connsiteY2"/>
              </a:cxn>
              <a:cxn ang="0">
                <a:pos x="connsiteX3" y="connsiteY3"/>
              </a:cxn>
            </a:cxnLst>
            <a:rect l="l" t="t" r="r" b="b"/>
            <a:pathLst>
              <a:path w="1127395" h="2493818">
                <a:moveTo>
                  <a:pt x="0" y="2493818"/>
                </a:moveTo>
                <a:cubicBezTo>
                  <a:pt x="526472" y="2283691"/>
                  <a:pt x="1052945" y="2073564"/>
                  <a:pt x="1122218" y="1801091"/>
                </a:cubicBezTo>
                <a:cubicBezTo>
                  <a:pt x="1191491" y="1528618"/>
                  <a:pt x="544945" y="1159164"/>
                  <a:pt x="415636" y="858982"/>
                </a:cubicBezTo>
                <a:cubicBezTo>
                  <a:pt x="286327" y="558800"/>
                  <a:pt x="316345" y="279400"/>
                  <a:pt x="346364" y="0"/>
                </a:cubicBezTo>
              </a:path>
            </a:pathLst>
          </a:custGeom>
          <a:noFill/>
          <a:ln w="28575">
            <a:solidFill>
              <a:srgbClr val="00B0F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41" name="文本框 40"/>
          <p:cNvSpPr txBox="1"/>
          <p:nvPr/>
        </p:nvSpPr>
        <p:spPr>
          <a:xfrm>
            <a:off x="4343773" y="3035407"/>
            <a:ext cx="1695077" cy="738664"/>
          </a:xfrm>
          <a:prstGeom prst="rect">
            <a:avLst/>
          </a:prstGeom>
          <a:noFill/>
        </p:spPr>
        <p:txBody>
          <a:bodyPr wrap="square" rtlCol="0">
            <a:noAutofit/>
          </a:bodyPr>
          <a:lstStyle/>
          <a:p>
            <a:r>
              <a:rPr lang="en-US" sz="1400" dirty="0">
                <a:solidFill>
                  <a:srgbClr val="00B0F0"/>
                </a:solidFill>
                <a:latin typeface="Huawei Sans" panose="020C0503030203020204" pitchFamily="34" charset="0"/>
              </a:rPr>
              <a:t>Data packets sent to 10.1.1.1/32</a:t>
            </a:r>
          </a:p>
        </p:txBody>
      </p:sp>
      <p:sp>
        <p:nvSpPr>
          <p:cNvPr id="74" name="Freeform 3"/>
          <p:cNvSpPr>
            <a:spLocks/>
          </p:cNvSpPr>
          <p:nvPr/>
        </p:nvSpPr>
        <p:spPr bwMode="gray">
          <a:xfrm rot="20981214">
            <a:off x="1086695" y="3600497"/>
            <a:ext cx="631109" cy="822659"/>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a:gsLst>
              <a:gs pos="100000">
                <a:srgbClr val="BAE6F6"/>
              </a:gs>
              <a:gs pos="31000">
                <a:srgbClr val="F3FBFE"/>
              </a:gs>
            </a:gsLst>
            <a:lin ang="0" scaled="0"/>
          </a:gradFill>
          <a:ln w="19050">
            <a:gradFill>
              <a:gsLst>
                <a:gs pos="0">
                  <a:srgbClr val="BAE6F6">
                    <a:alpha val="40000"/>
                  </a:srgbClr>
                </a:gs>
                <a:gs pos="100000">
                  <a:srgbClr val="1AABE2"/>
                </a:gs>
              </a:gsLst>
              <a:lin ang="0" scaled="0"/>
            </a:gradFill>
          </a:ln>
          <a:extLst/>
        </p:spPr>
        <p:txBody>
          <a:bodyPr vert="horz" wrap="square" lIns="68580" tIns="34290" rIns="68580" bIns="3429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0" name="文本框 49"/>
          <p:cNvSpPr txBox="1"/>
          <p:nvPr/>
        </p:nvSpPr>
        <p:spPr>
          <a:xfrm>
            <a:off x="736843" y="3027033"/>
            <a:ext cx="2385589" cy="523220"/>
          </a:xfrm>
          <a:prstGeom prst="rect">
            <a:avLst/>
          </a:prstGeom>
          <a:noFill/>
        </p:spPr>
        <p:txBody>
          <a:bodyPr wrap="none" rtlCol="0">
            <a:noAutofit/>
          </a:bodyPr>
          <a:lstStyle/>
          <a:p>
            <a:pPr algn="r"/>
            <a:r>
              <a:rPr lang="en-US" sz="1400" b="1">
                <a:latin typeface="Huawei Sans" panose="020C0503030203020204" pitchFamily="34" charset="0"/>
              </a:rPr>
              <a:t>Static route to 10.1.1.1/32</a:t>
            </a:r>
          </a:p>
          <a:p>
            <a:pPr algn="r"/>
            <a:r>
              <a:rPr lang="en-US" sz="1400">
                <a:latin typeface="Huawei Sans" panose="020C0503030203020204" pitchFamily="34" charset="0"/>
              </a:rPr>
              <a:t>The next hop is 10.1.123.1.</a:t>
            </a:r>
          </a:p>
        </p:txBody>
      </p:sp>
      <p:sp>
        <p:nvSpPr>
          <p:cNvPr id="69" name="Oval 4"/>
          <p:cNvSpPr>
            <a:spLocks noChangeAspect="1"/>
          </p:cNvSpPr>
          <p:nvPr/>
        </p:nvSpPr>
        <p:spPr>
          <a:xfrm>
            <a:off x="587202" y="3077905"/>
            <a:ext cx="180000" cy="18000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auto">
              <a:spcBef>
                <a:spcPts val="0"/>
              </a:spcBef>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1" name="文本框 70"/>
          <p:cNvSpPr txBox="1"/>
          <p:nvPr/>
        </p:nvSpPr>
        <p:spPr>
          <a:xfrm>
            <a:off x="675269" y="4305209"/>
            <a:ext cx="1065842" cy="738664"/>
          </a:xfrm>
          <a:prstGeom prst="rect">
            <a:avLst/>
          </a:prstGeom>
          <a:noFill/>
        </p:spPr>
        <p:txBody>
          <a:bodyPr wrap="square" rtlCol="0">
            <a:noAutofit/>
          </a:bodyPr>
          <a:lstStyle/>
          <a:p>
            <a:r>
              <a:rPr lang="en-US" altLang="zh-CN" sz="1400" dirty="0">
                <a:solidFill>
                  <a:srgbClr val="00B0F0"/>
                </a:solidFill>
                <a:latin typeface="Huawei Sans" panose="020C0503030203020204" pitchFamily="34" charset="0"/>
              </a:rPr>
              <a:t>Imports the route to OSPF.</a:t>
            </a:r>
          </a:p>
        </p:txBody>
      </p:sp>
      <p:grpSp>
        <p:nvGrpSpPr>
          <p:cNvPr id="48" name="组合 47"/>
          <p:cNvGrpSpPr/>
          <p:nvPr/>
        </p:nvGrpSpPr>
        <p:grpSpPr>
          <a:xfrm>
            <a:off x="9523926" y="10039"/>
            <a:ext cx="2516464" cy="286161"/>
            <a:chOff x="9523926" y="10039"/>
            <a:chExt cx="2516464" cy="286161"/>
          </a:xfrm>
        </p:grpSpPr>
        <p:sp>
          <p:nvSpPr>
            <p:cNvPr id="62" name="燕尾形 61"/>
            <p:cNvSpPr/>
            <p:nvPr/>
          </p:nvSpPr>
          <p:spPr bwMode="auto">
            <a:xfrm>
              <a:off x="11082338" y="10039"/>
              <a:ext cx="958052" cy="286161"/>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ts val="1080"/>
                </a:lnSpc>
              </a:pPr>
              <a:r>
                <a:rPr lang="en-US" sz="9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Forwarding Address</a:t>
              </a:r>
            </a:p>
          </p:txBody>
        </p:sp>
        <p:sp>
          <p:nvSpPr>
            <p:cNvPr id="72" name="五边形 71"/>
            <p:cNvSpPr/>
            <p:nvPr/>
          </p:nvSpPr>
          <p:spPr bwMode="auto">
            <a:xfrm>
              <a:off x="9523926" y="10039"/>
              <a:ext cx="720000" cy="286161"/>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Multi-Process</a:t>
              </a:r>
            </a:p>
          </p:txBody>
        </p:sp>
        <p:sp>
          <p:nvSpPr>
            <p:cNvPr id="73" name="燕尾形 72"/>
            <p:cNvSpPr/>
            <p:nvPr/>
          </p:nvSpPr>
          <p:spPr bwMode="auto">
            <a:xfrm>
              <a:off x="10150383" y="10039"/>
              <a:ext cx="1022442" cy="28616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Association with BGP</a:t>
              </a:r>
            </a:p>
          </p:txBody>
        </p:sp>
      </p:grpSp>
    </p:spTree>
    <p:extLst>
      <p:ext uri="{BB962C8B-B14F-4D97-AF65-F5344CB8AC3E}">
        <p14:creationId xmlns:p14="http://schemas.microsoft.com/office/powerpoint/2010/main" val="26049692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7"/>
          <p:cNvSpPr>
            <a:spLocks noGrp="1"/>
          </p:cNvSpPr>
          <p:nvPr>
            <p:ph type="body" sz="quarter" idx="10"/>
          </p:nvPr>
        </p:nvSpPr>
        <p:spPr>
          <a:xfrm>
            <a:off x="468317" y="1233488"/>
            <a:ext cx="11276183" cy="4680000"/>
          </a:xfrm>
        </p:spPr>
        <p:txBody>
          <a:bodyPr>
            <a:noAutofit/>
          </a:bodyPr>
          <a:lstStyle/>
          <a:p>
            <a:r>
              <a:rPr lang="en-US" sz="1600" dirty="0">
                <a:latin typeface="Huawei Sans" panose="020C0503030203020204" pitchFamily="34" charset="0"/>
              </a:rPr>
              <a:t>When an ASBR imports external routes, if the FA field in the Type 5 LSA is 0, the router considers that the data packets destined for the destination network segment should be sent to the ASBR. If the FA field in a Type 5 LSA is not 0, the router considers that the data packet destined for the destination network segment should be sent to the device identified by the FA.</a:t>
            </a:r>
          </a:p>
          <a:p>
            <a:r>
              <a:rPr lang="en-US" sz="1600" dirty="0">
                <a:latin typeface="Huawei Sans" panose="020C0503030203020204" pitchFamily="34" charset="0"/>
              </a:rPr>
              <a:t>The FA field can be set to a non-zero value only when all the following conditions are met:</a:t>
            </a:r>
          </a:p>
          <a:p>
            <a:pPr marL="654050" lvl="1" indent="-328613"/>
            <a:r>
              <a:rPr lang="en-US" sz="1400" dirty="0">
                <a:latin typeface="Huawei Sans" panose="020C0503030203020204" pitchFamily="34" charset="0"/>
              </a:rPr>
              <a:t>The ASBR activates OSPF on the interface (outbound interface of the external route) connected to the external network.</a:t>
            </a:r>
          </a:p>
          <a:p>
            <a:pPr marL="654050" lvl="1" indent="-328613"/>
            <a:r>
              <a:rPr lang="en-US" sz="1400" dirty="0">
                <a:latin typeface="Huawei Sans" panose="020C0503030203020204" pitchFamily="34" charset="0"/>
              </a:rPr>
              <a:t>The preceding interface is not configured as a silent interface.</a:t>
            </a:r>
          </a:p>
          <a:p>
            <a:pPr marL="654050" lvl="1" indent="-328613"/>
            <a:r>
              <a:rPr lang="en-US" sz="1400" dirty="0">
                <a:latin typeface="Huawei Sans" panose="020C0503030203020204" pitchFamily="34" charset="0"/>
              </a:rPr>
              <a:t>The OSPF network type of such an interface is broadcast or NBMA.</a:t>
            </a:r>
          </a:p>
          <a:p>
            <a:pPr marL="654050" lvl="1" indent="-328613"/>
            <a:r>
              <a:rPr lang="en-US" sz="1400" dirty="0">
                <a:latin typeface="Huawei Sans" panose="020C0503030203020204" pitchFamily="34" charset="0"/>
              </a:rPr>
              <a:t>The IP address of the interface is within the network segment specified by the network command in the OSPF configuration.</a:t>
            </a:r>
          </a:p>
          <a:p>
            <a:pPr marL="302279" lvl="1" indent="-302279" algn="just">
              <a:spcBef>
                <a:spcPts val="792"/>
              </a:spcBef>
              <a:buSzPct val="100000"/>
              <a:buFont typeface="Arial" panose="020B0604020202020204" pitchFamily="34" charset="0"/>
              <a:buChar char="•"/>
            </a:pPr>
            <a:r>
              <a:rPr lang="en-US" sz="1600" dirty="0">
                <a:latin typeface="Huawei Sans" panose="020C0503030203020204" pitchFamily="34" charset="0"/>
                <a:cs typeface="Arial" panose="020B0604020202020204" pitchFamily="34" charset="0"/>
              </a:rPr>
              <a:t>The route to the FA must be an OSPF intra-area route or an inter-area route. In this manner, the router that receives the external LSA </a:t>
            </a:r>
            <a:r>
              <a:rPr lang="en-US" sz="1600" dirty="0" smtClean="0">
                <a:latin typeface="Huawei Sans" panose="020C0503030203020204" pitchFamily="34" charset="0"/>
                <a:cs typeface="Arial" panose="020B0604020202020204" pitchFamily="34" charset="0"/>
              </a:rPr>
              <a:t>can add the </a:t>
            </a:r>
            <a:r>
              <a:rPr lang="en-US" sz="1600" dirty="0">
                <a:latin typeface="Huawei Sans" panose="020C0503030203020204" pitchFamily="34" charset="0"/>
                <a:cs typeface="Arial" panose="020B0604020202020204" pitchFamily="34" charset="0"/>
              </a:rPr>
              <a:t>LSA into the routing table. The next hop of the route generated </a:t>
            </a:r>
            <a:r>
              <a:rPr lang="en-US" sz="1600" dirty="0" smtClean="0">
                <a:latin typeface="Huawei Sans" panose="020C0503030203020204" pitchFamily="34" charset="0"/>
                <a:cs typeface="Arial" panose="020B0604020202020204" pitchFamily="34" charset="0"/>
              </a:rPr>
              <a:t>using </a:t>
            </a:r>
            <a:r>
              <a:rPr lang="en-US" sz="1600" dirty="0">
                <a:latin typeface="Huawei Sans" panose="020C0503030203020204" pitchFamily="34" charset="0"/>
                <a:cs typeface="Arial" panose="020B0604020202020204" pitchFamily="34" charset="0"/>
              </a:rPr>
              <a:t>the loaded external LSA is the same as the next hop to the FA.</a:t>
            </a:r>
          </a:p>
        </p:txBody>
      </p:sp>
      <p:sp>
        <p:nvSpPr>
          <p:cNvPr id="3" name="标题 2"/>
          <p:cNvSpPr>
            <a:spLocks noGrp="1"/>
          </p:cNvSpPr>
          <p:nvPr>
            <p:ph type="title"/>
          </p:nvPr>
        </p:nvSpPr>
        <p:spPr>
          <a:xfrm>
            <a:off x="1594177" y="410400"/>
            <a:ext cx="9827761" cy="640800"/>
          </a:xfrm>
        </p:spPr>
        <p:txBody>
          <a:bodyPr>
            <a:noAutofit/>
          </a:bodyPr>
          <a:lstStyle/>
          <a:p>
            <a:r>
              <a:rPr lang="en-US">
                <a:latin typeface="Huawei Sans" panose="020C0503030203020204" pitchFamily="34" charset="0"/>
              </a:rPr>
              <a:t>FA Values</a:t>
            </a:r>
          </a:p>
        </p:txBody>
      </p:sp>
      <p:grpSp>
        <p:nvGrpSpPr>
          <p:cNvPr id="11" name="组合 10"/>
          <p:cNvGrpSpPr/>
          <p:nvPr/>
        </p:nvGrpSpPr>
        <p:grpSpPr>
          <a:xfrm>
            <a:off x="9523926" y="10039"/>
            <a:ext cx="2516464" cy="286161"/>
            <a:chOff x="9523926" y="10039"/>
            <a:chExt cx="2516464" cy="286161"/>
          </a:xfrm>
        </p:grpSpPr>
        <p:sp>
          <p:nvSpPr>
            <p:cNvPr id="12" name="燕尾形 11"/>
            <p:cNvSpPr/>
            <p:nvPr/>
          </p:nvSpPr>
          <p:spPr bwMode="auto">
            <a:xfrm>
              <a:off x="11082338" y="10039"/>
              <a:ext cx="958052" cy="286161"/>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ts val="1080"/>
                </a:lnSpc>
              </a:pPr>
              <a:r>
                <a:rPr lang="en-US" sz="9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Forwarding Address</a:t>
              </a:r>
            </a:p>
          </p:txBody>
        </p:sp>
        <p:sp>
          <p:nvSpPr>
            <p:cNvPr id="13" name="五边形 12"/>
            <p:cNvSpPr/>
            <p:nvPr/>
          </p:nvSpPr>
          <p:spPr bwMode="auto">
            <a:xfrm>
              <a:off x="9523926" y="10039"/>
              <a:ext cx="720000" cy="286161"/>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Multi-Process</a:t>
              </a:r>
            </a:p>
          </p:txBody>
        </p:sp>
        <p:sp>
          <p:nvSpPr>
            <p:cNvPr id="14" name="燕尾形 13"/>
            <p:cNvSpPr/>
            <p:nvPr/>
          </p:nvSpPr>
          <p:spPr bwMode="auto">
            <a:xfrm>
              <a:off x="10150383" y="10039"/>
              <a:ext cx="1022442" cy="28616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Association with BGP</a:t>
              </a:r>
            </a:p>
          </p:txBody>
        </p:sp>
      </p:grpSp>
    </p:spTree>
    <p:extLst>
      <p:ext uri="{BB962C8B-B14F-4D97-AF65-F5344CB8AC3E}">
        <p14:creationId xmlns:p14="http://schemas.microsoft.com/office/powerpoint/2010/main" val="32174792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b="1"/>
              <a:t>OSPF Fast Convergence</a:t>
            </a:r>
          </a:p>
          <a:p>
            <a:r>
              <a:rPr lang="en-US">
                <a:solidFill>
                  <a:schemeClr val="bg1">
                    <a:lumMod val="50000"/>
                  </a:schemeClr>
                </a:solidFill>
              </a:rPr>
              <a:t>OSPF Route Control</a:t>
            </a:r>
          </a:p>
          <a:p>
            <a:r>
              <a:rPr lang="en-US">
                <a:solidFill>
                  <a:schemeClr val="bg1">
                    <a:lumMod val="50000"/>
                  </a:schemeClr>
                </a:solidFill>
              </a:rPr>
              <a:t>Other OSPF Features</a:t>
            </a:r>
          </a:p>
          <a:p>
            <a:r>
              <a:rPr lang="en-US">
                <a:solidFill>
                  <a:schemeClr val="bg1">
                    <a:lumMod val="50000"/>
                  </a:schemeClr>
                </a:solidFill>
              </a:rPr>
              <a:t>Advanced IS-IS Features</a:t>
            </a:r>
          </a:p>
        </p:txBody>
      </p:sp>
    </p:spTree>
    <p:extLst>
      <p:ext uri="{BB962C8B-B14F-4D97-AF65-F5344CB8AC3E}">
        <p14:creationId xmlns:p14="http://schemas.microsoft.com/office/powerpoint/2010/main" val="27499493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type="body" sz="quarter" idx="10"/>
          </p:nvPr>
        </p:nvSpPr>
        <p:spPr>
          <a:xfrm>
            <a:off x="468317" y="1233488"/>
            <a:ext cx="11276183" cy="4680000"/>
          </a:xfrm>
        </p:spPr>
        <p:txBody>
          <a:bodyPr>
            <a:noAutofit/>
          </a:bodyPr>
          <a:lstStyle/>
          <a:p>
            <a:r>
              <a:rPr lang="en-US" sz="1400" dirty="0">
                <a:latin typeface="Huawei Sans" panose="020C0503030203020204" pitchFamily="34" charset="0"/>
              </a:rPr>
              <a:t>When multiple ABRs exist in an NSSA, the system automatically selects an ABR as a translator to translate Type 7 LSAs into Type 5 LSAs. Other ABRs do not perform LSA translation.</a:t>
            </a:r>
          </a:p>
          <a:p>
            <a:r>
              <a:rPr lang="en-US" sz="1400" dirty="0">
                <a:latin typeface="Huawei Sans" panose="020C0503030203020204" pitchFamily="34" charset="0"/>
              </a:rPr>
              <a:t>As shown in the figure, if the FA is not considered, R1 considers that the packet must pass through the ABR (R3) to reach the destination because the router ID of R3 is greater than that of R2. In this way, traffic is diverted to the low-bandwidth link R1 -&gt; R3 -&gt; R4 -&gt; R5.</a:t>
            </a:r>
          </a:p>
          <a:p>
            <a:endParaRPr lang="zh-CN" altLang="en-US" sz="1400" dirty="0">
              <a:latin typeface="Huawei Sans" panose="020C0503030203020204" pitchFamily="34" charset="0"/>
            </a:endParaRPr>
          </a:p>
        </p:txBody>
      </p:sp>
      <p:sp>
        <p:nvSpPr>
          <p:cNvPr id="4" name="标题 3"/>
          <p:cNvSpPr>
            <a:spLocks noGrp="1"/>
          </p:cNvSpPr>
          <p:nvPr>
            <p:ph type="title"/>
          </p:nvPr>
        </p:nvSpPr>
        <p:spPr>
          <a:xfrm>
            <a:off x="1594800" y="219900"/>
            <a:ext cx="6626038" cy="980250"/>
          </a:xfrm>
        </p:spPr>
        <p:txBody>
          <a:bodyPr>
            <a:noAutofit/>
          </a:bodyPr>
          <a:lstStyle/>
          <a:p>
            <a:r>
              <a:rPr lang="en-US" dirty="0">
                <a:latin typeface="Huawei Sans" panose="020C0503030203020204" pitchFamily="34" charset="0"/>
              </a:rPr>
              <a:t>Case: Typical FA Application in NSSA Scenarios</a:t>
            </a:r>
          </a:p>
        </p:txBody>
      </p:sp>
      <p:sp>
        <p:nvSpPr>
          <p:cNvPr id="26" name="矩形 25"/>
          <p:cNvSpPr/>
          <p:nvPr/>
        </p:nvSpPr>
        <p:spPr>
          <a:xfrm>
            <a:off x="2098028" y="3659896"/>
            <a:ext cx="2184612" cy="2119210"/>
          </a:xfrm>
          <a:prstGeom prst="rect">
            <a:avLst/>
          </a:prstGeom>
          <a:solidFill>
            <a:srgbClr val="F4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25" name="矩形 24"/>
          <p:cNvSpPr/>
          <p:nvPr/>
        </p:nvSpPr>
        <p:spPr>
          <a:xfrm>
            <a:off x="4361185" y="3659896"/>
            <a:ext cx="3669668" cy="2119210"/>
          </a:xfrm>
          <a:prstGeom prst="rect">
            <a:avLst/>
          </a:prstGeom>
          <a:solidFill>
            <a:srgbClr val="F4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grpSp>
        <p:nvGrpSpPr>
          <p:cNvPr id="15" name="组合 14"/>
          <p:cNvGrpSpPr/>
          <p:nvPr/>
        </p:nvGrpSpPr>
        <p:grpSpPr>
          <a:xfrm rot="5400000">
            <a:off x="4115676" y="4009290"/>
            <a:ext cx="2122476" cy="1523820"/>
            <a:chOff x="6600056" y="4353447"/>
            <a:chExt cx="1296144" cy="833967"/>
          </a:xfrm>
        </p:grpSpPr>
        <p:cxnSp>
          <p:nvCxnSpPr>
            <p:cNvPr id="16" name="直接连接符 15"/>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248128" y="4353447"/>
              <a:ext cx="648072" cy="83396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rot="16200000">
            <a:off x="2459492" y="3973713"/>
            <a:ext cx="2122476" cy="1523820"/>
            <a:chOff x="6600056" y="4353447"/>
            <a:chExt cx="1296144" cy="833967"/>
          </a:xfrm>
        </p:grpSpPr>
        <p:cxnSp>
          <p:nvCxnSpPr>
            <p:cNvPr id="13" name="直接连接符 12"/>
            <p:cNvCxnSpPr/>
            <p:nvPr/>
          </p:nvCxnSpPr>
          <p:spPr>
            <a:xfrm flipH="1">
              <a:off x="6600056" y="4353447"/>
              <a:ext cx="648072" cy="83396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098028" y="4581734"/>
            <a:ext cx="413896" cy="307777"/>
          </a:xfrm>
          <a:prstGeom prst="rect">
            <a:avLst/>
          </a:prstGeom>
          <a:noFill/>
        </p:spPr>
        <p:txBody>
          <a:bodyPr wrap="none" rtlCol="0">
            <a:noAutofit/>
          </a:bodyPr>
          <a:lstStyle/>
          <a:p>
            <a:pPr algn="ctr"/>
            <a:r>
              <a:rPr lang="en-US" sz="1400" b="1">
                <a:latin typeface="Huawei Sans" panose="020C0503030203020204" pitchFamily="34" charset="0"/>
              </a:rPr>
              <a:t>R1</a:t>
            </a:r>
          </a:p>
        </p:txBody>
      </p:sp>
      <p:cxnSp>
        <p:nvCxnSpPr>
          <p:cNvPr id="18" name="直接连接符 17"/>
          <p:cNvCxnSpPr/>
          <p:nvPr/>
        </p:nvCxnSpPr>
        <p:spPr>
          <a:xfrm>
            <a:off x="6213690" y="4735623"/>
            <a:ext cx="26054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3519782" y="2956613"/>
            <a:ext cx="1654620" cy="523220"/>
          </a:xfrm>
          <a:prstGeom prst="rect">
            <a:avLst/>
          </a:prstGeom>
          <a:noFill/>
        </p:spPr>
        <p:txBody>
          <a:bodyPr wrap="none" rtlCol="0">
            <a:noAutofit/>
          </a:bodyPr>
          <a:lstStyle/>
          <a:p>
            <a:pPr algn="ctr"/>
            <a:r>
              <a:rPr lang="en-US" sz="1400">
                <a:latin typeface="Huawei Sans" panose="020C0503030203020204" pitchFamily="34" charset="0"/>
              </a:rPr>
              <a:t>Router ID 10.1.3.3</a:t>
            </a:r>
          </a:p>
          <a:p>
            <a:pPr algn="ctr"/>
            <a:r>
              <a:rPr lang="en-US" sz="1400" b="1">
                <a:latin typeface="Huawei Sans" panose="020C0503030203020204" pitchFamily="34" charset="0"/>
              </a:rPr>
              <a:t>R3</a:t>
            </a:r>
          </a:p>
        </p:txBody>
      </p:sp>
      <p:sp>
        <p:nvSpPr>
          <p:cNvPr id="22" name="文本框 21"/>
          <p:cNvSpPr txBox="1"/>
          <p:nvPr/>
        </p:nvSpPr>
        <p:spPr>
          <a:xfrm>
            <a:off x="3491293" y="5917286"/>
            <a:ext cx="1654620" cy="523220"/>
          </a:xfrm>
          <a:prstGeom prst="rect">
            <a:avLst/>
          </a:prstGeom>
          <a:noFill/>
        </p:spPr>
        <p:txBody>
          <a:bodyPr wrap="none" rtlCol="0">
            <a:noAutofit/>
          </a:bodyPr>
          <a:lstStyle/>
          <a:p>
            <a:pPr algn="ctr"/>
            <a:r>
              <a:rPr lang="en-US" sz="1400" b="1">
                <a:latin typeface="Huawei Sans" panose="020C0503030203020204" pitchFamily="34" charset="0"/>
              </a:rPr>
              <a:t>R2</a:t>
            </a:r>
          </a:p>
          <a:p>
            <a:pPr algn="ctr"/>
            <a:r>
              <a:rPr lang="en-US" sz="1400">
                <a:latin typeface="Huawei Sans" panose="020C0503030203020204" pitchFamily="34" charset="0"/>
              </a:rPr>
              <a:t>Router ID 10.1.2.2</a:t>
            </a:r>
          </a:p>
        </p:txBody>
      </p:sp>
      <p:sp>
        <p:nvSpPr>
          <p:cNvPr id="23" name="文本框 22"/>
          <p:cNvSpPr txBox="1"/>
          <p:nvPr/>
        </p:nvSpPr>
        <p:spPr>
          <a:xfrm>
            <a:off x="5855709" y="4942893"/>
            <a:ext cx="413896" cy="307777"/>
          </a:xfrm>
          <a:prstGeom prst="rect">
            <a:avLst/>
          </a:prstGeom>
          <a:noFill/>
        </p:spPr>
        <p:txBody>
          <a:bodyPr wrap="none" rtlCol="0">
            <a:noAutofit/>
          </a:bodyPr>
          <a:lstStyle/>
          <a:p>
            <a:pPr algn="ctr"/>
            <a:r>
              <a:rPr lang="en-US" sz="1400" b="1">
                <a:latin typeface="Huawei Sans" panose="020C0503030203020204" pitchFamily="34" charset="0"/>
              </a:rPr>
              <a:t>R4</a:t>
            </a:r>
          </a:p>
        </p:txBody>
      </p:sp>
      <p:sp>
        <p:nvSpPr>
          <p:cNvPr id="24" name="文本框 23"/>
          <p:cNvSpPr txBox="1"/>
          <p:nvPr/>
        </p:nvSpPr>
        <p:spPr>
          <a:xfrm>
            <a:off x="7806942" y="4942892"/>
            <a:ext cx="413896" cy="307777"/>
          </a:xfrm>
          <a:prstGeom prst="rect">
            <a:avLst/>
          </a:prstGeom>
          <a:noFill/>
        </p:spPr>
        <p:txBody>
          <a:bodyPr wrap="none" rtlCol="0">
            <a:noAutofit/>
          </a:bodyPr>
          <a:lstStyle/>
          <a:p>
            <a:pPr algn="ctr"/>
            <a:r>
              <a:rPr lang="en-US" sz="1400" b="1">
                <a:latin typeface="Huawei Sans" panose="020C0503030203020204" pitchFamily="34" charset="0"/>
              </a:rPr>
              <a:t>R5</a:t>
            </a:r>
          </a:p>
        </p:txBody>
      </p:sp>
      <p:sp>
        <p:nvSpPr>
          <p:cNvPr id="27" name="文本框 26"/>
          <p:cNvSpPr txBox="1"/>
          <p:nvPr/>
        </p:nvSpPr>
        <p:spPr>
          <a:xfrm>
            <a:off x="6837606" y="4719501"/>
            <a:ext cx="930063" cy="307777"/>
          </a:xfrm>
          <a:prstGeom prst="rect">
            <a:avLst/>
          </a:prstGeom>
          <a:noFill/>
        </p:spPr>
        <p:txBody>
          <a:bodyPr wrap="none" rtlCol="0">
            <a:noAutofit/>
          </a:bodyPr>
          <a:lstStyle/>
          <a:p>
            <a:pPr algn="ctr"/>
            <a:r>
              <a:rPr lang="en-US" sz="1400">
                <a:latin typeface="Huawei Sans" panose="020C0503030203020204" pitchFamily="34" charset="0"/>
              </a:rPr>
              <a:t>10.1.45.5</a:t>
            </a:r>
          </a:p>
        </p:txBody>
      </p:sp>
      <p:cxnSp>
        <p:nvCxnSpPr>
          <p:cNvPr id="32" name="直接箭头连接符 31"/>
          <p:cNvCxnSpPr/>
          <p:nvPr/>
        </p:nvCxnSpPr>
        <p:spPr>
          <a:xfrm flipH="1">
            <a:off x="6524054" y="4599507"/>
            <a:ext cx="1008361" cy="0"/>
          </a:xfrm>
          <a:prstGeom prst="straightConnector1">
            <a:avLst/>
          </a:prstGeom>
          <a:ln w="28575">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rot="2047596">
            <a:off x="5013649" y="3572788"/>
            <a:ext cx="1253613" cy="738664"/>
          </a:xfrm>
          <a:prstGeom prst="rect">
            <a:avLst/>
          </a:prstGeom>
          <a:noFill/>
        </p:spPr>
        <p:txBody>
          <a:bodyPr wrap="none" rtlCol="0">
            <a:noAutofit/>
          </a:bodyPr>
          <a:lstStyle/>
          <a:p>
            <a:pPr algn="r"/>
            <a:r>
              <a:rPr lang="en-US" sz="1400" b="1" dirty="0" smtClean="0">
                <a:solidFill>
                  <a:srgbClr val="EC7061"/>
                </a:solidFill>
                <a:latin typeface="Huawei Sans" panose="020C0503030203020204" pitchFamily="34" charset="0"/>
              </a:rPr>
              <a:t>Type 7 </a:t>
            </a:r>
            <a:r>
              <a:rPr lang="en-US" sz="1400" b="1" dirty="0">
                <a:solidFill>
                  <a:srgbClr val="EC7061"/>
                </a:solidFill>
                <a:latin typeface="Huawei Sans" panose="020C0503030203020204" pitchFamily="34" charset="0"/>
              </a:rPr>
              <a:t>LSA</a:t>
            </a:r>
          </a:p>
          <a:p>
            <a:pPr algn="r"/>
            <a:r>
              <a:rPr lang="en-US" sz="1400" dirty="0">
                <a:solidFill>
                  <a:srgbClr val="EC7061"/>
                </a:solidFill>
                <a:latin typeface="Huawei Sans" panose="020C0503030203020204" pitchFamily="34" charset="0"/>
              </a:rPr>
              <a:t>10.1.5.0/24</a:t>
            </a:r>
          </a:p>
          <a:p>
            <a:pPr algn="r"/>
            <a:r>
              <a:rPr lang="en-US" sz="1400" dirty="0">
                <a:solidFill>
                  <a:srgbClr val="EC7061"/>
                </a:solidFill>
                <a:latin typeface="Huawei Sans" panose="020C0503030203020204" pitchFamily="34" charset="0"/>
              </a:rPr>
              <a:t>FA=10.1.45.5</a:t>
            </a:r>
          </a:p>
        </p:txBody>
      </p:sp>
      <p:cxnSp>
        <p:nvCxnSpPr>
          <p:cNvPr id="37" name="直接箭头连接符 36"/>
          <p:cNvCxnSpPr/>
          <p:nvPr/>
        </p:nvCxnSpPr>
        <p:spPr>
          <a:xfrm flipH="1">
            <a:off x="3037990" y="3752613"/>
            <a:ext cx="782333" cy="555466"/>
          </a:xfrm>
          <a:prstGeom prst="straightConnector1">
            <a:avLst/>
          </a:prstGeom>
          <a:ln w="28575">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rot="19619735">
            <a:off x="2503334" y="3346943"/>
            <a:ext cx="1253613" cy="738664"/>
          </a:xfrm>
          <a:prstGeom prst="rect">
            <a:avLst/>
          </a:prstGeom>
          <a:noFill/>
        </p:spPr>
        <p:txBody>
          <a:bodyPr wrap="none" rtlCol="0">
            <a:noAutofit/>
          </a:bodyPr>
          <a:lstStyle/>
          <a:p>
            <a:pPr algn="r"/>
            <a:r>
              <a:rPr lang="en-US" sz="1400" b="1" dirty="0">
                <a:solidFill>
                  <a:srgbClr val="EC7061"/>
                </a:solidFill>
                <a:latin typeface="Huawei Sans" panose="020C0503030203020204" pitchFamily="34" charset="0"/>
              </a:rPr>
              <a:t>Type 5 LSA</a:t>
            </a:r>
          </a:p>
          <a:p>
            <a:pPr algn="r"/>
            <a:r>
              <a:rPr lang="en-US" sz="1400" dirty="0">
                <a:solidFill>
                  <a:srgbClr val="EC7061"/>
                </a:solidFill>
                <a:latin typeface="Huawei Sans" panose="020C0503030203020204" pitchFamily="34" charset="0"/>
              </a:rPr>
              <a:t>10.1.5.0/24</a:t>
            </a:r>
          </a:p>
          <a:p>
            <a:pPr algn="r"/>
            <a:r>
              <a:rPr lang="en-US" sz="1400" dirty="0">
                <a:solidFill>
                  <a:srgbClr val="EC7061"/>
                </a:solidFill>
                <a:latin typeface="Huawei Sans" panose="020C0503030203020204" pitchFamily="34" charset="0"/>
              </a:rPr>
              <a:t>FA=10.1.45.5</a:t>
            </a:r>
          </a:p>
        </p:txBody>
      </p:sp>
      <p:sp>
        <p:nvSpPr>
          <p:cNvPr id="40" name="文本框 39"/>
          <p:cNvSpPr txBox="1"/>
          <p:nvPr/>
        </p:nvSpPr>
        <p:spPr>
          <a:xfrm rot="19523156">
            <a:off x="3108621" y="4159978"/>
            <a:ext cx="1082348" cy="307777"/>
          </a:xfrm>
          <a:prstGeom prst="rect">
            <a:avLst/>
          </a:prstGeom>
          <a:noFill/>
        </p:spPr>
        <p:txBody>
          <a:bodyPr wrap="none" rtlCol="0">
            <a:noAutofit/>
          </a:bodyPr>
          <a:lstStyle/>
          <a:p>
            <a:pPr algn="ctr"/>
            <a:r>
              <a:rPr lang="en-US" sz="1000" dirty="0">
                <a:latin typeface="Huawei Sans" panose="020C0503030203020204" pitchFamily="34" charset="0"/>
              </a:rPr>
              <a:t>Low-bandwidth link</a:t>
            </a:r>
          </a:p>
        </p:txBody>
      </p:sp>
      <p:sp>
        <p:nvSpPr>
          <p:cNvPr id="41" name="文本框 40"/>
          <p:cNvSpPr txBox="1"/>
          <p:nvPr/>
        </p:nvSpPr>
        <p:spPr>
          <a:xfrm rot="2105217">
            <a:off x="4433374" y="4202707"/>
            <a:ext cx="1082348" cy="307777"/>
          </a:xfrm>
          <a:prstGeom prst="rect">
            <a:avLst/>
          </a:prstGeom>
          <a:noFill/>
        </p:spPr>
        <p:txBody>
          <a:bodyPr wrap="none" rtlCol="0">
            <a:noAutofit/>
          </a:bodyPr>
          <a:lstStyle/>
          <a:p>
            <a:pPr algn="ctr"/>
            <a:r>
              <a:rPr lang="en-US" sz="1000">
                <a:latin typeface="Huawei Sans" panose="020C0503030203020204" pitchFamily="34" charset="0"/>
              </a:rPr>
              <a:t>Low-bandwidth link</a:t>
            </a:r>
          </a:p>
        </p:txBody>
      </p:sp>
      <p:sp>
        <p:nvSpPr>
          <p:cNvPr id="42" name="文本框 41"/>
          <p:cNvSpPr txBox="1"/>
          <p:nvPr/>
        </p:nvSpPr>
        <p:spPr>
          <a:xfrm rot="2080328">
            <a:off x="3050353" y="4952373"/>
            <a:ext cx="1082349" cy="307777"/>
          </a:xfrm>
          <a:prstGeom prst="rect">
            <a:avLst/>
          </a:prstGeom>
          <a:noFill/>
        </p:spPr>
        <p:txBody>
          <a:bodyPr wrap="none" rtlCol="0">
            <a:noAutofit/>
          </a:bodyPr>
          <a:lstStyle/>
          <a:p>
            <a:pPr algn="ctr"/>
            <a:r>
              <a:rPr lang="en-US" sz="1000" dirty="0">
                <a:latin typeface="Huawei Sans" panose="020C0503030203020204" pitchFamily="34" charset="0"/>
              </a:rPr>
              <a:t>High-bandwidth link</a:t>
            </a:r>
          </a:p>
        </p:txBody>
      </p:sp>
      <p:sp>
        <p:nvSpPr>
          <p:cNvPr id="43" name="文本框 42"/>
          <p:cNvSpPr txBox="1"/>
          <p:nvPr/>
        </p:nvSpPr>
        <p:spPr>
          <a:xfrm rot="19614101">
            <a:off x="4540203" y="5016114"/>
            <a:ext cx="1082349" cy="307777"/>
          </a:xfrm>
          <a:prstGeom prst="rect">
            <a:avLst/>
          </a:prstGeom>
          <a:noFill/>
        </p:spPr>
        <p:txBody>
          <a:bodyPr wrap="none" rtlCol="0">
            <a:noAutofit/>
          </a:bodyPr>
          <a:lstStyle/>
          <a:p>
            <a:pPr algn="ctr"/>
            <a:r>
              <a:rPr lang="en-US" sz="1000" dirty="0">
                <a:latin typeface="Huawei Sans" panose="020C0503030203020204" pitchFamily="34" charset="0"/>
              </a:rPr>
              <a:t>High-bandwidth link</a:t>
            </a:r>
          </a:p>
        </p:txBody>
      </p:sp>
      <p:sp>
        <p:nvSpPr>
          <p:cNvPr id="44" name="任意多边形 43"/>
          <p:cNvSpPr/>
          <p:nvPr/>
        </p:nvSpPr>
        <p:spPr>
          <a:xfrm>
            <a:off x="2810915" y="5098436"/>
            <a:ext cx="5255581" cy="792608"/>
          </a:xfrm>
          <a:custGeom>
            <a:avLst/>
            <a:gdLst>
              <a:gd name="connsiteX0" fmla="*/ 50812 w 6842230"/>
              <a:gd name="connsiteY0" fmla="*/ 24101 h 1080952"/>
              <a:gd name="connsiteX1" fmla="*/ 104078 w 6842230"/>
              <a:gd name="connsiteY1" fmla="*/ 59612 h 1080952"/>
              <a:gd name="connsiteX2" fmla="*/ 2048288 w 6842230"/>
              <a:gd name="connsiteY2" fmla="*/ 1080544 h 1080952"/>
              <a:gd name="connsiteX3" fmla="*/ 4418626 w 6842230"/>
              <a:gd name="connsiteY3" fmla="*/ 183899 h 1080952"/>
              <a:gd name="connsiteX4" fmla="*/ 6842230 w 6842230"/>
              <a:gd name="connsiteY4" fmla="*/ 210532 h 1080952"/>
              <a:gd name="connsiteX0" fmla="*/ 0 w 6791418"/>
              <a:gd name="connsiteY0" fmla="*/ 0 h 1056851"/>
              <a:gd name="connsiteX1" fmla="*/ 1997476 w 6791418"/>
              <a:gd name="connsiteY1" fmla="*/ 1056443 h 1056851"/>
              <a:gd name="connsiteX2" fmla="*/ 4367814 w 6791418"/>
              <a:gd name="connsiteY2" fmla="*/ 159798 h 1056851"/>
              <a:gd name="connsiteX3" fmla="*/ 6791418 w 6791418"/>
              <a:gd name="connsiteY3" fmla="*/ 186431 h 1056851"/>
              <a:gd name="connsiteX0" fmla="*/ 0 w 6489577"/>
              <a:gd name="connsiteY0" fmla="*/ 40443 h 954851"/>
              <a:gd name="connsiteX1" fmla="*/ 1695635 w 6489577"/>
              <a:gd name="connsiteY1" fmla="*/ 954843 h 954851"/>
              <a:gd name="connsiteX2" fmla="*/ 4065973 w 6489577"/>
              <a:gd name="connsiteY2" fmla="*/ 58198 h 954851"/>
              <a:gd name="connsiteX3" fmla="*/ 6489577 w 6489577"/>
              <a:gd name="connsiteY3" fmla="*/ 84831 h 954851"/>
              <a:gd name="connsiteX0" fmla="*/ 0 w 6489577"/>
              <a:gd name="connsiteY0" fmla="*/ 40443 h 954851"/>
              <a:gd name="connsiteX1" fmla="*/ 1695635 w 6489577"/>
              <a:gd name="connsiteY1" fmla="*/ 954843 h 954851"/>
              <a:gd name="connsiteX2" fmla="*/ 4065973 w 6489577"/>
              <a:gd name="connsiteY2" fmla="*/ 58198 h 954851"/>
              <a:gd name="connsiteX3" fmla="*/ 6489577 w 6489577"/>
              <a:gd name="connsiteY3" fmla="*/ 84831 h 954851"/>
              <a:gd name="connsiteX0" fmla="*/ 0 w 6454066"/>
              <a:gd name="connsiteY0" fmla="*/ 4932 h 954920"/>
              <a:gd name="connsiteX1" fmla="*/ 1660124 w 6454066"/>
              <a:gd name="connsiteY1" fmla="*/ 954843 h 954920"/>
              <a:gd name="connsiteX2" fmla="*/ 4030462 w 6454066"/>
              <a:gd name="connsiteY2" fmla="*/ 58198 h 954920"/>
              <a:gd name="connsiteX3" fmla="*/ 6454066 w 6454066"/>
              <a:gd name="connsiteY3" fmla="*/ 84831 h 954920"/>
              <a:gd name="connsiteX0" fmla="*/ 0 w 6454066"/>
              <a:gd name="connsiteY0" fmla="*/ 0 h 951229"/>
              <a:gd name="connsiteX1" fmla="*/ 1660124 w 6454066"/>
              <a:gd name="connsiteY1" fmla="*/ 949911 h 951229"/>
              <a:gd name="connsiteX2" fmla="*/ 3266982 w 6454066"/>
              <a:gd name="connsiteY2" fmla="*/ 204187 h 951229"/>
              <a:gd name="connsiteX3" fmla="*/ 6454066 w 6454066"/>
              <a:gd name="connsiteY3" fmla="*/ 79899 h 951229"/>
              <a:gd name="connsiteX0" fmla="*/ 0 w 6454066"/>
              <a:gd name="connsiteY0" fmla="*/ 0 h 950391"/>
              <a:gd name="connsiteX1" fmla="*/ 1660124 w 6454066"/>
              <a:gd name="connsiteY1" fmla="*/ 949911 h 950391"/>
              <a:gd name="connsiteX2" fmla="*/ 3266982 w 6454066"/>
              <a:gd name="connsiteY2" fmla="*/ 204187 h 950391"/>
              <a:gd name="connsiteX3" fmla="*/ 6454066 w 6454066"/>
              <a:gd name="connsiteY3" fmla="*/ 79899 h 950391"/>
              <a:gd name="connsiteX0" fmla="*/ 0 w 6454066"/>
              <a:gd name="connsiteY0" fmla="*/ 0 h 950391"/>
              <a:gd name="connsiteX1" fmla="*/ 1509203 w 6454066"/>
              <a:gd name="connsiteY1" fmla="*/ 949911 h 950391"/>
              <a:gd name="connsiteX2" fmla="*/ 3266982 w 6454066"/>
              <a:gd name="connsiteY2" fmla="*/ 204187 h 950391"/>
              <a:gd name="connsiteX3" fmla="*/ 6454066 w 6454066"/>
              <a:gd name="connsiteY3" fmla="*/ 79899 h 950391"/>
              <a:gd name="connsiteX0" fmla="*/ 0 w 6454066"/>
              <a:gd name="connsiteY0" fmla="*/ 0 h 914911"/>
              <a:gd name="connsiteX1" fmla="*/ 1597980 w 6454066"/>
              <a:gd name="connsiteY1" fmla="*/ 914400 h 914911"/>
              <a:gd name="connsiteX2" fmla="*/ 3266982 w 6454066"/>
              <a:gd name="connsiteY2" fmla="*/ 204187 h 914911"/>
              <a:gd name="connsiteX3" fmla="*/ 6454066 w 6454066"/>
              <a:gd name="connsiteY3" fmla="*/ 79899 h 914911"/>
              <a:gd name="connsiteX0" fmla="*/ 0 w 6454066"/>
              <a:gd name="connsiteY0" fmla="*/ 0 h 790775"/>
              <a:gd name="connsiteX1" fmla="*/ 1553592 w 6454066"/>
              <a:gd name="connsiteY1" fmla="*/ 790113 h 790775"/>
              <a:gd name="connsiteX2" fmla="*/ 3266982 w 6454066"/>
              <a:gd name="connsiteY2" fmla="*/ 204187 h 790775"/>
              <a:gd name="connsiteX3" fmla="*/ 6454066 w 6454066"/>
              <a:gd name="connsiteY3" fmla="*/ 79899 h 790775"/>
              <a:gd name="connsiteX0" fmla="*/ 0 w 6454066"/>
              <a:gd name="connsiteY0" fmla="*/ 0 h 790642"/>
              <a:gd name="connsiteX1" fmla="*/ 1553592 w 6454066"/>
              <a:gd name="connsiteY1" fmla="*/ 790113 h 790642"/>
              <a:gd name="connsiteX2" fmla="*/ 3266982 w 6454066"/>
              <a:gd name="connsiteY2" fmla="*/ 204187 h 790642"/>
              <a:gd name="connsiteX3" fmla="*/ 6454066 w 6454066"/>
              <a:gd name="connsiteY3" fmla="*/ 79899 h 790642"/>
              <a:gd name="connsiteX0" fmla="*/ 0 w 6454066"/>
              <a:gd name="connsiteY0" fmla="*/ 0 h 790116"/>
              <a:gd name="connsiteX1" fmla="*/ 1553592 w 6454066"/>
              <a:gd name="connsiteY1" fmla="*/ 790113 h 790116"/>
              <a:gd name="connsiteX2" fmla="*/ 3266982 w 6454066"/>
              <a:gd name="connsiteY2" fmla="*/ 204187 h 790116"/>
              <a:gd name="connsiteX3" fmla="*/ 6454066 w 6454066"/>
              <a:gd name="connsiteY3" fmla="*/ 79899 h 790116"/>
              <a:gd name="connsiteX0" fmla="*/ 0 w 6454066"/>
              <a:gd name="connsiteY0" fmla="*/ 0 h 791765"/>
              <a:gd name="connsiteX1" fmla="*/ 1553592 w 6454066"/>
              <a:gd name="connsiteY1" fmla="*/ 790113 h 791765"/>
              <a:gd name="connsiteX2" fmla="*/ 3080551 w 6454066"/>
              <a:gd name="connsiteY2" fmla="*/ 204187 h 791765"/>
              <a:gd name="connsiteX3" fmla="*/ 6454066 w 6454066"/>
              <a:gd name="connsiteY3" fmla="*/ 79899 h 791765"/>
              <a:gd name="connsiteX0" fmla="*/ 0 w 6454066"/>
              <a:gd name="connsiteY0" fmla="*/ 0 h 791470"/>
              <a:gd name="connsiteX1" fmla="*/ 1553592 w 6454066"/>
              <a:gd name="connsiteY1" fmla="*/ 790113 h 791470"/>
              <a:gd name="connsiteX2" fmla="*/ 3080551 w 6454066"/>
              <a:gd name="connsiteY2" fmla="*/ 204187 h 791470"/>
              <a:gd name="connsiteX3" fmla="*/ 6454066 w 6454066"/>
              <a:gd name="connsiteY3" fmla="*/ 79899 h 791470"/>
              <a:gd name="connsiteX0" fmla="*/ 0 w 6454066"/>
              <a:gd name="connsiteY0" fmla="*/ 0 h 792231"/>
              <a:gd name="connsiteX1" fmla="*/ 1553592 w 6454066"/>
              <a:gd name="connsiteY1" fmla="*/ 790113 h 792231"/>
              <a:gd name="connsiteX2" fmla="*/ 3204838 w 6454066"/>
              <a:gd name="connsiteY2" fmla="*/ 248576 h 792231"/>
              <a:gd name="connsiteX3" fmla="*/ 6454066 w 6454066"/>
              <a:gd name="connsiteY3" fmla="*/ 79899 h 792231"/>
              <a:gd name="connsiteX0" fmla="*/ 0 w 5228948"/>
              <a:gd name="connsiteY0" fmla="*/ 0 h 792601"/>
              <a:gd name="connsiteX1" fmla="*/ 1553592 w 5228948"/>
              <a:gd name="connsiteY1" fmla="*/ 790113 h 792601"/>
              <a:gd name="connsiteX2" fmla="*/ 3204838 w 5228948"/>
              <a:gd name="connsiteY2" fmla="*/ 248576 h 792601"/>
              <a:gd name="connsiteX3" fmla="*/ 5228948 w 5228948"/>
              <a:gd name="connsiteY3" fmla="*/ 221941 h 792601"/>
              <a:gd name="connsiteX0" fmla="*/ 0 w 5255581"/>
              <a:gd name="connsiteY0" fmla="*/ 0 h 792608"/>
              <a:gd name="connsiteX1" fmla="*/ 1553592 w 5255581"/>
              <a:gd name="connsiteY1" fmla="*/ 790113 h 792608"/>
              <a:gd name="connsiteX2" fmla="*/ 3204838 w 5255581"/>
              <a:gd name="connsiteY2" fmla="*/ 248576 h 792608"/>
              <a:gd name="connsiteX3" fmla="*/ 5255581 w 5255581"/>
              <a:gd name="connsiteY3" fmla="*/ 213063 h 792608"/>
            </a:gdLst>
            <a:ahLst/>
            <a:cxnLst>
              <a:cxn ang="0">
                <a:pos x="connsiteX0" y="connsiteY0"/>
              </a:cxn>
              <a:cxn ang="0">
                <a:pos x="connsiteX1" y="connsiteY1"/>
              </a:cxn>
              <a:cxn ang="0">
                <a:pos x="connsiteX2" y="connsiteY2"/>
              </a:cxn>
              <a:cxn ang="0">
                <a:pos x="connsiteX3" y="connsiteY3"/>
              </a:cxn>
            </a:cxnLst>
            <a:rect l="l" t="t" r="r" b="b"/>
            <a:pathLst>
              <a:path w="5255581" h="792608">
                <a:moveTo>
                  <a:pt x="0" y="0"/>
                </a:moveTo>
                <a:cubicBezTo>
                  <a:pt x="389508" y="299990"/>
                  <a:pt x="1019452" y="748684"/>
                  <a:pt x="1553592" y="790113"/>
                </a:cubicBezTo>
                <a:cubicBezTo>
                  <a:pt x="2087732" y="831542"/>
                  <a:pt x="2587840" y="344751"/>
                  <a:pt x="3204838" y="248576"/>
                </a:cubicBezTo>
                <a:cubicBezTo>
                  <a:pt x="3821836" y="152401"/>
                  <a:pt x="5255581" y="213063"/>
                  <a:pt x="5255581" y="213063"/>
                </a:cubicBezTo>
              </a:path>
            </a:pathLst>
          </a:custGeom>
          <a:noFill/>
          <a:ln w="28575">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45" name="文本框 44"/>
          <p:cNvSpPr txBox="1"/>
          <p:nvPr/>
        </p:nvSpPr>
        <p:spPr>
          <a:xfrm>
            <a:off x="5849771" y="5351451"/>
            <a:ext cx="1983235" cy="307777"/>
          </a:xfrm>
          <a:prstGeom prst="rect">
            <a:avLst/>
          </a:prstGeom>
          <a:noFill/>
        </p:spPr>
        <p:txBody>
          <a:bodyPr wrap="none" rtlCol="0">
            <a:noAutofit/>
          </a:bodyPr>
          <a:lstStyle/>
          <a:p>
            <a:pPr algn="ctr"/>
            <a:r>
              <a:rPr lang="en-US" sz="1400">
                <a:solidFill>
                  <a:srgbClr val="00B0F0"/>
                </a:solidFill>
                <a:latin typeface="Huawei Sans" panose="020C0503030203020204" pitchFamily="34" charset="0"/>
              </a:rPr>
              <a:t>Data sent to 10.1.5.0/24</a:t>
            </a:r>
          </a:p>
        </p:txBody>
      </p: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439307" y="4535211"/>
            <a:ext cx="540000" cy="442800"/>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36870" y="5475928"/>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36870" y="3445741"/>
            <a:ext cx="540000" cy="442800"/>
          </a:xfrm>
          <a:prstGeom prst="rect">
            <a:avLst/>
          </a:prstGeom>
        </p:spPr>
      </p:pic>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94050" y="4535211"/>
            <a:ext cx="540000" cy="442800"/>
          </a:xfrm>
          <a:prstGeom prst="rect">
            <a:avLst/>
          </a:prstGeom>
        </p:spPr>
      </p:pic>
      <p:cxnSp>
        <p:nvCxnSpPr>
          <p:cNvPr id="35" name="直接箭头连接符 34"/>
          <p:cNvCxnSpPr/>
          <p:nvPr/>
        </p:nvCxnSpPr>
        <p:spPr>
          <a:xfrm>
            <a:off x="9104843" y="5586666"/>
            <a:ext cx="794702" cy="0"/>
          </a:xfrm>
          <a:prstGeom prst="straightConnector1">
            <a:avLst/>
          </a:prstGeom>
          <a:ln w="28575">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a:xfrm>
            <a:off x="9104843" y="5921771"/>
            <a:ext cx="794702" cy="0"/>
          </a:xfrm>
          <a:prstGeom prst="straightConnector1">
            <a:avLst/>
          </a:prstGeom>
          <a:noFill/>
          <a:ln w="28575">
            <a:solidFill>
              <a:schemeClr val="tx1"/>
            </a:solidFill>
            <a:prstDash val="dashDot"/>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3" name="文本框 2"/>
          <p:cNvSpPr txBox="1"/>
          <p:nvPr/>
        </p:nvSpPr>
        <p:spPr>
          <a:xfrm>
            <a:off x="9899545" y="5361488"/>
            <a:ext cx="1191352" cy="337978"/>
          </a:xfrm>
          <a:prstGeom prst="rect">
            <a:avLst/>
          </a:prstGeom>
          <a:noFill/>
        </p:spPr>
        <p:txBody>
          <a:bodyPr wrap="none" rtlCol="0">
            <a:noAutofit/>
          </a:bodyPr>
          <a:lstStyle/>
          <a:p>
            <a:pPr>
              <a:lnSpc>
                <a:spcPct val="150000"/>
              </a:lnSpc>
            </a:pPr>
            <a:r>
              <a:rPr lang="en-US" sz="1200" dirty="0">
                <a:latin typeface="Huawei Sans" panose="020C0503030203020204" pitchFamily="34" charset="0"/>
              </a:rPr>
              <a:t>Route transfer</a:t>
            </a:r>
          </a:p>
        </p:txBody>
      </p:sp>
      <p:grpSp>
        <p:nvGrpSpPr>
          <p:cNvPr id="9" name="组合 8"/>
          <p:cNvGrpSpPr/>
          <p:nvPr/>
        </p:nvGrpSpPr>
        <p:grpSpPr>
          <a:xfrm>
            <a:off x="8601522" y="4311453"/>
            <a:ext cx="1280486" cy="666558"/>
            <a:chOff x="8374893" y="4308080"/>
            <a:chExt cx="1280486" cy="666558"/>
          </a:xfrm>
        </p:grpSpPr>
        <p:sp>
          <p:nvSpPr>
            <p:cNvPr id="50" name="Freeform 159"/>
            <p:cNvSpPr/>
            <p:nvPr/>
          </p:nvSpPr>
          <p:spPr>
            <a:xfrm flipH="1">
              <a:off x="8374893" y="4308080"/>
              <a:ext cx="1280486" cy="66655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文本框 50"/>
            <p:cNvSpPr txBox="1"/>
            <p:nvPr/>
          </p:nvSpPr>
          <p:spPr>
            <a:xfrm>
              <a:off x="8441695" y="4565612"/>
              <a:ext cx="1085555" cy="307777"/>
            </a:xfrm>
            <a:prstGeom prst="rect">
              <a:avLst/>
            </a:prstGeom>
            <a:noFill/>
          </p:spPr>
          <p:txBody>
            <a:bodyPr wrap="none" rtlCol="0">
              <a:noAutofit/>
            </a:bodyPr>
            <a:lstStyle/>
            <a:p>
              <a:pPr algn="ctr"/>
              <a:r>
                <a:rPr lang="en-US" sz="1400">
                  <a:latin typeface="Huawei Sans" panose="020C0503030203020204" pitchFamily="34" charset="0"/>
                </a:rPr>
                <a:t>10.1.5.0/24</a:t>
              </a:r>
            </a:p>
          </p:txBody>
        </p:sp>
      </p:gr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745033" y="4535211"/>
            <a:ext cx="540000" cy="442800"/>
          </a:xfrm>
          <a:prstGeom prst="rect">
            <a:avLst/>
          </a:prstGeom>
        </p:spPr>
      </p:pic>
      <p:sp>
        <p:nvSpPr>
          <p:cNvPr id="55" name="Freeform 4"/>
          <p:cNvSpPr>
            <a:spLocks/>
          </p:cNvSpPr>
          <p:nvPr/>
        </p:nvSpPr>
        <p:spPr bwMode="gray">
          <a:xfrm rot="18094733" flipH="1" flipV="1">
            <a:off x="4065099" y="3308150"/>
            <a:ext cx="582177" cy="703492"/>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文本框 55"/>
          <p:cNvSpPr txBox="1"/>
          <p:nvPr/>
        </p:nvSpPr>
        <p:spPr>
          <a:xfrm rot="20695288">
            <a:off x="4486153" y="3043271"/>
            <a:ext cx="2373256" cy="307777"/>
          </a:xfrm>
          <a:prstGeom prst="rect">
            <a:avLst/>
          </a:prstGeom>
          <a:noFill/>
        </p:spPr>
        <p:txBody>
          <a:bodyPr wrap="none" rtlCol="0">
            <a:noAutofit/>
          </a:bodyPr>
          <a:lstStyle/>
          <a:p>
            <a:r>
              <a:rPr lang="en-US" sz="1400" dirty="0">
                <a:latin typeface="Huawei Sans" panose="020C0503030203020204" pitchFamily="34" charset="0"/>
              </a:rPr>
              <a:t>Type 7 </a:t>
            </a:r>
            <a:r>
              <a:rPr lang="en-US" sz="1400" dirty="0" smtClean="0">
                <a:latin typeface="Huawei Sans" panose="020C0503030203020204" pitchFamily="34" charset="0"/>
              </a:rPr>
              <a:t>to </a:t>
            </a:r>
            <a:r>
              <a:rPr lang="en-US" sz="1400" dirty="0">
                <a:latin typeface="Huawei Sans" panose="020C0503030203020204" pitchFamily="34" charset="0"/>
              </a:rPr>
              <a:t>Type 5</a:t>
            </a:r>
          </a:p>
        </p:txBody>
      </p:sp>
      <p:cxnSp>
        <p:nvCxnSpPr>
          <p:cNvPr id="57" name="直接箭头连接符 56"/>
          <p:cNvCxnSpPr/>
          <p:nvPr/>
        </p:nvCxnSpPr>
        <p:spPr>
          <a:xfrm flipH="1" flipV="1">
            <a:off x="4914381" y="3860989"/>
            <a:ext cx="879669" cy="625200"/>
          </a:xfrm>
          <a:prstGeom prst="straightConnector1">
            <a:avLst/>
          </a:prstGeom>
          <a:ln w="28575">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8" name="圆角矩形标注 57"/>
          <p:cNvSpPr/>
          <p:nvPr/>
        </p:nvSpPr>
        <p:spPr>
          <a:xfrm>
            <a:off x="499656" y="5404719"/>
            <a:ext cx="2596411" cy="938360"/>
          </a:xfrm>
          <a:prstGeom prst="wedgeRoundRectCallout">
            <a:avLst>
              <a:gd name="adj1" fmla="val 35784"/>
              <a:gd name="adj2" fmla="val -66388"/>
              <a:gd name="adj3" fmla="val 16667"/>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25000"/>
              </a:lnSpc>
            </a:pPr>
            <a:r>
              <a:rPr lang="en-US" sz="1200" dirty="0">
                <a:solidFill>
                  <a:schemeClr val="tx1"/>
                </a:solidFill>
                <a:latin typeface="Huawei Sans" panose="020C0503030203020204" pitchFamily="34" charset="0"/>
              </a:rPr>
              <a:t>After the FA is introduced, traffic is transmitted to the destination network segment through a </a:t>
            </a:r>
            <a:r>
              <a:rPr lang="en-US" sz="1200" dirty="0" smtClean="0">
                <a:solidFill>
                  <a:schemeClr val="tx1"/>
                </a:solidFill>
                <a:latin typeface="Huawei Sans" panose="020C0503030203020204" pitchFamily="34" charset="0"/>
              </a:rPr>
              <a:t/>
            </a:r>
            <a:br>
              <a:rPr lang="en-US" sz="1200" dirty="0" smtClean="0">
                <a:solidFill>
                  <a:schemeClr val="tx1"/>
                </a:solidFill>
                <a:latin typeface="Huawei Sans" panose="020C0503030203020204" pitchFamily="34" charset="0"/>
              </a:rPr>
            </a:br>
            <a:r>
              <a:rPr lang="en-US" sz="1200" dirty="0" smtClean="0">
                <a:solidFill>
                  <a:schemeClr val="tx1"/>
                </a:solidFill>
                <a:latin typeface="Huawei Sans" panose="020C0503030203020204" pitchFamily="34" charset="0"/>
              </a:rPr>
              <a:t>high-bandwidth </a:t>
            </a:r>
            <a:r>
              <a:rPr lang="en-US" sz="1200" dirty="0">
                <a:solidFill>
                  <a:schemeClr val="tx1"/>
                </a:solidFill>
                <a:latin typeface="Huawei Sans" panose="020C0503030203020204" pitchFamily="34" charset="0"/>
              </a:rPr>
              <a:t>link.</a:t>
            </a:r>
          </a:p>
        </p:txBody>
      </p:sp>
      <p:sp>
        <p:nvSpPr>
          <p:cNvPr id="53" name="文本框 52"/>
          <p:cNvSpPr txBox="1"/>
          <p:nvPr/>
        </p:nvSpPr>
        <p:spPr>
          <a:xfrm>
            <a:off x="7299334" y="3659896"/>
            <a:ext cx="878365" cy="307777"/>
          </a:xfrm>
          <a:prstGeom prst="rect">
            <a:avLst/>
          </a:prstGeom>
          <a:noFill/>
        </p:spPr>
        <p:txBody>
          <a:bodyPr wrap="square" rtlCol="0">
            <a:noAutofit/>
          </a:bodyPr>
          <a:lstStyle/>
          <a:p>
            <a:pPr algn="ctr"/>
            <a:r>
              <a:rPr lang="en-US" sz="1400" b="1">
                <a:latin typeface="Huawei Sans" panose="020C0503030203020204" pitchFamily="34" charset="0"/>
              </a:rPr>
              <a:t>NSSA</a:t>
            </a:r>
          </a:p>
        </p:txBody>
      </p:sp>
      <p:sp>
        <p:nvSpPr>
          <p:cNvPr id="54" name="文本框 53"/>
          <p:cNvSpPr txBox="1"/>
          <p:nvPr/>
        </p:nvSpPr>
        <p:spPr>
          <a:xfrm>
            <a:off x="1952871" y="3659896"/>
            <a:ext cx="878365" cy="307777"/>
          </a:xfrm>
          <a:prstGeom prst="rect">
            <a:avLst/>
          </a:prstGeom>
          <a:noFill/>
        </p:spPr>
        <p:txBody>
          <a:bodyPr wrap="square" rtlCol="0">
            <a:noAutofit/>
          </a:bodyPr>
          <a:lstStyle/>
          <a:p>
            <a:pPr algn="ctr"/>
            <a:r>
              <a:rPr lang="en-US" sz="1400" b="1" dirty="0" smtClean="0">
                <a:latin typeface="Huawei Sans" panose="020C0503030203020204" pitchFamily="34" charset="0"/>
              </a:rPr>
              <a:t>Area 0</a:t>
            </a:r>
            <a:endParaRPr lang="en-US" sz="1400" b="1" dirty="0">
              <a:latin typeface="Huawei Sans" panose="020C0503030203020204" pitchFamily="34" charset="0"/>
            </a:endParaRPr>
          </a:p>
        </p:txBody>
      </p:sp>
      <p:sp>
        <p:nvSpPr>
          <p:cNvPr id="59" name="文本框 58"/>
          <p:cNvSpPr txBox="1"/>
          <p:nvPr/>
        </p:nvSpPr>
        <p:spPr>
          <a:xfrm>
            <a:off x="8277156" y="3707170"/>
            <a:ext cx="1505297" cy="523220"/>
          </a:xfrm>
          <a:prstGeom prst="rect">
            <a:avLst/>
          </a:prstGeom>
          <a:noFill/>
        </p:spPr>
        <p:txBody>
          <a:bodyPr wrap="square" rtlCol="0">
            <a:noAutofit/>
          </a:bodyPr>
          <a:lstStyle/>
          <a:p>
            <a:pPr algn="ctr"/>
            <a:r>
              <a:rPr lang="en-US" sz="1400" dirty="0">
                <a:latin typeface="Huawei Sans" panose="020C0503030203020204" pitchFamily="34" charset="0"/>
              </a:rPr>
              <a:t>Import direct external routes.</a:t>
            </a:r>
          </a:p>
        </p:txBody>
      </p:sp>
      <p:sp>
        <p:nvSpPr>
          <p:cNvPr id="62" name="任意多边形 61"/>
          <p:cNvSpPr/>
          <p:nvPr/>
        </p:nvSpPr>
        <p:spPr>
          <a:xfrm flipV="1">
            <a:off x="2810915" y="3528024"/>
            <a:ext cx="5255581" cy="792608"/>
          </a:xfrm>
          <a:custGeom>
            <a:avLst/>
            <a:gdLst>
              <a:gd name="connsiteX0" fmla="*/ 50812 w 6842230"/>
              <a:gd name="connsiteY0" fmla="*/ 24101 h 1080952"/>
              <a:gd name="connsiteX1" fmla="*/ 104078 w 6842230"/>
              <a:gd name="connsiteY1" fmla="*/ 59612 h 1080952"/>
              <a:gd name="connsiteX2" fmla="*/ 2048288 w 6842230"/>
              <a:gd name="connsiteY2" fmla="*/ 1080544 h 1080952"/>
              <a:gd name="connsiteX3" fmla="*/ 4418626 w 6842230"/>
              <a:gd name="connsiteY3" fmla="*/ 183899 h 1080952"/>
              <a:gd name="connsiteX4" fmla="*/ 6842230 w 6842230"/>
              <a:gd name="connsiteY4" fmla="*/ 210532 h 1080952"/>
              <a:gd name="connsiteX0" fmla="*/ 0 w 6791418"/>
              <a:gd name="connsiteY0" fmla="*/ 0 h 1056851"/>
              <a:gd name="connsiteX1" fmla="*/ 1997476 w 6791418"/>
              <a:gd name="connsiteY1" fmla="*/ 1056443 h 1056851"/>
              <a:gd name="connsiteX2" fmla="*/ 4367814 w 6791418"/>
              <a:gd name="connsiteY2" fmla="*/ 159798 h 1056851"/>
              <a:gd name="connsiteX3" fmla="*/ 6791418 w 6791418"/>
              <a:gd name="connsiteY3" fmla="*/ 186431 h 1056851"/>
              <a:gd name="connsiteX0" fmla="*/ 0 w 6489577"/>
              <a:gd name="connsiteY0" fmla="*/ 40443 h 954851"/>
              <a:gd name="connsiteX1" fmla="*/ 1695635 w 6489577"/>
              <a:gd name="connsiteY1" fmla="*/ 954843 h 954851"/>
              <a:gd name="connsiteX2" fmla="*/ 4065973 w 6489577"/>
              <a:gd name="connsiteY2" fmla="*/ 58198 h 954851"/>
              <a:gd name="connsiteX3" fmla="*/ 6489577 w 6489577"/>
              <a:gd name="connsiteY3" fmla="*/ 84831 h 954851"/>
              <a:gd name="connsiteX0" fmla="*/ 0 w 6489577"/>
              <a:gd name="connsiteY0" fmla="*/ 40443 h 954851"/>
              <a:gd name="connsiteX1" fmla="*/ 1695635 w 6489577"/>
              <a:gd name="connsiteY1" fmla="*/ 954843 h 954851"/>
              <a:gd name="connsiteX2" fmla="*/ 4065973 w 6489577"/>
              <a:gd name="connsiteY2" fmla="*/ 58198 h 954851"/>
              <a:gd name="connsiteX3" fmla="*/ 6489577 w 6489577"/>
              <a:gd name="connsiteY3" fmla="*/ 84831 h 954851"/>
              <a:gd name="connsiteX0" fmla="*/ 0 w 6454066"/>
              <a:gd name="connsiteY0" fmla="*/ 4932 h 954920"/>
              <a:gd name="connsiteX1" fmla="*/ 1660124 w 6454066"/>
              <a:gd name="connsiteY1" fmla="*/ 954843 h 954920"/>
              <a:gd name="connsiteX2" fmla="*/ 4030462 w 6454066"/>
              <a:gd name="connsiteY2" fmla="*/ 58198 h 954920"/>
              <a:gd name="connsiteX3" fmla="*/ 6454066 w 6454066"/>
              <a:gd name="connsiteY3" fmla="*/ 84831 h 954920"/>
              <a:gd name="connsiteX0" fmla="*/ 0 w 6454066"/>
              <a:gd name="connsiteY0" fmla="*/ 0 h 951229"/>
              <a:gd name="connsiteX1" fmla="*/ 1660124 w 6454066"/>
              <a:gd name="connsiteY1" fmla="*/ 949911 h 951229"/>
              <a:gd name="connsiteX2" fmla="*/ 3266982 w 6454066"/>
              <a:gd name="connsiteY2" fmla="*/ 204187 h 951229"/>
              <a:gd name="connsiteX3" fmla="*/ 6454066 w 6454066"/>
              <a:gd name="connsiteY3" fmla="*/ 79899 h 951229"/>
              <a:gd name="connsiteX0" fmla="*/ 0 w 6454066"/>
              <a:gd name="connsiteY0" fmla="*/ 0 h 950391"/>
              <a:gd name="connsiteX1" fmla="*/ 1660124 w 6454066"/>
              <a:gd name="connsiteY1" fmla="*/ 949911 h 950391"/>
              <a:gd name="connsiteX2" fmla="*/ 3266982 w 6454066"/>
              <a:gd name="connsiteY2" fmla="*/ 204187 h 950391"/>
              <a:gd name="connsiteX3" fmla="*/ 6454066 w 6454066"/>
              <a:gd name="connsiteY3" fmla="*/ 79899 h 950391"/>
              <a:gd name="connsiteX0" fmla="*/ 0 w 6454066"/>
              <a:gd name="connsiteY0" fmla="*/ 0 h 950391"/>
              <a:gd name="connsiteX1" fmla="*/ 1509203 w 6454066"/>
              <a:gd name="connsiteY1" fmla="*/ 949911 h 950391"/>
              <a:gd name="connsiteX2" fmla="*/ 3266982 w 6454066"/>
              <a:gd name="connsiteY2" fmla="*/ 204187 h 950391"/>
              <a:gd name="connsiteX3" fmla="*/ 6454066 w 6454066"/>
              <a:gd name="connsiteY3" fmla="*/ 79899 h 950391"/>
              <a:gd name="connsiteX0" fmla="*/ 0 w 6454066"/>
              <a:gd name="connsiteY0" fmla="*/ 0 h 914911"/>
              <a:gd name="connsiteX1" fmla="*/ 1597980 w 6454066"/>
              <a:gd name="connsiteY1" fmla="*/ 914400 h 914911"/>
              <a:gd name="connsiteX2" fmla="*/ 3266982 w 6454066"/>
              <a:gd name="connsiteY2" fmla="*/ 204187 h 914911"/>
              <a:gd name="connsiteX3" fmla="*/ 6454066 w 6454066"/>
              <a:gd name="connsiteY3" fmla="*/ 79899 h 914911"/>
              <a:gd name="connsiteX0" fmla="*/ 0 w 6454066"/>
              <a:gd name="connsiteY0" fmla="*/ 0 h 790775"/>
              <a:gd name="connsiteX1" fmla="*/ 1553592 w 6454066"/>
              <a:gd name="connsiteY1" fmla="*/ 790113 h 790775"/>
              <a:gd name="connsiteX2" fmla="*/ 3266982 w 6454066"/>
              <a:gd name="connsiteY2" fmla="*/ 204187 h 790775"/>
              <a:gd name="connsiteX3" fmla="*/ 6454066 w 6454066"/>
              <a:gd name="connsiteY3" fmla="*/ 79899 h 790775"/>
              <a:gd name="connsiteX0" fmla="*/ 0 w 6454066"/>
              <a:gd name="connsiteY0" fmla="*/ 0 h 790642"/>
              <a:gd name="connsiteX1" fmla="*/ 1553592 w 6454066"/>
              <a:gd name="connsiteY1" fmla="*/ 790113 h 790642"/>
              <a:gd name="connsiteX2" fmla="*/ 3266982 w 6454066"/>
              <a:gd name="connsiteY2" fmla="*/ 204187 h 790642"/>
              <a:gd name="connsiteX3" fmla="*/ 6454066 w 6454066"/>
              <a:gd name="connsiteY3" fmla="*/ 79899 h 790642"/>
              <a:gd name="connsiteX0" fmla="*/ 0 w 6454066"/>
              <a:gd name="connsiteY0" fmla="*/ 0 h 790116"/>
              <a:gd name="connsiteX1" fmla="*/ 1553592 w 6454066"/>
              <a:gd name="connsiteY1" fmla="*/ 790113 h 790116"/>
              <a:gd name="connsiteX2" fmla="*/ 3266982 w 6454066"/>
              <a:gd name="connsiteY2" fmla="*/ 204187 h 790116"/>
              <a:gd name="connsiteX3" fmla="*/ 6454066 w 6454066"/>
              <a:gd name="connsiteY3" fmla="*/ 79899 h 790116"/>
              <a:gd name="connsiteX0" fmla="*/ 0 w 6454066"/>
              <a:gd name="connsiteY0" fmla="*/ 0 h 791765"/>
              <a:gd name="connsiteX1" fmla="*/ 1553592 w 6454066"/>
              <a:gd name="connsiteY1" fmla="*/ 790113 h 791765"/>
              <a:gd name="connsiteX2" fmla="*/ 3080551 w 6454066"/>
              <a:gd name="connsiteY2" fmla="*/ 204187 h 791765"/>
              <a:gd name="connsiteX3" fmla="*/ 6454066 w 6454066"/>
              <a:gd name="connsiteY3" fmla="*/ 79899 h 791765"/>
              <a:gd name="connsiteX0" fmla="*/ 0 w 6454066"/>
              <a:gd name="connsiteY0" fmla="*/ 0 h 791470"/>
              <a:gd name="connsiteX1" fmla="*/ 1553592 w 6454066"/>
              <a:gd name="connsiteY1" fmla="*/ 790113 h 791470"/>
              <a:gd name="connsiteX2" fmla="*/ 3080551 w 6454066"/>
              <a:gd name="connsiteY2" fmla="*/ 204187 h 791470"/>
              <a:gd name="connsiteX3" fmla="*/ 6454066 w 6454066"/>
              <a:gd name="connsiteY3" fmla="*/ 79899 h 791470"/>
              <a:gd name="connsiteX0" fmla="*/ 0 w 6454066"/>
              <a:gd name="connsiteY0" fmla="*/ 0 h 792231"/>
              <a:gd name="connsiteX1" fmla="*/ 1553592 w 6454066"/>
              <a:gd name="connsiteY1" fmla="*/ 790113 h 792231"/>
              <a:gd name="connsiteX2" fmla="*/ 3204838 w 6454066"/>
              <a:gd name="connsiteY2" fmla="*/ 248576 h 792231"/>
              <a:gd name="connsiteX3" fmla="*/ 6454066 w 6454066"/>
              <a:gd name="connsiteY3" fmla="*/ 79899 h 792231"/>
              <a:gd name="connsiteX0" fmla="*/ 0 w 5228948"/>
              <a:gd name="connsiteY0" fmla="*/ 0 h 792601"/>
              <a:gd name="connsiteX1" fmla="*/ 1553592 w 5228948"/>
              <a:gd name="connsiteY1" fmla="*/ 790113 h 792601"/>
              <a:gd name="connsiteX2" fmla="*/ 3204838 w 5228948"/>
              <a:gd name="connsiteY2" fmla="*/ 248576 h 792601"/>
              <a:gd name="connsiteX3" fmla="*/ 5228948 w 5228948"/>
              <a:gd name="connsiteY3" fmla="*/ 221941 h 792601"/>
              <a:gd name="connsiteX0" fmla="*/ 0 w 5255581"/>
              <a:gd name="connsiteY0" fmla="*/ 0 h 792608"/>
              <a:gd name="connsiteX1" fmla="*/ 1553592 w 5255581"/>
              <a:gd name="connsiteY1" fmla="*/ 790113 h 792608"/>
              <a:gd name="connsiteX2" fmla="*/ 3204838 w 5255581"/>
              <a:gd name="connsiteY2" fmla="*/ 248576 h 792608"/>
              <a:gd name="connsiteX3" fmla="*/ 5255581 w 5255581"/>
              <a:gd name="connsiteY3" fmla="*/ 213063 h 792608"/>
            </a:gdLst>
            <a:ahLst/>
            <a:cxnLst>
              <a:cxn ang="0">
                <a:pos x="connsiteX0" y="connsiteY0"/>
              </a:cxn>
              <a:cxn ang="0">
                <a:pos x="connsiteX1" y="connsiteY1"/>
              </a:cxn>
              <a:cxn ang="0">
                <a:pos x="connsiteX2" y="connsiteY2"/>
              </a:cxn>
              <a:cxn ang="0">
                <a:pos x="connsiteX3" y="connsiteY3"/>
              </a:cxn>
            </a:cxnLst>
            <a:rect l="l" t="t" r="r" b="b"/>
            <a:pathLst>
              <a:path w="5255581" h="792608">
                <a:moveTo>
                  <a:pt x="0" y="0"/>
                </a:moveTo>
                <a:cubicBezTo>
                  <a:pt x="389508" y="299990"/>
                  <a:pt x="1019452" y="748684"/>
                  <a:pt x="1553592" y="790113"/>
                </a:cubicBezTo>
                <a:cubicBezTo>
                  <a:pt x="2087732" y="831542"/>
                  <a:pt x="2587840" y="344751"/>
                  <a:pt x="3204838" y="248576"/>
                </a:cubicBezTo>
                <a:cubicBezTo>
                  <a:pt x="3821836" y="152401"/>
                  <a:pt x="5255581" y="213063"/>
                  <a:pt x="5255581" y="213063"/>
                </a:cubicBezTo>
              </a:path>
            </a:pathLst>
          </a:custGeom>
          <a:noFill/>
          <a:ln w="28575">
            <a:solidFill>
              <a:schemeClr val="tx1"/>
            </a:solidFill>
            <a:prstDash val="dash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cxnSp>
        <p:nvCxnSpPr>
          <p:cNvPr id="63" name="直接箭头连接符 62"/>
          <p:cNvCxnSpPr/>
          <p:nvPr/>
        </p:nvCxnSpPr>
        <p:spPr>
          <a:xfrm>
            <a:off x="9104843" y="6256875"/>
            <a:ext cx="794702" cy="0"/>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9899545" y="5683295"/>
            <a:ext cx="1970411" cy="337978"/>
          </a:xfrm>
          <a:prstGeom prst="rect">
            <a:avLst/>
          </a:prstGeom>
          <a:noFill/>
        </p:spPr>
        <p:txBody>
          <a:bodyPr wrap="none" rtlCol="0">
            <a:noAutofit/>
          </a:bodyPr>
          <a:lstStyle/>
          <a:p>
            <a:pPr>
              <a:lnSpc>
                <a:spcPct val="150000"/>
              </a:lnSpc>
            </a:pPr>
            <a:r>
              <a:rPr lang="en-US" sz="1200">
                <a:latin typeface="Huawei Sans" panose="020C0503030203020204" pitchFamily="34" charset="0"/>
              </a:rPr>
              <a:t>Path without the FA used</a:t>
            </a:r>
          </a:p>
        </p:txBody>
      </p:sp>
      <p:sp>
        <p:nvSpPr>
          <p:cNvPr id="65" name="文本框 64"/>
          <p:cNvSpPr txBox="1"/>
          <p:nvPr/>
        </p:nvSpPr>
        <p:spPr>
          <a:xfrm>
            <a:off x="9899545" y="6005102"/>
            <a:ext cx="1736373" cy="337978"/>
          </a:xfrm>
          <a:prstGeom prst="rect">
            <a:avLst/>
          </a:prstGeom>
          <a:noFill/>
        </p:spPr>
        <p:txBody>
          <a:bodyPr wrap="none" rtlCol="0">
            <a:noAutofit/>
          </a:bodyPr>
          <a:lstStyle/>
          <a:p>
            <a:pPr>
              <a:lnSpc>
                <a:spcPct val="150000"/>
              </a:lnSpc>
            </a:pPr>
            <a:r>
              <a:rPr lang="en-US" sz="1200">
                <a:latin typeface="Huawei Sans" panose="020C0503030203020204" pitchFamily="34" charset="0"/>
              </a:rPr>
              <a:t>Path with the FA used</a:t>
            </a:r>
          </a:p>
        </p:txBody>
      </p:sp>
      <p:sp>
        <p:nvSpPr>
          <p:cNvPr id="60" name="文本框 59"/>
          <p:cNvSpPr txBox="1"/>
          <p:nvPr/>
        </p:nvSpPr>
        <p:spPr>
          <a:xfrm>
            <a:off x="6362811" y="3854206"/>
            <a:ext cx="1253613" cy="738664"/>
          </a:xfrm>
          <a:prstGeom prst="rect">
            <a:avLst/>
          </a:prstGeom>
          <a:noFill/>
        </p:spPr>
        <p:txBody>
          <a:bodyPr wrap="none" rtlCol="0">
            <a:noAutofit/>
          </a:bodyPr>
          <a:lstStyle/>
          <a:p>
            <a:pPr algn="r"/>
            <a:r>
              <a:rPr lang="en-US" sz="1400" b="1">
                <a:solidFill>
                  <a:srgbClr val="EC7061"/>
                </a:solidFill>
                <a:latin typeface="Huawei Sans" panose="020C0503030203020204" pitchFamily="34" charset="0"/>
              </a:rPr>
              <a:t>Type7 LSA</a:t>
            </a:r>
          </a:p>
          <a:p>
            <a:pPr algn="r"/>
            <a:r>
              <a:rPr lang="en-US" sz="1400">
                <a:solidFill>
                  <a:srgbClr val="EC7061"/>
                </a:solidFill>
                <a:latin typeface="Huawei Sans" panose="020C0503030203020204" pitchFamily="34" charset="0"/>
              </a:rPr>
              <a:t>10.1.5.0/24</a:t>
            </a:r>
          </a:p>
          <a:p>
            <a:pPr algn="r"/>
            <a:r>
              <a:rPr lang="en-US" sz="1400">
                <a:solidFill>
                  <a:srgbClr val="EC7061"/>
                </a:solidFill>
                <a:latin typeface="Huawei Sans" panose="020C0503030203020204" pitchFamily="34" charset="0"/>
              </a:rPr>
              <a:t>FA=10.1.45.5</a:t>
            </a:r>
          </a:p>
        </p:txBody>
      </p:sp>
      <p:sp>
        <p:nvSpPr>
          <p:cNvPr id="61" name="Freeform 4"/>
          <p:cNvSpPr>
            <a:spLocks/>
          </p:cNvSpPr>
          <p:nvPr/>
        </p:nvSpPr>
        <p:spPr bwMode="gray">
          <a:xfrm rot="18094733" flipH="1" flipV="1">
            <a:off x="7976922" y="4115310"/>
            <a:ext cx="582177" cy="703492"/>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gradFill flip="none" rotWithShape="1">
            <a:gsLst>
              <a:gs pos="0">
                <a:schemeClr val="accent1">
                  <a:lumMod val="5000"/>
                  <a:lumOff val="95000"/>
                  <a:alpha val="0"/>
                </a:schemeClr>
              </a:gs>
              <a:gs pos="25000">
                <a:srgbClr val="FFF2CC"/>
              </a:gs>
            </a:gsLst>
            <a:lin ang="7200000" scaled="0"/>
            <a:tileRect/>
          </a:gradFill>
          <a:ln w="15875">
            <a:gradFill flip="none" rotWithShape="1">
              <a:gsLst>
                <a:gs pos="100000">
                  <a:schemeClr val="accent1">
                    <a:lumMod val="0"/>
                    <a:lumOff val="100000"/>
                    <a:alpha val="0"/>
                  </a:schemeClr>
                </a:gs>
                <a:gs pos="35000">
                  <a:srgbClr val="FFD17D"/>
                </a:gs>
              </a:gsLst>
              <a:lin ang="18600000" scaled="0"/>
              <a:tileRect/>
            </a:gra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6" name="组合 65"/>
          <p:cNvGrpSpPr/>
          <p:nvPr/>
        </p:nvGrpSpPr>
        <p:grpSpPr>
          <a:xfrm>
            <a:off x="9523926" y="10039"/>
            <a:ext cx="2516464" cy="286161"/>
            <a:chOff x="9523926" y="10039"/>
            <a:chExt cx="2516464" cy="286161"/>
          </a:xfrm>
        </p:grpSpPr>
        <p:sp>
          <p:nvSpPr>
            <p:cNvPr id="67" name="燕尾形 66"/>
            <p:cNvSpPr/>
            <p:nvPr/>
          </p:nvSpPr>
          <p:spPr bwMode="auto">
            <a:xfrm>
              <a:off x="11082338" y="10039"/>
              <a:ext cx="958052" cy="286161"/>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ts val="1080"/>
                </a:lnSpc>
              </a:pPr>
              <a:r>
                <a:rPr lang="en-US" sz="9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Forwarding Address</a:t>
              </a:r>
            </a:p>
          </p:txBody>
        </p:sp>
        <p:sp>
          <p:nvSpPr>
            <p:cNvPr id="68" name="五边形 67"/>
            <p:cNvSpPr/>
            <p:nvPr/>
          </p:nvSpPr>
          <p:spPr bwMode="auto">
            <a:xfrm>
              <a:off x="9523926" y="10039"/>
              <a:ext cx="720000" cy="286161"/>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Multi-Process</a:t>
              </a:r>
            </a:p>
          </p:txBody>
        </p:sp>
        <p:sp>
          <p:nvSpPr>
            <p:cNvPr id="72" name="燕尾形 71"/>
            <p:cNvSpPr/>
            <p:nvPr/>
          </p:nvSpPr>
          <p:spPr bwMode="auto">
            <a:xfrm>
              <a:off x="10150383" y="10039"/>
              <a:ext cx="1022442" cy="286161"/>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Association with BGP</a:t>
              </a:r>
            </a:p>
          </p:txBody>
        </p:sp>
      </p:grpSp>
    </p:spTree>
    <p:extLst>
      <p:ext uri="{BB962C8B-B14F-4D97-AF65-F5344CB8AC3E}">
        <p14:creationId xmlns:p14="http://schemas.microsoft.com/office/powerpoint/2010/main" val="347013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8"/>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58" grpId="0" animBg="1"/>
      <p:bldP spid="62" grpId="0" animBg="1"/>
      <p:bldP spid="62"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solidFill>
                  <a:schemeClr val="bg1">
                    <a:lumMod val="50000"/>
                  </a:schemeClr>
                </a:solidFill>
              </a:rPr>
              <a:t>OSPF fast convergence</a:t>
            </a:r>
          </a:p>
          <a:p>
            <a:r>
              <a:rPr lang="en-US">
                <a:solidFill>
                  <a:schemeClr val="bg1">
                    <a:lumMod val="50000"/>
                  </a:schemeClr>
                </a:solidFill>
              </a:rPr>
              <a:t>OSPF Route Control</a:t>
            </a:r>
          </a:p>
          <a:p>
            <a:r>
              <a:rPr lang="en-US">
                <a:solidFill>
                  <a:schemeClr val="bg1">
                    <a:lumMod val="50000"/>
                  </a:schemeClr>
                </a:solidFill>
              </a:rPr>
              <a:t>Other OSPF Features</a:t>
            </a:r>
          </a:p>
          <a:p>
            <a:r>
              <a:rPr lang="en-US" b="1"/>
              <a:t>Advanced IS-IS Features</a:t>
            </a:r>
          </a:p>
        </p:txBody>
      </p:sp>
    </p:spTree>
    <p:extLst>
      <p:ext uri="{BB962C8B-B14F-4D97-AF65-F5344CB8AC3E}">
        <p14:creationId xmlns:p14="http://schemas.microsoft.com/office/powerpoint/2010/main" val="151347445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68317" y="1233488"/>
            <a:ext cx="11276183" cy="4680000"/>
          </a:xfrm>
        </p:spPr>
        <p:txBody>
          <a:bodyPr wrap="square">
            <a:noAutofit/>
          </a:bodyPr>
          <a:lstStyle/>
          <a:p>
            <a:pPr algn="l"/>
            <a:r>
              <a:rPr lang="en-US" sz="2000" dirty="0">
                <a:latin typeface="Huawei Sans" panose="020C0503030203020204" pitchFamily="34" charset="0"/>
              </a:rPr>
              <a:t>IS-IS fast convergence is an extended feature designed to speed up route convergence. It provides a series of functions, covering incremental SPF (I-SPF), PRC, intelligent timer, and LSP fast flooding.</a:t>
            </a:r>
          </a:p>
          <a:p>
            <a:pPr algn="l"/>
            <a:r>
              <a:rPr lang="en-US" sz="2000" dirty="0">
                <a:latin typeface="Huawei Sans" panose="020C0503030203020204" pitchFamily="34" charset="0"/>
              </a:rPr>
              <a:t>IS-IS supports fast convergence after a fault is rectified. For example, IS-IS auto FRR can be used to quickly switch traffic to a backup link, and IS-IS can be associated with BFD to quickly detect faults.</a:t>
            </a:r>
          </a:p>
        </p:txBody>
      </p:sp>
      <p:sp>
        <p:nvSpPr>
          <p:cNvPr id="3" name="标题 2"/>
          <p:cNvSpPr>
            <a:spLocks noGrp="1"/>
          </p:cNvSpPr>
          <p:nvPr>
            <p:ph type="title"/>
          </p:nvPr>
        </p:nvSpPr>
        <p:spPr>
          <a:xfrm>
            <a:off x="1594177" y="410400"/>
            <a:ext cx="9827761" cy="640800"/>
          </a:xfrm>
        </p:spPr>
        <p:txBody>
          <a:bodyPr wrap="square">
            <a:noAutofit/>
          </a:bodyPr>
          <a:lstStyle/>
          <a:p>
            <a:r>
              <a:rPr lang="en-US" dirty="0">
                <a:latin typeface="Huawei Sans" panose="020C0503030203020204" pitchFamily="34" charset="0"/>
              </a:rPr>
              <a:t>Overview of IS-IS Fast Convergence</a:t>
            </a:r>
          </a:p>
        </p:txBody>
      </p:sp>
      <p:grpSp>
        <p:nvGrpSpPr>
          <p:cNvPr id="2" name="组合 1"/>
          <p:cNvGrpSpPr/>
          <p:nvPr/>
        </p:nvGrpSpPr>
        <p:grpSpPr>
          <a:xfrm>
            <a:off x="9734925" y="5539"/>
            <a:ext cx="2430850" cy="324000"/>
            <a:chOff x="9597765" y="43247"/>
            <a:chExt cx="2430850" cy="324000"/>
          </a:xfrm>
        </p:grpSpPr>
        <p:sp>
          <p:nvSpPr>
            <p:cNvPr id="10" name="五边形 9"/>
            <p:cNvSpPr/>
            <p:nvPr/>
          </p:nvSpPr>
          <p:spPr bwMode="auto">
            <a:xfrm>
              <a:off x="9597765" y="43247"/>
              <a:ext cx="891742"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Fast Convergence</a:t>
              </a:r>
            </a:p>
          </p:txBody>
        </p:sp>
        <p:sp>
          <p:nvSpPr>
            <p:cNvPr id="11" name="燕尾形 10"/>
            <p:cNvSpPr/>
            <p:nvPr/>
          </p:nvSpPr>
          <p:spPr bwMode="auto">
            <a:xfrm>
              <a:off x="10359061" y="43247"/>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Route Control</a:t>
              </a:r>
            </a:p>
          </p:txBody>
        </p:sp>
        <p:sp>
          <p:nvSpPr>
            <p:cNvPr id="12" name="燕尾形 11"/>
            <p:cNvSpPr/>
            <p:nvPr/>
          </p:nvSpPr>
          <p:spPr bwMode="auto">
            <a:xfrm>
              <a:off x="11128615" y="43247"/>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Other Features</a:t>
              </a:r>
            </a:p>
          </p:txBody>
        </p:sp>
      </p:grpSp>
    </p:spTree>
    <p:extLst>
      <p:ext uri="{BB962C8B-B14F-4D97-AF65-F5344CB8AC3E}">
        <p14:creationId xmlns:p14="http://schemas.microsoft.com/office/powerpoint/2010/main" val="2456590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832514"/>
          </a:xfrm>
        </p:spPr>
        <p:txBody>
          <a:bodyPr/>
          <a:lstStyle/>
          <a:p>
            <a:pPr marL="0" indent="0">
              <a:buNone/>
            </a:pPr>
            <a:r>
              <a:rPr lang="en-US" sz="2000" dirty="0" smtClean="0"/>
              <a:t>I-SPF implementation: When the network topology changes, I-SPF recalculates routes only for affected nodes instead of all nodes, speeding up route calculation.</a:t>
            </a:r>
            <a:endParaRPr lang="en-US" sz="2000" dirty="0"/>
          </a:p>
        </p:txBody>
      </p:sp>
      <p:sp>
        <p:nvSpPr>
          <p:cNvPr id="3" name="标题 2"/>
          <p:cNvSpPr>
            <a:spLocks noGrp="1"/>
          </p:cNvSpPr>
          <p:nvPr>
            <p:ph type="title"/>
          </p:nvPr>
        </p:nvSpPr>
        <p:spPr/>
        <p:txBody>
          <a:bodyPr/>
          <a:lstStyle/>
          <a:p>
            <a:r>
              <a:rPr lang="en-US" smtClean="0"/>
              <a:t>I-SPF</a:t>
            </a:r>
            <a:endParaRPr lang="en-US" dirty="0"/>
          </a:p>
        </p:txBody>
      </p:sp>
      <p:sp>
        <p:nvSpPr>
          <p:cNvPr id="9" name="文本占位符 3"/>
          <p:cNvSpPr txBox="1">
            <a:spLocks/>
          </p:cNvSpPr>
          <p:nvPr/>
        </p:nvSpPr>
        <p:spPr bwMode="auto">
          <a:xfrm>
            <a:off x="489216" y="5526366"/>
            <a:ext cx="4144696" cy="67657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fontAlgn="ctr">
              <a:lnSpc>
                <a:spcPct val="100000"/>
              </a:lnSpc>
              <a:buNone/>
            </a:pPr>
            <a:r>
              <a:rPr lang="en-US" sz="1400" dirty="0">
                <a:latin typeface="Huawei Sans" panose="020C0503030203020204" pitchFamily="34" charset="0"/>
              </a:rPr>
              <a:t>In route calculation, a node represents a router, and a leaf represents a route. I-SPF processes the information of only changed nodes.</a:t>
            </a:r>
          </a:p>
        </p:txBody>
      </p:sp>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222847" y="3357900"/>
            <a:ext cx="540000" cy="442800"/>
          </a:xfrm>
          <a:prstGeom prst="rect">
            <a:avLst/>
          </a:prstGeom>
        </p:spPr>
      </p:pic>
      <p:cxnSp>
        <p:nvCxnSpPr>
          <p:cNvPr id="27" name="直接连接符 26"/>
          <p:cNvCxnSpPr>
            <a:endCxn id="26" idx="0"/>
          </p:cNvCxnSpPr>
          <p:nvPr/>
        </p:nvCxnSpPr>
        <p:spPr>
          <a:xfrm flipH="1">
            <a:off x="1492847" y="2757131"/>
            <a:ext cx="570822" cy="6007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45" idx="0"/>
          </p:cNvCxnSpPr>
          <p:nvPr/>
        </p:nvCxnSpPr>
        <p:spPr>
          <a:xfrm>
            <a:off x="2032671" y="2757131"/>
            <a:ext cx="602265" cy="6007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1534122" y="2279782"/>
            <a:ext cx="1136850" cy="307777"/>
          </a:xfrm>
          <a:prstGeom prst="rect">
            <a:avLst/>
          </a:prstGeom>
          <a:noFill/>
        </p:spPr>
        <p:txBody>
          <a:bodyPr wrap="square" rtlCol="0">
            <a:noAutofit/>
          </a:bodyPr>
          <a:lstStyle/>
          <a:p>
            <a:pPr algn="ctr" fontAlgn="ctr"/>
            <a:r>
              <a:rPr lang="en-US" sz="1400" dirty="0">
                <a:latin typeface="Huawei Sans" panose="020C0503030203020204" pitchFamily="34" charset="0"/>
              </a:rPr>
              <a:t>R1 (root)</a:t>
            </a:r>
          </a:p>
        </p:txBody>
      </p:sp>
      <p:sp>
        <p:nvSpPr>
          <p:cNvPr id="36" name="文本框 35"/>
          <p:cNvSpPr txBox="1"/>
          <p:nvPr/>
        </p:nvSpPr>
        <p:spPr>
          <a:xfrm>
            <a:off x="1192598" y="3087185"/>
            <a:ext cx="394660" cy="307777"/>
          </a:xfrm>
          <a:prstGeom prst="rect">
            <a:avLst/>
          </a:prstGeom>
          <a:noFill/>
        </p:spPr>
        <p:txBody>
          <a:bodyPr wrap="square" rtlCol="0">
            <a:noAutofit/>
          </a:bodyPr>
          <a:lstStyle/>
          <a:p>
            <a:pPr algn="ctr" fontAlgn="ctr"/>
            <a:r>
              <a:rPr lang="en-US" sz="1400" dirty="0">
                <a:latin typeface="Huawei Sans" panose="020C0503030203020204" pitchFamily="34" charset="0"/>
              </a:rPr>
              <a:t>R2</a:t>
            </a:r>
          </a:p>
        </p:txBody>
      </p:sp>
      <p:sp>
        <p:nvSpPr>
          <p:cNvPr id="37" name="文本框 36"/>
          <p:cNvSpPr txBox="1"/>
          <p:nvPr/>
        </p:nvSpPr>
        <p:spPr>
          <a:xfrm>
            <a:off x="2552518" y="3092839"/>
            <a:ext cx="394660" cy="307777"/>
          </a:xfrm>
          <a:prstGeom prst="rect">
            <a:avLst/>
          </a:prstGeom>
          <a:noFill/>
        </p:spPr>
        <p:txBody>
          <a:bodyPr wrap="square" rtlCol="0">
            <a:noAutofit/>
          </a:bodyPr>
          <a:lstStyle/>
          <a:p>
            <a:pPr algn="ctr" fontAlgn="ctr"/>
            <a:r>
              <a:rPr lang="en-US" sz="1400" dirty="0">
                <a:latin typeface="Huawei Sans" panose="020C0503030203020204" pitchFamily="34" charset="0"/>
              </a:rPr>
              <a:t>R3</a:t>
            </a:r>
          </a:p>
        </p:txBody>
      </p:sp>
      <p:sp>
        <p:nvSpPr>
          <p:cNvPr id="38" name="文本框 37"/>
          <p:cNvSpPr txBox="1"/>
          <p:nvPr/>
        </p:nvSpPr>
        <p:spPr>
          <a:xfrm>
            <a:off x="1759211" y="3899472"/>
            <a:ext cx="455574" cy="307777"/>
          </a:xfrm>
          <a:prstGeom prst="rect">
            <a:avLst/>
          </a:prstGeom>
          <a:noFill/>
        </p:spPr>
        <p:txBody>
          <a:bodyPr wrap="square" rtlCol="0">
            <a:noAutofit/>
          </a:bodyPr>
          <a:lstStyle/>
          <a:p>
            <a:pPr algn="ctr" fontAlgn="ctr"/>
            <a:r>
              <a:rPr lang="en-US" sz="1400" dirty="0">
                <a:latin typeface="Huawei Sans" panose="020C0503030203020204" pitchFamily="34" charset="0"/>
              </a:rPr>
              <a:t>R4</a:t>
            </a:r>
          </a:p>
        </p:txBody>
      </p:sp>
      <p:sp>
        <p:nvSpPr>
          <p:cNvPr id="39" name="文本框 38"/>
          <p:cNvSpPr txBox="1"/>
          <p:nvPr/>
        </p:nvSpPr>
        <p:spPr>
          <a:xfrm>
            <a:off x="3168373" y="3899471"/>
            <a:ext cx="394660" cy="307777"/>
          </a:xfrm>
          <a:prstGeom prst="rect">
            <a:avLst/>
          </a:prstGeom>
          <a:noFill/>
        </p:spPr>
        <p:txBody>
          <a:bodyPr wrap="square" rtlCol="0">
            <a:noAutofit/>
          </a:bodyPr>
          <a:lstStyle/>
          <a:p>
            <a:pPr algn="ctr" fontAlgn="ctr"/>
            <a:r>
              <a:rPr lang="en-US" sz="1400" dirty="0">
                <a:latin typeface="Huawei Sans" panose="020C0503030203020204" pitchFamily="34" charset="0"/>
              </a:rPr>
              <a:t>R5</a:t>
            </a:r>
          </a:p>
        </p:txBody>
      </p:sp>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93892" y="2549124"/>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93669" y="4155126"/>
            <a:ext cx="540000" cy="442800"/>
          </a:xfrm>
          <a:prstGeom prst="rect">
            <a:avLst/>
          </a:prstGeom>
        </p:spPr>
      </p:pic>
      <p:cxnSp>
        <p:nvCxnSpPr>
          <p:cNvPr id="43" name="直接连接符 42"/>
          <p:cNvCxnSpPr>
            <a:endCxn id="41" idx="0"/>
          </p:cNvCxnSpPr>
          <p:nvPr/>
        </p:nvCxnSpPr>
        <p:spPr>
          <a:xfrm flipH="1">
            <a:off x="2063669" y="3581378"/>
            <a:ext cx="607303" cy="573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endCxn id="42" idx="0"/>
          </p:cNvCxnSpPr>
          <p:nvPr/>
        </p:nvCxnSpPr>
        <p:spPr>
          <a:xfrm>
            <a:off x="2634936" y="3581378"/>
            <a:ext cx="570822" cy="573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364936" y="3357900"/>
            <a:ext cx="540000" cy="442800"/>
          </a:xfrm>
          <a:prstGeom prst="rect">
            <a:avLst/>
          </a:prstGeom>
        </p:spPr>
      </p:pic>
      <p:sp>
        <p:nvSpPr>
          <p:cNvPr id="46" name="文本占位符 3"/>
          <p:cNvSpPr txBox="1">
            <a:spLocks/>
          </p:cNvSpPr>
          <p:nvPr/>
        </p:nvSpPr>
        <p:spPr bwMode="auto">
          <a:xfrm>
            <a:off x="4623954" y="2236779"/>
            <a:ext cx="7120545" cy="396616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lnSpc>
                <a:spcPct val="100000"/>
              </a:lnSpc>
            </a:pPr>
            <a:r>
              <a:rPr lang="en-US" sz="1600" dirty="0">
                <a:latin typeface="Huawei Sans" panose="020C0503030203020204" pitchFamily="34" charset="0"/>
              </a:rPr>
              <a:t>Scenario description:</a:t>
            </a:r>
          </a:p>
          <a:p>
            <a:pPr lvl="1" fontAlgn="ctr">
              <a:lnSpc>
                <a:spcPct val="100000"/>
              </a:lnSpc>
            </a:pPr>
            <a:r>
              <a:rPr lang="en-US" sz="1400" dirty="0">
                <a:latin typeface="Huawei Sans" panose="020C0503030203020204" pitchFamily="34" charset="0"/>
              </a:rPr>
              <a:t>On an IS-IS network, an SPT with R1 as the root is calculated after route convergence, as shown in the left figure. When R1 accesses R5, the traffic of R1 is forwarded to R5 based on [</a:t>
            </a:r>
            <a:r>
              <a:rPr lang="en-US" sz="1400" dirty="0">
                <a:solidFill>
                  <a:srgbClr val="EC7061"/>
                </a:solidFill>
                <a:latin typeface="Huawei Sans" panose="020C0503030203020204" pitchFamily="34" charset="0"/>
              </a:rPr>
              <a:t>the outbound interface of R1's downlink and the IP address of the inbound interface of R3's uplink</a:t>
            </a:r>
            <a:r>
              <a:rPr lang="en-US" sz="1400" dirty="0">
                <a:latin typeface="Huawei Sans" panose="020C0503030203020204" pitchFamily="34" charset="0"/>
              </a:rPr>
              <a:t>].</a:t>
            </a:r>
          </a:p>
          <a:p>
            <a:pPr lvl="1" fontAlgn="ctr">
              <a:lnSpc>
                <a:spcPct val="100000"/>
              </a:lnSpc>
            </a:pPr>
            <a:r>
              <a:rPr lang="en-US" sz="1400" dirty="0">
                <a:latin typeface="Huawei Sans" panose="020C0503030203020204" pitchFamily="34" charset="0"/>
              </a:rPr>
              <a:t>R6 is added as a downstream device of R5. IS-IS is enabled on R6, meaning that there is a new network node on the IS-IS network.</a:t>
            </a:r>
          </a:p>
          <a:p>
            <a:pPr fontAlgn="ctr">
              <a:lnSpc>
                <a:spcPct val="100000"/>
              </a:lnSpc>
            </a:pPr>
            <a:r>
              <a:rPr lang="en-US" sz="1600" dirty="0">
                <a:latin typeface="Huawei Sans" panose="020C0503030203020204" pitchFamily="34" charset="0"/>
              </a:rPr>
              <a:t>I-SPF calculation:</a:t>
            </a:r>
          </a:p>
          <a:p>
            <a:pPr lvl="1" fontAlgn="ctr">
              <a:lnSpc>
                <a:spcPct val="100000"/>
              </a:lnSpc>
            </a:pPr>
            <a:r>
              <a:rPr lang="en-US" sz="1400" dirty="0">
                <a:latin typeface="Huawei Sans" panose="020C0503030203020204" pitchFamily="34" charset="0"/>
              </a:rPr>
              <a:t>R5 and R6 both flood LSPs carrying information about their neighbor relationship on the entire network.</a:t>
            </a:r>
          </a:p>
          <a:p>
            <a:pPr lvl="1" fontAlgn="ctr">
              <a:lnSpc>
                <a:spcPct val="100000"/>
              </a:lnSpc>
            </a:pPr>
            <a:r>
              <a:rPr lang="en-US" sz="1400" dirty="0">
                <a:latin typeface="Huawei Sans" panose="020C0503030203020204" pitchFamily="34" charset="0"/>
              </a:rPr>
              <a:t>After receiving such an LSP, R1 performs I-SPF calculation only for R5 and R6 to generate a new SPT.</a:t>
            </a:r>
          </a:p>
          <a:p>
            <a:pPr lvl="1" fontAlgn="ctr">
              <a:lnSpc>
                <a:spcPct val="100000"/>
              </a:lnSpc>
            </a:pPr>
            <a:r>
              <a:rPr lang="en-US" sz="1400" dirty="0">
                <a:latin typeface="Huawei Sans" panose="020C0503030203020204" pitchFamily="34" charset="0"/>
              </a:rPr>
              <a:t>Therefore, when R1 accesses R5 and R6, the traffic of R1 is forwarded to R5 and R6 based on [</a:t>
            </a:r>
            <a:r>
              <a:rPr lang="en-US" sz="1400" dirty="0">
                <a:solidFill>
                  <a:srgbClr val="EC7061"/>
                </a:solidFill>
                <a:latin typeface="Huawei Sans" panose="020C0503030203020204" pitchFamily="34" charset="0"/>
              </a:rPr>
              <a:t>the outbound interface of R1's downlink and the IP address of the inbound interface of R3's uplink</a:t>
            </a:r>
            <a:r>
              <a:rPr lang="en-US" sz="1400" dirty="0">
                <a:latin typeface="Huawei Sans" panose="020C0503030203020204" pitchFamily="34" charset="0"/>
              </a:rPr>
              <a:t>].</a:t>
            </a:r>
          </a:p>
        </p:txBody>
      </p:sp>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35758" y="4155126"/>
            <a:ext cx="540000" cy="442800"/>
          </a:xfrm>
          <a:prstGeom prst="rect">
            <a:avLst/>
          </a:prstGeom>
        </p:spPr>
      </p:pic>
      <p:cxnSp>
        <p:nvCxnSpPr>
          <p:cNvPr id="56" name="直接连接符 55"/>
          <p:cNvCxnSpPr>
            <a:stCxn id="42" idx="2"/>
          </p:cNvCxnSpPr>
          <p:nvPr/>
        </p:nvCxnSpPr>
        <p:spPr>
          <a:xfrm>
            <a:off x="3205758" y="4597926"/>
            <a:ext cx="0" cy="380889"/>
          </a:xfrm>
          <a:prstGeom prst="line">
            <a:avLst/>
          </a:prstGeom>
          <a:ln w="28575">
            <a:solidFill>
              <a:srgbClr val="EC7061"/>
            </a:solidFill>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3098755" y="4633391"/>
            <a:ext cx="1124026" cy="307777"/>
          </a:xfrm>
          <a:prstGeom prst="rect">
            <a:avLst/>
          </a:prstGeom>
          <a:noFill/>
        </p:spPr>
        <p:txBody>
          <a:bodyPr wrap="square" rtlCol="0">
            <a:noAutofit/>
          </a:bodyPr>
          <a:lstStyle/>
          <a:p>
            <a:pPr algn="ctr" fontAlgn="ctr"/>
            <a:r>
              <a:rPr lang="en-US" sz="1400" b="1" dirty="0">
                <a:solidFill>
                  <a:srgbClr val="EC7061"/>
                </a:solidFill>
                <a:latin typeface="Huawei Sans" panose="020C0503030203020204" pitchFamily="34" charset="0"/>
              </a:rPr>
              <a:t>R6 (new)</a:t>
            </a:r>
          </a:p>
        </p:txBody>
      </p:sp>
      <p:sp>
        <p:nvSpPr>
          <p:cNvPr id="58" name="椭圆 57"/>
          <p:cNvSpPr/>
          <p:nvPr/>
        </p:nvSpPr>
        <p:spPr>
          <a:xfrm>
            <a:off x="2143439" y="2858915"/>
            <a:ext cx="180000" cy="180000"/>
          </a:xfrm>
          <a:prstGeom prst="ellipse">
            <a:avLst/>
          </a:prstGeom>
          <a:solidFill>
            <a:srgbClr val="EF89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59" name="椭圆 58"/>
          <p:cNvSpPr/>
          <p:nvPr/>
        </p:nvSpPr>
        <p:spPr>
          <a:xfrm>
            <a:off x="2513427" y="3239566"/>
            <a:ext cx="180000" cy="180000"/>
          </a:xfrm>
          <a:prstGeom prst="ellipse">
            <a:avLst/>
          </a:prstGeom>
          <a:solidFill>
            <a:srgbClr val="EF897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60" name="任意多边形 59"/>
          <p:cNvSpPr/>
          <p:nvPr/>
        </p:nvSpPr>
        <p:spPr>
          <a:xfrm>
            <a:off x="2300056" y="2757131"/>
            <a:ext cx="1207062" cy="2248045"/>
          </a:xfrm>
          <a:custGeom>
            <a:avLst/>
            <a:gdLst>
              <a:gd name="connsiteX0" fmla="*/ 0 w 1071844"/>
              <a:gd name="connsiteY0" fmla="*/ 0 h 1698171"/>
              <a:gd name="connsiteX1" fmla="*/ 570016 w 1071844"/>
              <a:gd name="connsiteY1" fmla="*/ 593766 h 1698171"/>
              <a:gd name="connsiteX2" fmla="*/ 997527 w 1071844"/>
              <a:gd name="connsiteY2" fmla="*/ 1175657 h 1698171"/>
              <a:gd name="connsiteX3" fmla="*/ 1068779 w 1071844"/>
              <a:gd name="connsiteY3" fmla="*/ 1698171 h 1698171"/>
            </a:gdLst>
            <a:ahLst/>
            <a:cxnLst>
              <a:cxn ang="0">
                <a:pos x="connsiteX0" y="connsiteY0"/>
              </a:cxn>
              <a:cxn ang="0">
                <a:pos x="connsiteX1" y="connsiteY1"/>
              </a:cxn>
              <a:cxn ang="0">
                <a:pos x="connsiteX2" y="connsiteY2"/>
              </a:cxn>
              <a:cxn ang="0">
                <a:pos x="connsiteX3" y="connsiteY3"/>
              </a:cxn>
            </a:cxnLst>
            <a:rect l="l" t="t" r="r" b="b"/>
            <a:pathLst>
              <a:path w="1071844" h="1698171">
                <a:moveTo>
                  <a:pt x="0" y="0"/>
                </a:moveTo>
                <a:cubicBezTo>
                  <a:pt x="201881" y="198911"/>
                  <a:pt x="403762" y="397823"/>
                  <a:pt x="570016" y="593766"/>
                </a:cubicBezTo>
                <a:cubicBezTo>
                  <a:pt x="736270" y="789709"/>
                  <a:pt x="914400" y="991590"/>
                  <a:pt x="997527" y="1175657"/>
                </a:cubicBezTo>
                <a:cubicBezTo>
                  <a:pt x="1080654" y="1359725"/>
                  <a:pt x="1074716" y="1528948"/>
                  <a:pt x="1068779" y="1698171"/>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pic>
        <p:nvPicPr>
          <p:cNvPr id="48" name="图片 47"/>
          <p:cNvPicPr>
            <a:picLocks/>
          </p:cNvPicPr>
          <p:nvPr/>
        </p:nvPicPr>
        <p:blipFill>
          <a:blip r:embed="rId3" cstate="print">
            <a:duotone>
              <a:srgbClr val="EC7061">
                <a:shade val="45000"/>
                <a:satMod val="135000"/>
              </a:srgbClr>
              <a:prstClr val="white"/>
            </a:duotone>
            <a:extLst>
              <a:ext uri="{28A0092B-C50C-407E-A947-70E740481C1C}">
                <a14:useLocalDpi xmlns:a14="http://schemas.microsoft.com/office/drawing/2010/main" val="0"/>
              </a:ext>
            </a:extLst>
          </a:blip>
          <a:stretch>
            <a:fillRect/>
          </a:stretch>
        </p:blipFill>
        <p:spPr>
          <a:xfrm>
            <a:off x="2916702" y="4988335"/>
            <a:ext cx="540000" cy="442800"/>
          </a:xfrm>
          <a:prstGeom prst="rect">
            <a:avLst/>
          </a:prstGeom>
        </p:spPr>
      </p:pic>
      <p:grpSp>
        <p:nvGrpSpPr>
          <p:cNvPr id="34" name="组合 33"/>
          <p:cNvGrpSpPr/>
          <p:nvPr/>
        </p:nvGrpSpPr>
        <p:grpSpPr>
          <a:xfrm>
            <a:off x="9734925" y="5539"/>
            <a:ext cx="2430850" cy="324000"/>
            <a:chOff x="9597765" y="43247"/>
            <a:chExt cx="2430850" cy="324000"/>
          </a:xfrm>
        </p:grpSpPr>
        <p:sp>
          <p:nvSpPr>
            <p:cNvPr id="35" name="五边形 34"/>
            <p:cNvSpPr/>
            <p:nvPr/>
          </p:nvSpPr>
          <p:spPr bwMode="auto">
            <a:xfrm>
              <a:off x="9597765" y="43247"/>
              <a:ext cx="891742"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Fast Convergence</a:t>
              </a:r>
            </a:p>
          </p:txBody>
        </p:sp>
        <p:sp>
          <p:nvSpPr>
            <p:cNvPr id="47" name="燕尾形 46"/>
            <p:cNvSpPr/>
            <p:nvPr/>
          </p:nvSpPr>
          <p:spPr bwMode="auto">
            <a:xfrm>
              <a:off x="10359061" y="43247"/>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Route Control</a:t>
              </a:r>
            </a:p>
          </p:txBody>
        </p:sp>
        <p:sp>
          <p:nvSpPr>
            <p:cNvPr id="49" name="燕尾形 48"/>
            <p:cNvSpPr/>
            <p:nvPr/>
          </p:nvSpPr>
          <p:spPr bwMode="auto">
            <a:xfrm>
              <a:off x="11128615" y="43247"/>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Other Features</a:t>
              </a:r>
            </a:p>
          </p:txBody>
        </p:sp>
      </p:grpSp>
    </p:spTree>
    <p:extLst>
      <p:ext uri="{BB962C8B-B14F-4D97-AF65-F5344CB8AC3E}">
        <p14:creationId xmlns:p14="http://schemas.microsoft.com/office/powerpoint/2010/main" val="1590067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6">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2838228"/>
          </a:xfrm>
        </p:spPr>
        <p:txBody>
          <a:bodyPr wrap="square">
            <a:noAutofit/>
          </a:bodyPr>
          <a:lstStyle/>
          <a:p>
            <a:pPr marL="0" indent="0">
              <a:lnSpc>
                <a:spcPct val="126000"/>
              </a:lnSpc>
              <a:buNone/>
            </a:pPr>
            <a:r>
              <a:rPr lang="en-US" sz="2000" dirty="0">
                <a:latin typeface="Huawei Sans" panose="020C0503030203020204" pitchFamily="34" charset="0"/>
              </a:rPr>
              <a:t>LSP fast flooding: speeds up the flooding of LSPs.</a:t>
            </a:r>
          </a:p>
          <a:p>
            <a:pPr marL="654050" lvl="1" indent="-342900">
              <a:lnSpc>
                <a:spcPct val="126000"/>
              </a:lnSpc>
            </a:pPr>
            <a:r>
              <a:rPr lang="en-US" sz="1800" dirty="0">
                <a:latin typeface="Huawei Sans" panose="020C0503030203020204" pitchFamily="34" charset="0"/>
              </a:rPr>
              <a:t>Generally, when an IS-IS router receives new or updated LSPs from other routers, it updates the local LSDB and periodically floods the involved LSPs.</a:t>
            </a:r>
          </a:p>
          <a:p>
            <a:pPr marL="654050" lvl="1" indent="-342900">
              <a:lnSpc>
                <a:spcPct val="126000"/>
              </a:lnSpc>
            </a:pPr>
            <a:r>
              <a:rPr lang="en-US" sz="1800" dirty="0">
                <a:latin typeface="Huawei Sans" panose="020C0503030203020204" pitchFamily="34" charset="0"/>
              </a:rPr>
              <a:t>LSP fast flooding speeds up LSDB synchronization because it allows a device to flood a number of LSPs (not exceeding the upper limit) before route calculation when the device receives one or more new or updated LSPs</a:t>
            </a:r>
            <a:r>
              <a:rPr lang="en-US" sz="1800" dirty="0" smtClean="0">
                <a:latin typeface="Huawei Sans" panose="020C0503030203020204" pitchFamily="34" charset="0"/>
              </a:rPr>
              <a:t>. </a:t>
            </a:r>
            <a:r>
              <a:rPr lang="en-US" sz="1800" dirty="0">
                <a:latin typeface="Huawei Sans" panose="020C0503030203020204" pitchFamily="34" charset="0"/>
              </a:rPr>
              <a:t>This flooding mode significantly speeds up the network-wide convergence speed</a:t>
            </a:r>
            <a:r>
              <a:rPr lang="en-US" sz="1800" dirty="0" smtClean="0">
                <a:latin typeface="Huawei Sans" panose="020C0503030203020204" pitchFamily="34" charset="0"/>
              </a:rPr>
              <a:t>.</a:t>
            </a:r>
          </a:p>
          <a:p>
            <a:pPr marL="311150" lvl="1" indent="0">
              <a:lnSpc>
                <a:spcPct val="126000"/>
              </a:lnSpc>
              <a:buNone/>
            </a:pPr>
            <a:endParaRPr lang="en-US" altLang="zh-CN" sz="1800" dirty="0"/>
          </a:p>
          <a:p>
            <a:pPr marL="311150" lvl="1" indent="0">
              <a:lnSpc>
                <a:spcPct val="126000"/>
              </a:lnSpc>
              <a:buNone/>
            </a:pPr>
            <a:r>
              <a:rPr lang="en-US" altLang="zh-CN" sz="1800" dirty="0"/>
              <a:t>Enable LSP fast flooding.</a:t>
            </a:r>
          </a:p>
          <a:p>
            <a:pPr marL="311150" lvl="1" indent="0">
              <a:lnSpc>
                <a:spcPct val="126000"/>
              </a:lnSpc>
              <a:buNone/>
            </a:pPr>
            <a:endParaRPr lang="en-US" altLang="zh-CN" sz="1800" dirty="0" smtClean="0">
              <a:latin typeface="Huawei Sans" panose="020C0503030203020204" pitchFamily="34" charset="0"/>
            </a:endParaRPr>
          </a:p>
          <a:p>
            <a:pPr marL="0" indent="0">
              <a:lnSpc>
                <a:spcPct val="126000"/>
              </a:lnSpc>
              <a:buNone/>
            </a:pPr>
            <a:r>
              <a:rPr lang="en-US" sz="1600" dirty="0">
                <a:latin typeface="Huawei Sans" panose="020C0503030203020204" pitchFamily="34" charset="0"/>
              </a:rPr>
              <a:t>     </a:t>
            </a:r>
            <a:endParaRPr lang="en-US" sz="1600" dirty="0" smtClean="0">
              <a:latin typeface="Huawei Sans" panose="020C0503030203020204" pitchFamily="34" charset="0"/>
            </a:endParaRPr>
          </a:p>
          <a:p>
            <a:pPr>
              <a:lnSpc>
                <a:spcPct val="126000"/>
              </a:lnSpc>
            </a:pPr>
            <a:endParaRPr lang="en-US" altLang="zh-CN" sz="2000" dirty="0" smtClean="0">
              <a:latin typeface="Huawei Sans" panose="020C0503030203020204" pitchFamily="34" charset="0"/>
            </a:endParaRPr>
          </a:p>
          <a:p>
            <a:pPr>
              <a:lnSpc>
                <a:spcPct val="126000"/>
              </a:lnSpc>
            </a:pPr>
            <a:endParaRPr lang="zh-CN" altLang="en-US" sz="2000" dirty="0">
              <a:latin typeface="Huawei Sans" panose="020C0503030203020204" pitchFamily="34" charset="0"/>
            </a:endParaRPr>
          </a:p>
        </p:txBody>
      </p:sp>
      <p:sp>
        <p:nvSpPr>
          <p:cNvPr id="3" name="标题 2"/>
          <p:cNvSpPr>
            <a:spLocks noGrp="1"/>
          </p:cNvSpPr>
          <p:nvPr>
            <p:ph type="title"/>
          </p:nvPr>
        </p:nvSpPr>
        <p:spPr>
          <a:xfrm>
            <a:off x="1594177" y="410400"/>
            <a:ext cx="9827761" cy="640800"/>
          </a:xfrm>
        </p:spPr>
        <p:txBody>
          <a:bodyPr wrap="square">
            <a:noAutofit/>
          </a:bodyPr>
          <a:lstStyle/>
          <a:p>
            <a:r>
              <a:rPr lang="en-US" dirty="0">
                <a:latin typeface="Huawei Sans" panose="020C0503030203020204" pitchFamily="34" charset="0"/>
              </a:rPr>
              <a:t>LSP Fast Flooding</a:t>
            </a:r>
          </a:p>
        </p:txBody>
      </p:sp>
      <p:sp>
        <p:nvSpPr>
          <p:cNvPr id="5" name="矩形 4"/>
          <p:cNvSpPr/>
          <p:nvPr/>
        </p:nvSpPr>
        <p:spPr>
          <a:xfrm>
            <a:off x="813239" y="4823278"/>
            <a:ext cx="10608699" cy="338554"/>
          </a:xfrm>
          <a:prstGeom prst="rect">
            <a:avLst/>
          </a:prstGeom>
          <a:solidFill>
            <a:srgbClr val="F4FBFE"/>
          </a:solidFill>
          <a:ln>
            <a:solidFill>
              <a:srgbClr val="99DFF9"/>
            </a:solidFill>
          </a:ln>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r>
              <a:rPr lang="en-US" sz="1600" dirty="0">
                <a:latin typeface="Huawei Sans" panose="020C0503030203020204" pitchFamily="34" charset="0"/>
                <a:cs typeface="Courier New" panose="02070309020205020404" pitchFamily="49" charset="0"/>
              </a:rPr>
              <a:t>[Huawei-isis-1] </a:t>
            </a:r>
            <a:r>
              <a:rPr lang="en-US" sz="1600" b="1" dirty="0">
                <a:latin typeface="Huawei Sans" panose="020C0503030203020204" pitchFamily="34" charset="0"/>
              </a:rPr>
              <a:t>flash-flood</a:t>
            </a:r>
            <a:r>
              <a:rPr lang="en-US" sz="1600" dirty="0">
                <a:latin typeface="Huawei Sans" panose="020C0503030203020204" pitchFamily="34" charset="0"/>
              </a:rPr>
              <a:t> [ </a:t>
            </a:r>
            <a:r>
              <a:rPr lang="en-US" sz="1600" i="1" dirty="0">
                <a:latin typeface="Huawei Sans" panose="020C0503030203020204" pitchFamily="34" charset="0"/>
              </a:rPr>
              <a:t>lsp-count </a:t>
            </a:r>
            <a:r>
              <a:rPr lang="en-US" sz="1600" dirty="0">
                <a:latin typeface="Huawei Sans" panose="020C0503030203020204" pitchFamily="34" charset="0"/>
              </a:rPr>
              <a:t>| </a:t>
            </a:r>
            <a:r>
              <a:rPr lang="en-US" sz="1600" b="1" dirty="0">
                <a:latin typeface="Huawei Sans" panose="020C0503030203020204" pitchFamily="34" charset="0"/>
              </a:rPr>
              <a:t>max-timer-interval </a:t>
            </a:r>
            <a:r>
              <a:rPr lang="en-US" sz="1600" i="1" dirty="0">
                <a:latin typeface="Huawei Sans" panose="020C0503030203020204" pitchFamily="34" charset="0"/>
              </a:rPr>
              <a:t>interval </a:t>
            </a:r>
            <a:r>
              <a:rPr lang="en-US" sz="1600" dirty="0">
                <a:latin typeface="Huawei Sans" panose="020C0503030203020204" pitchFamily="34" charset="0"/>
              </a:rPr>
              <a:t>| [ </a:t>
            </a:r>
            <a:r>
              <a:rPr lang="en-US" sz="1600" b="1" dirty="0">
                <a:latin typeface="Huawei Sans" panose="020C0503030203020204" pitchFamily="34" charset="0"/>
              </a:rPr>
              <a:t>level-1</a:t>
            </a:r>
            <a:r>
              <a:rPr lang="en-US" sz="1600" dirty="0">
                <a:latin typeface="Huawei Sans" panose="020C0503030203020204" pitchFamily="34" charset="0"/>
              </a:rPr>
              <a:t> | </a:t>
            </a:r>
            <a:r>
              <a:rPr lang="en-US" sz="1600" b="1" dirty="0">
                <a:latin typeface="Huawei Sans" panose="020C0503030203020204" pitchFamily="34" charset="0"/>
              </a:rPr>
              <a:t>level-2</a:t>
            </a:r>
            <a:r>
              <a:rPr lang="en-US" sz="1600" dirty="0">
                <a:latin typeface="Huawei Sans" panose="020C0503030203020204" pitchFamily="34" charset="0"/>
              </a:rPr>
              <a:t> ] ]</a:t>
            </a:r>
          </a:p>
        </p:txBody>
      </p:sp>
      <p:sp>
        <p:nvSpPr>
          <p:cNvPr id="6" name="文本占位符 3"/>
          <p:cNvSpPr txBox="1">
            <a:spLocks/>
          </p:cNvSpPr>
          <p:nvPr/>
        </p:nvSpPr>
        <p:spPr bwMode="auto">
          <a:xfrm>
            <a:off x="813240" y="5160422"/>
            <a:ext cx="10935848" cy="95405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lnSpc>
                <a:spcPct val="120000"/>
              </a:lnSpc>
              <a:buNone/>
            </a:pPr>
            <a:r>
              <a:rPr lang="en-US" sz="1600" dirty="0">
                <a:latin typeface="Huawei Sans" panose="020C0503030203020204" pitchFamily="34" charset="0"/>
              </a:rPr>
              <a:t>Note: You can specify the </a:t>
            </a:r>
            <a:r>
              <a:rPr lang="en-US" sz="1600" dirty="0" smtClean="0">
                <a:latin typeface="Huawei Sans" panose="020C0503030203020204" pitchFamily="34" charset="0"/>
              </a:rPr>
              <a:t>maximum number </a:t>
            </a:r>
            <a:r>
              <a:rPr lang="en-US" sz="1600" dirty="0">
                <a:latin typeface="Huawei Sans" panose="020C0503030203020204" pitchFamily="34" charset="0"/>
              </a:rPr>
              <a:t>of LSPs to be flooded at a time. Once specified, the number takes effect on all IS-IS </a:t>
            </a:r>
            <a:r>
              <a:rPr lang="en-US" sz="1600" dirty="0" smtClean="0">
                <a:latin typeface="Huawei Sans" panose="020C0503030203020204" pitchFamily="34" charset="0"/>
              </a:rPr>
              <a:t>interfaces. </a:t>
            </a:r>
            <a:r>
              <a:rPr lang="en-US" altLang="zh-CN" sz="1600" dirty="0" smtClean="0">
                <a:latin typeface="Huawei Sans" panose="020C0503030203020204" pitchFamily="34" charset="0"/>
              </a:rPr>
              <a:t>The </a:t>
            </a:r>
            <a:r>
              <a:rPr lang="en-US" altLang="zh-CN" sz="1600" dirty="0">
                <a:latin typeface="Huawei Sans" panose="020C0503030203020204" pitchFamily="34" charset="0"/>
              </a:rPr>
              <a:t>actual number of LSPs that can be sent at a time is limited to the number specified by </a:t>
            </a:r>
            <a:r>
              <a:rPr lang="en-US" altLang="zh-CN" sz="1600" i="1" dirty="0">
                <a:latin typeface="Huawei Sans" panose="020C0503030203020204" pitchFamily="34" charset="0"/>
              </a:rPr>
              <a:t>lsp-count</a:t>
            </a:r>
            <a:r>
              <a:rPr lang="en-US" altLang="zh-CN" sz="1600" i="1" dirty="0" smtClean="0">
                <a:latin typeface="Huawei Sans" panose="020C0503030203020204" pitchFamily="34" charset="0"/>
              </a:rPr>
              <a:t>.</a:t>
            </a:r>
            <a:endParaRPr lang="en-US" sz="1600" dirty="0">
              <a:latin typeface="Huawei Sans" panose="020C0503030203020204" pitchFamily="34" charset="0"/>
            </a:endParaRPr>
          </a:p>
        </p:txBody>
      </p:sp>
      <p:grpSp>
        <p:nvGrpSpPr>
          <p:cNvPr id="14" name="组合 13"/>
          <p:cNvGrpSpPr/>
          <p:nvPr/>
        </p:nvGrpSpPr>
        <p:grpSpPr>
          <a:xfrm>
            <a:off x="9734925" y="5539"/>
            <a:ext cx="2430850" cy="324000"/>
            <a:chOff x="9597765" y="43247"/>
            <a:chExt cx="2430850" cy="324000"/>
          </a:xfrm>
        </p:grpSpPr>
        <p:sp>
          <p:nvSpPr>
            <p:cNvPr id="15" name="五边形 14"/>
            <p:cNvSpPr/>
            <p:nvPr/>
          </p:nvSpPr>
          <p:spPr bwMode="auto">
            <a:xfrm>
              <a:off x="9597765" y="43247"/>
              <a:ext cx="891742"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Fast Convergence</a:t>
              </a:r>
            </a:p>
          </p:txBody>
        </p:sp>
        <p:sp>
          <p:nvSpPr>
            <p:cNvPr id="16" name="燕尾形 15"/>
            <p:cNvSpPr/>
            <p:nvPr/>
          </p:nvSpPr>
          <p:spPr bwMode="auto">
            <a:xfrm>
              <a:off x="10359061" y="43247"/>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Route Control</a:t>
              </a:r>
            </a:p>
          </p:txBody>
        </p:sp>
        <p:sp>
          <p:nvSpPr>
            <p:cNvPr id="17" name="燕尾形 16"/>
            <p:cNvSpPr/>
            <p:nvPr/>
          </p:nvSpPr>
          <p:spPr bwMode="auto">
            <a:xfrm>
              <a:off x="11128615" y="43247"/>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Other Features</a:t>
              </a:r>
            </a:p>
          </p:txBody>
        </p:sp>
      </p:grpSp>
    </p:spTree>
    <p:extLst>
      <p:ext uri="{BB962C8B-B14F-4D97-AF65-F5344CB8AC3E}">
        <p14:creationId xmlns:p14="http://schemas.microsoft.com/office/powerpoint/2010/main" val="5446457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2"/>
            <a:ext cx="11306175" cy="5139297"/>
          </a:xfrm>
        </p:spPr>
        <p:txBody>
          <a:bodyPr wrap="square">
            <a:noAutofit/>
          </a:bodyPr>
          <a:lstStyle/>
          <a:p>
            <a:pPr marL="0" indent="0">
              <a:buNone/>
            </a:pPr>
            <a:r>
              <a:rPr lang="en-US" sz="1800" dirty="0">
                <a:latin typeface="Huawei Sans" panose="020C0503030203020204" pitchFamily="34" charset="0"/>
              </a:rPr>
              <a:t>In real-world applications, IS-IS routes calculated using SPF sometimes cannot meet network planning and traffic management requirements, which may lead to various problems, such as slow table lookup due to a large number of routing entries in routing tables and unbalanced link usage on a network. To optimize IS-IS networks and facilitate traffic management, more precise route control is required. You can use any of the following methods to implement the control:</a:t>
            </a:r>
          </a:p>
          <a:p>
            <a:pPr lvl="1"/>
            <a:r>
              <a:rPr lang="en-US" altLang="zh-CN" sz="1600" dirty="0"/>
              <a:t>Adjusting the </a:t>
            </a:r>
            <a:r>
              <a:rPr lang="en-US" sz="1600" dirty="0" smtClean="0">
                <a:latin typeface="Huawei Sans" panose="020C0503030203020204" pitchFamily="34" charset="0"/>
              </a:rPr>
              <a:t>IS-IS preference</a:t>
            </a:r>
            <a:endParaRPr lang="en-US" sz="1600" dirty="0">
              <a:latin typeface="Huawei Sans" panose="020C0503030203020204" pitchFamily="34" charset="0"/>
            </a:endParaRPr>
          </a:p>
          <a:p>
            <a:pPr lvl="1"/>
            <a:r>
              <a:rPr lang="en-US" altLang="zh-CN" sz="1600" dirty="0"/>
              <a:t>Adjusting the </a:t>
            </a:r>
            <a:r>
              <a:rPr lang="en-US" sz="1600" dirty="0" smtClean="0">
                <a:latin typeface="Huawei Sans" panose="020C0503030203020204" pitchFamily="34" charset="0"/>
              </a:rPr>
              <a:t>IS-IS </a:t>
            </a:r>
            <a:r>
              <a:rPr lang="en-US" sz="1600" dirty="0">
                <a:latin typeface="Huawei Sans" panose="020C0503030203020204" pitchFamily="34" charset="0"/>
              </a:rPr>
              <a:t>interface </a:t>
            </a:r>
            <a:r>
              <a:rPr lang="en-US" sz="1600" dirty="0" smtClean="0">
                <a:latin typeface="Huawei Sans" panose="020C0503030203020204" pitchFamily="34" charset="0"/>
              </a:rPr>
              <a:t>cost</a:t>
            </a:r>
            <a:endParaRPr lang="en-US" sz="1600" dirty="0">
              <a:latin typeface="Huawei Sans" panose="020C0503030203020204" pitchFamily="34" charset="0"/>
            </a:endParaRPr>
          </a:p>
          <a:p>
            <a:pPr lvl="1"/>
            <a:r>
              <a:rPr lang="en-US" sz="1600" dirty="0" smtClean="0">
                <a:latin typeface="Huawei Sans" panose="020C0503030203020204" pitchFamily="34" charset="0"/>
              </a:rPr>
              <a:t>Configur</a:t>
            </a:r>
            <a:r>
              <a:rPr lang="en-US" altLang="zh-CN" sz="1600" dirty="0" smtClean="0">
                <a:latin typeface="Huawei Sans" panose="020C0503030203020204" pitchFamily="34" charset="0"/>
              </a:rPr>
              <a:t>ing </a:t>
            </a:r>
            <a:r>
              <a:rPr lang="en-US" sz="1600" dirty="0" smtClean="0">
                <a:latin typeface="Huawei Sans" panose="020C0503030203020204" pitchFamily="34" charset="0"/>
              </a:rPr>
              <a:t>equal-cost </a:t>
            </a:r>
            <a:r>
              <a:rPr lang="en-US" sz="1600" dirty="0">
                <a:latin typeface="Huawei Sans" panose="020C0503030203020204" pitchFamily="34" charset="0"/>
              </a:rPr>
              <a:t>routes</a:t>
            </a:r>
          </a:p>
          <a:p>
            <a:pPr lvl="1"/>
            <a:r>
              <a:rPr lang="en-US" sz="1600" dirty="0" smtClean="0">
                <a:latin typeface="Huawei Sans" panose="020C0503030203020204" pitchFamily="34" charset="0"/>
              </a:rPr>
              <a:t>Configuring IS-IS </a:t>
            </a:r>
            <a:r>
              <a:rPr lang="en-US" sz="1600" dirty="0">
                <a:latin typeface="Huawei Sans" panose="020C0503030203020204" pitchFamily="34" charset="0"/>
              </a:rPr>
              <a:t>route leaking</a:t>
            </a:r>
          </a:p>
          <a:p>
            <a:pPr lvl="1"/>
            <a:r>
              <a:rPr lang="en-US" altLang="zh-CN" sz="1600" dirty="0"/>
              <a:t>Configuring default route advertisement</a:t>
            </a:r>
          </a:p>
          <a:p>
            <a:pPr lvl="1"/>
            <a:r>
              <a:rPr lang="en-US" sz="1600" dirty="0" smtClean="0">
                <a:latin typeface="Huawei Sans" panose="020C0503030203020204" pitchFamily="34" charset="0"/>
              </a:rPr>
              <a:t>Importing external routes</a:t>
            </a:r>
          </a:p>
          <a:p>
            <a:pPr lvl="1"/>
            <a:r>
              <a:rPr lang="en-US" altLang="zh-CN" sz="1600" dirty="0"/>
              <a:t>Configuring filter-policies</a:t>
            </a:r>
          </a:p>
        </p:txBody>
      </p:sp>
      <p:sp>
        <p:nvSpPr>
          <p:cNvPr id="3" name="标题 2"/>
          <p:cNvSpPr>
            <a:spLocks noGrp="1"/>
          </p:cNvSpPr>
          <p:nvPr>
            <p:ph type="title"/>
          </p:nvPr>
        </p:nvSpPr>
        <p:spPr/>
        <p:txBody>
          <a:bodyPr wrap="square">
            <a:noAutofit/>
          </a:bodyPr>
          <a:lstStyle/>
          <a:p>
            <a:r>
              <a:rPr lang="en-US" dirty="0">
                <a:latin typeface="Huawei Sans" panose="020C0503030203020204" pitchFamily="34" charset="0"/>
              </a:rPr>
              <a:t>Overview of IS-IS Route Control</a:t>
            </a:r>
          </a:p>
        </p:txBody>
      </p:sp>
      <p:grpSp>
        <p:nvGrpSpPr>
          <p:cNvPr id="8" name="组合 7"/>
          <p:cNvGrpSpPr/>
          <p:nvPr/>
        </p:nvGrpSpPr>
        <p:grpSpPr>
          <a:xfrm>
            <a:off x="9734925" y="5539"/>
            <a:ext cx="2430850" cy="324000"/>
            <a:chOff x="9597765" y="43247"/>
            <a:chExt cx="2430850" cy="324000"/>
          </a:xfrm>
        </p:grpSpPr>
        <p:sp>
          <p:nvSpPr>
            <p:cNvPr id="9" name="五边形 8"/>
            <p:cNvSpPr/>
            <p:nvPr/>
          </p:nvSpPr>
          <p:spPr bwMode="auto">
            <a:xfrm>
              <a:off x="9597765" y="43247"/>
              <a:ext cx="89174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Fast Convergence</a:t>
              </a:r>
            </a:p>
          </p:txBody>
        </p:sp>
        <p:sp>
          <p:nvSpPr>
            <p:cNvPr id="10" name="燕尾形 9"/>
            <p:cNvSpPr/>
            <p:nvPr/>
          </p:nvSpPr>
          <p:spPr bwMode="auto">
            <a:xfrm>
              <a:off x="10359061" y="43247"/>
              <a:ext cx="900000"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Route Control</a:t>
              </a:r>
            </a:p>
          </p:txBody>
        </p:sp>
        <p:sp>
          <p:nvSpPr>
            <p:cNvPr id="11" name="燕尾形 10"/>
            <p:cNvSpPr/>
            <p:nvPr/>
          </p:nvSpPr>
          <p:spPr bwMode="auto">
            <a:xfrm>
              <a:off x="11128615" y="43247"/>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Other Features</a:t>
              </a:r>
            </a:p>
          </p:txBody>
        </p:sp>
      </p:grpSp>
    </p:spTree>
    <p:extLst>
      <p:ext uri="{BB962C8B-B14F-4D97-AF65-F5344CB8AC3E}">
        <p14:creationId xmlns:p14="http://schemas.microsoft.com/office/powerpoint/2010/main" val="322544797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2"/>
            <a:ext cx="11306175" cy="5139297"/>
          </a:xfrm>
        </p:spPr>
        <p:txBody>
          <a:bodyPr wrap="square">
            <a:noAutofit/>
          </a:bodyPr>
          <a:lstStyle/>
          <a:p>
            <a:pPr marL="0" indent="0">
              <a:buNone/>
            </a:pPr>
            <a:r>
              <a:rPr lang="en-US" sz="2000" dirty="0">
                <a:latin typeface="Huawei Sans" panose="020C0503030203020204" pitchFamily="34" charset="0"/>
              </a:rPr>
              <a:t>If there are multiple redundant links on an IS-IS network, multiple equal-cost routes to the same destination may exist. In this case, you can use either of the following methods to configure equal-cost routes:</a:t>
            </a:r>
          </a:p>
          <a:p>
            <a:pPr lvl="1"/>
            <a:r>
              <a:rPr lang="en-US" sz="1800" dirty="0">
                <a:latin typeface="Huawei Sans" panose="020C0503030203020204" pitchFamily="34" charset="0"/>
              </a:rPr>
              <a:t>Configure load balancing so that traffic is evenly distributed to relevant links.</a:t>
            </a:r>
          </a:p>
          <a:p>
            <a:pPr marL="1003300" lvl="2" indent="-317500"/>
            <a:r>
              <a:rPr lang="en-US" sz="1600" dirty="0">
                <a:latin typeface="Huawei Sans" panose="020C0503030203020204" pitchFamily="34" charset="0"/>
              </a:rPr>
              <a:t>This method improves link utilization and reduces the possibility of congestion caused by overloaded links. However, because traffic will be randomly forwarded, this method may make traffic management difficult.</a:t>
            </a:r>
          </a:p>
          <a:p>
            <a:pPr lvl="1"/>
            <a:r>
              <a:rPr lang="en-US" sz="1800" dirty="0">
                <a:latin typeface="Huawei Sans" panose="020C0503030203020204" pitchFamily="34" charset="0"/>
              </a:rPr>
              <a:t>Configure a preference for each equal-cost route so that the route with the highest preference is preferentially selected and the others function as backups.</a:t>
            </a:r>
          </a:p>
          <a:p>
            <a:pPr marL="1003300" lvl="2" indent="-317500"/>
            <a:r>
              <a:rPr lang="en-US" sz="1600" dirty="0">
                <a:latin typeface="Huawei Sans" panose="020C0503030203020204" pitchFamily="34" charset="0"/>
              </a:rPr>
              <a:t>This method is used to specify the preferred route among multiple equal-cost routes, without the need to modify original configurations. It facilitates traffic management and improves network reliability.</a:t>
            </a:r>
          </a:p>
          <a:p>
            <a:pPr marL="1003300" lvl="2" indent="-317500"/>
            <a:r>
              <a:rPr lang="en-US" sz="1600" dirty="0">
                <a:latin typeface="Huawei Sans" panose="020C0503030203020204" pitchFamily="34" charset="0"/>
              </a:rPr>
              <a:t>Note: After preferences are configured for equal-cost routes, IS-IS devices forward traffic to the next hop with the highest preference, instead of forwarding traffic in load balancing mode.</a:t>
            </a:r>
          </a:p>
        </p:txBody>
      </p:sp>
      <p:sp>
        <p:nvSpPr>
          <p:cNvPr id="2" name="标题 1"/>
          <p:cNvSpPr>
            <a:spLocks noGrp="1"/>
          </p:cNvSpPr>
          <p:nvPr>
            <p:ph type="title"/>
          </p:nvPr>
        </p:nvSpPr>
        <p:spPr>
          <a:xfrm>
            <a:off x="1594177" y="410400"/>
            <a:ext cx="9827761" cy="640800"/>
          </a:xfrm>
        </p:spPr>
        <p:txBody>
          <a:bodyPr wrap="square">
            <a:noAutofit/>
          </a:bodyPr>
          <a:lstStyle/>
          <a:p>
            <a:r>
              <a:rPr lang="en-US" dirty="0">
                <a:latin typeface="Huawei Sans" panose="020C0503030203020204" pitchFamily="34" charset="0"/>
              </a:rPr>
              <a:t>Equal-Cost Route</a:t>
            </a:r>
          </a:p>
        </p:txBody>
      </p:sp>
      <p:grpSp>
        <p:nvGrpSpPr>
          <p:cNvPr id="11" name="组合 10"/>
          <p:cNvGrpSpPr/>
          <p:nvPr/>
        </p:nvGrpSpPr>
        <p:grpSpPr>
          <a:xfrm>
            <a:off x="9734925" y="5539"/>
            <a:ext cx="2430850" cy="324000"/>
            <a:chOff x="9597765" y="43247"/>
            <a:chExt cx="2430850" cy="324000"/>
          </a:xfrm>
        </p:grpSpPr>
        <p:sp>
          <p:nvSpPr>
            <p:cNvPr id="12" name="五边形 11"/>
            <p:cNvSpPr/>
            <p:nvPr/>
          </p:nvSpPr>
          <p:spPr bwMode="auto">
            <a:xfrm>
              <a:off x="9597765" y="43247"/>
              <a:ext cx="89174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Fast Convergence</a:t>
              </a:r>
            </a:p>
          </p:txBody>
        </p:sp>
        <p:sp>
          <p:nvSpPr>
            <p:cNvPr id="13" name="燕尾形 12"/>
            <p:cNvSpPr/>
            <p:nvPr/>
          </p:nvSpPr>
          <p:spPr bwMode="auto">
            <a:xfrm>
              <a:off x="10359061" y="43247"/>
              <a:ext cx="900000"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Route Control</a:t>
              </a:r>
            </a:p>
          </p:txBody>
        </p:sp>
        <p:sp>
          <p:nvSpPr>
            <p:cNvPr id="14" name="燕尾形 13"/>
            <p:cNvSpPr/>
            <p:nvPr/>
          </p:nvSpPr>
          <p:spPr bwMode="auto">
            <a:xfrm>
              <a:off x="11128615" y="43247"/>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Other Features</a:t>
              </a:r>
            </a:p>
          </p:txBody>
        </p:sp>
      </p:grpSp>
    </p:spTree>
    <p:extLst>
      <p:ext uri="{BB962C8B-B14F-4D97-AF65-F5344CB8AC3E}">
        <p14:creationId xmlns:p14="http://schemas.microsoft.com/office/powerpoint/2010/main" val="235321922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4082123"/>
            <a:ext cx="11306175" cy="2299627"/>
          </a:xfrm>
        </p:spPr>
        <p:txBody>
          <a:bodyPr wrap="square">
            <a:noAutofit/>
          </a:bodyPr>
          <a:lstStyle/>
          <a:p>
            <a:pPr marL="0" indent="0" algn="l">
              <a:lnSpc>
                <a:spcPct val="120000"/>
              </a:lnSpc>
              <a:buNone/>
            </a:pPr>
            <a:r>
              <a:rPr lang="en-US" sz="1600" dirty="0">
                <a:latin typeface="Huawei Sans" panose="020C0503030203020204" pitchFamily="34" charset="0"/>
              </a:rPr>
              <a:t>If the number of equal-cost routes is greater than the number specified using the </a:t>
            </a:r>
            <a:r>
              <a:rPr lang="en-US" sz="1600" b="1" dirty="0">
                <a:latin typeface="Huawei Sans" panose="020C0503030203020204" pitchFamily="34" charset="0"/>
              </a:rPr>
              <a:t>maximum load-balancing</a:t>
            </a:r>
            <a:r>
              <a:rPr lang="en-US" sz="1600" dirty="0">
                <a:latin typeface="Huawei Sans" panose="020C0503030203020204" pitchFamily="34" charset="0"/>
              </a:rPr>
              <a:t> command, routes are selected for load balancing according to the following rules in sequence:</a:t>
            </a:r>
          </a:p>
          <a:p>
            <a:pPr marL="745939" lvl="1" indent="-342900">
              <a:lnSpc>
                <a:spcPct val="120000"/>
              </a:lnSpc>
              <a:buSzPct val="100000"/>
              <a:buFont typeface="+mj-lt"/>
              <a:buAutoNum type="arabicPeriod"/>
            </a:pPr>
            <a:r>
              <a:rPr lang="en-US" sz="1400" dirty="0">
                <a:latin typeface="Huawei Sans" panose="020C0503030203020204" pitchFamily="34" charset="0"/>
              </a:rPr>
              <a:t>Route preference: Routes with smaller preference values (higher preferences) are selected for load balancing.</a:t>
            </a:r>
          </a:p>
          <a:p>
            <a:pPr marL="745939" lvl="1" indent="-342900">
              <a:lnSpc>
                <a:spcPct val="120000"/>
              </a:lnSpc>
              <a:buSzPct val="100000"/>
              <a:buFont typeface="+mj-lt"/>
              <a:buAutoNum type="arabicPeriod"/>
            </a:pPr>
            <a:r>
              <a:rPr lang="en-US" sz="1400" dirty="0">
                <a:latin typeface="Huawei Sans" panose="020C0503030203020204" pitchFamily="34" charset="0"/>
              </a:rPr>
              <a:t>Next-hop system ID: If all equal-cost routes have the same preference, routes with smaller next-hop system IDs are selected for load balancing.</a:t>
            </a:r>
          </a:p>
          <a:p>
            <a:pPr marL="745939" lvl="1" indent="-342900">
              <a:lnSpc>
                <a:spcPct val="120000"/>
              </a:lnSpc>
              <a:buSzPct val="100000"/>
              <a:buFont typeface="+mj-lt"/>
              <a:buAutoNum type="arabicPeriod"/>
            </a:pPr>
            <a:r>
              <a:rPr lang="en-US" sz="1400" dirty="0">
                <a:latin typeface="Huawei Sans" panose="020C0503030203020204" pitchFamily="34" charset="0"/>
              </a:rPr>
              <a:t>Local outbound interface index: If all equal-cost routes have the same preference and next-hop system ID, routes with smaller local outbound interface indexes are selected for load balancing.</a:t>
            </a:r>
          </a:p>
        </p:txBody>
      </p:sp>
      <p:sp>
        <p:nvSpPr>
          <p:cNvPr id="2" name="标题 1"/>
          <p:cNvSpPr>
            <a:spLocks noGrp="1"/>
          </p:cNvSpPr>
          <p:nvPr>
            <p:ph type="title"/>
          </p:nvPr>
        </p:nvSpPr>
        <p:spPr>
          <a:xfrm>
            <a:off x="1594177" y="410400"/>
            <a:ext cx="9827761" cy="640800"/>
          </a:xfrm>
        </p:spPr>
        <p:txBody>
          <a:bodyPr wrap="square">
            <a:noAutofit/>
          </a:bodyPr>
          <a:lstStyle/>
          <a:p>
            <a:r>
              <a:rPr lang="en-US" dirty="0">
                <a:latin typeface="Huawei Sans" panose="020C0503030203020204" pitchFamily="34" charset="0"/>
              </a:rPr>
              <a:t>Configuration of Equal-Cost IS-IS Routes</a:t>
            </a:r>
          </a:p>
        </p:txBody>
      </p:sp>
      <p:sp>
        <p:nvSpPr>
          <p:cNvPr id="7" name="矩形 6"/>
          <p:cNvSpPr/>
          <p:nvPr/>
        </p:nvSpPr>
        <p:spPr>
          <a:xfrm>
            <a:off x="1031917" y="1797459"/>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cs typeface="Courier New" panose="02070309020205020404" pitchFamily="49" charset="0"/>
              </a:rPr>
              <a:t>[Huawei-isis-1] </a:t>
            </a:r>
            <a:r>
              <a:rPr lang="en-US" sz="1600" b="1" dirty="0">
                <a:latin typeface="Huawei Sans" panose="020C0503030203020204" pitchFamily="34" charset="0"/>
              </a:rPr>
              <a:t>maximum load-balancing </a:t>
            </a:r>
            <a:r>
              <a:rPr lang="en-US" sz="1600" i="1" dirty="0">
                <a:latin typeface="Huawei Sans" panose="020C0503030203020204" pitchFamily="34" charset="0"/>
              </a:rPr>
              <a:t>number</a:t>
            </a:r>
          </a:p>
        </p:txBody>
      </p:sp>
      <p:sp>
        <p:nvSpPr>
          <p:cNvPr id="8" name="矩形 7"/>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dirty="0">
                <a:latin typeface="Huawei Sans" panose="020C0503030203020204" pitchFamily="34" charset="0"/>
                <a:cs typeface="Courier New" panose="02070309020205020404" pitchFamily="49" charset="0"/>
              </a:rPr>
              <a:t>Configure load balancing among equal-cost IS-IS routes.</a:t>
            </a:r>
          </a:p>
        </p:txBody>
      </p:sp>
      <p:sp>
        <p:nvSpPr>
          <p:cNvPr id="9" name="矩形 8"/>
          <p:cNvSpPr/>
          <p:nvPr/>
        </p:nvSpPr>
        <p:spPr>
          <a:xfrm>
            <a:off x="1022773" y="2145423"/>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the maximum number of equal-cost routes that participate in load balancing.</a:t>
            </a:r>
          </a:p>
        </p:txBody>
      </p:sp>
      <p:sp>
        <p:nvSpPr>
          <p:cNvPr id="12" name="矩形 11"/>
          <p:cNvSpPr/>
          <p:nvPr/>
        </p:nvSpPr>
        <p:spPr>
          <a:xfrm>
            <a:off x="1031917" y="3027849"/>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cs typeface="Courier New" panose="02070309020205020404" pitchFamily="49" charset="0"/>
              </a:rPr>
              <a:t>[Huawei-isis-1] </a:t>
            </a:r>
            <a:r>
              <a:rPr lang="en-US" sz="1600" b="1" dirty="0">
                <a:latin typeface="Huawei Sans" panose="020C0503030203020204" pitchFamily="34" charset="0"/>
              </a:rPr>
              <a:t>nexthop </a:t>
            </a:r>
            <a:r>
              <a:rPr lang="en-US" sz="1600" i="1" dirty="0">
                <a:latin typeface="Huawei Sans" panose="020C0503030203020204" pitchFamily="34" charset="0"/>
              </a:rPr>
              <a:t>ip-address</a:t>
            </a:r>
            <a:r>
              <a:rPr lang="en-US" sz="1600" b="1" dirty="0">
                <a:latin typeface="Huawei Sans" panose="020C0503030203020204" pitchFamily="34" charset="0"/>
              </a:rPr>
              <a:t> weight </a:t>
            </a:r>
            <a:r>
              <a:rPr lang="en-US" sz="1600" i="1" dirty="0">
                <a:latin typeface="Huawei Sans" panose="020C0503030203020204" pitchFamily="34" charset="0"/>
              </a:rPr>
              <a:t>value</a:t>
            </a:r>
          </a:p>
        </p:txBody>
      </p:sp>
      <p:sp>
        <p:nvSpPr>
          <p:cNvPr id="13" name="矩形 12"/>
          <p:cNvSpPr/>
          <p:nvPr/>
        </p:nvSpPr>
        <p:spPr>
          <a:xfrm>
            <a:off x="551384" y="2595702"/>
            <a:ext cx="11089232" cy="338554"/>
          </a:xfrm>
          <a:prstGeom prst="rect">
            <a:avLst/>
          </a:prstGeom>
        </p:spPr>
        <p:txBody>
          <a:bodyPr wrap="square">
            <a:noAutofit/>
          </a:bodyPr>
          <a:lstStyle/>
          <a:p>
            <a:pPr marL="342900" indent="-342900" fontAlgn="ctr">
              <a:buFont typeface="+mj-lt"/>
              <a:buAutoNum type="arabicPeriod" startAt="2"/>
            </a:pPr>
            <a:r>
              <a:rPr lang="en-US" sz="1600" dirty="0">
                <a:latin typeface="Huawei Sans" panose="020C0503030203020204" pitchFamily="34" charset="0"/>
                <a:cs typeface="Courier New" panose="02070309020205020404" pitchFamily="49" charset="0"/>
              </a:rPr>
              <a:t>Configure preferences for equal-cost IS-IS routes.</a:t>
            </a:r>
          </a:p>
        </p:txBody>
      </p:sp>
      <p:sp>
        <p:nvSpPr>
          <p:cNvPr id="10" name="矩形 9"/>
          <p:cNvSpPr/>
          <p:nvPr/>
        </p:nvSpPr>
        <p:spPr>
          <a:xfrm>
            <a:off x="1022773" y="3387677"/>
            <a:ext cx="10608699" cy="377732"/>
          </a:xfrm>
          <a:prstGeom prst="rect">
            <a:avLst/>
          </a:prstGeom>
        </p:spPr>
        <p:txBody>
          <a:bodyPr wrap="square">
            <a:noAutofit/>
          </a:bodyPr>
          <a:lstStyle/>
          <a:p>
            <a:pPr fontAlgn="ctr">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By default, no preferences are configured for equal-cost IS-IS routes. A smaller value indicates a higher preference.</a:t>
            </a:r>
          </a:p>
        </p:txBody>
      </p:sp>
      <p:grpSp>
        <p:nvGrpSpPr>
          <p:cNvPr id="14" name="组合 13"/>
          <p:cNvGrpSpPr/>
          <p:nvPr/>
        </p:nvGrpSpPr>
        <p:grpSpPr>
          <a:xfrm>
            <a:off x="9734925" y="5539"/>
            <a:ext cx="2430850" cy="324000"/>
            <a:chOff x="9597765" y="43247"/>
            <a:chExt cx="2430850" cy="324000"/>
          </a:xfrm>
        </p:grpSpPr>
        <p:sp>
          <p:nvSpPr>
            <p:cNvPr id="15" name="五边形 14"/>
            <p:cNvSpPr/>
            <p:nvPr/>
          </p:nvSpPr>
          <p:spPr bwMode="auto">
            <a:xfrm>
              <a:off x="9597765" y="43247"/>
              <a:ext cx="89174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Fast Convergence</a:t>
              </a:r>
            </a:p>
          </p:txBody>
        </p:sp>
        <p:sp>
          <p:nvSpPr>
            <p:cNvPr id="20" name="燕尾形 19"/>
            <p:cNvSpPr/>
            <p:nvPr/>
          </p:nvSpPr>
          <p:spPr bwMode="auto">
            <a:xfrm>
              <a:off x="10359061" y="43247"/>
              <a:ext cx="900000"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Route Control</a:t>
              </a:r>
            </a:p>
          </p:txBody>
        </p:sp>
        <p:sp>
          <p:nvSpPr>
            <p:cNvPr id="21" name="燕尾形 20"/>
            <p:cNvSpPr/>
            <p:nvPr/>
          </p:nvSpPr>
          <p:spPr bwMode="auto">
            <a:xfrm>
              <a:off x="11128615" y="43247"/>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Other Features</a:t>
              </a:r>
            </a:p>
          </p:txBody>
        </p:sp>
      </p:grpSp>
    </p:spTree>
    <p:extLst>
      <p:ext uri="{BB962C8B-B14F-4D97-AF65-F5344CB8AC3E}">
        <p14:creationId xmlns:p14="http://schemas.microsoft.com/office/powerpoint/2010/main" val="243254156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6082309" y="1242453"/>
            <a:ext cx="5675743" cy="1006875"/>
          </a:xfrm>
        </p:spPr>
        <p:txBody>
          <a:bodyPr wrap="square">
            <a:noAutofit/>
          </a:bodyPr>
          <a:lstStyle/>
          <a:p>
            <a:pPr marL="0" indent="0" algn="l">
              <a:buNone/>
            </a:pPr>
            <a:r>
              <a:rPr lang="en-US" sz="1400" dirty="0">
                <a:latin typeface="Huawei Sans" panose="020C0503030203020204" pitchFamily="34" charset="0"/>
              </a:rPr>
              <a:t>On the network shown in the figure, IS-IS runs on R1, R2, and R3. It is required that R1 be able to access the loopback interface address of R3 through path R1 -&gt; R3 or R1 -&gt; R2 -&gt; R3.</a:t>
            </a:r>
          </a:p>
        </p:txBody>
      </p:sp>
      <p:sp>
        <p:nvSpPr>
          <p:cNvPr id="2" name="标题 1"/>
          <p:cNvSpPr>
            <a:spLocks noGrp="1"/>
          </p:cNvSpPr>
          <p:nvPr>
            <p:ph type="title"/>
          </p:nvPr>
        </p:nvSpPr>
        <p:spPr>
          <a:xfrm>
            <a:off x="1594800" y="410400"/>
            <a:ext cx="10345154" cy="640800"/>
          </a:xfrm>
        </p:spPr>
        <p:txBody>
          <a:bodyPr wrap="square">
            <a:noAutofit/>
          </a:bodyPr>
          <a:lstStyle/>
          <a:p>
            <a:r>
              <a:rPr lang="en-US" dirty="0">
                <a:latin typeface="Huawei Sans" panose="020C0503030203020204" pitchFamily="34" charset="0"/>
              </a:rPr>
              <a:t>Example for Configuring Equal-Cost Routes (1)</a:t>
            </a:r>
          </a:p>
        </p:txBody>
      </p:sp>
      <p:sp>
        <p:nvSpPr>
          <p:cNvPr id="4" name="矩形 3"/>
          <p:cNvSpPr/>
          <p:nvPr/>
        </p:nvSpPr>
        <p:spPr>
          <a:xfrm>
            <a:off x="1075439" y="1551439"/>
            <a:ext cx="3843503" cy="2027547"/>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5" name="矩形 4"/>
          <p:cNvSpPr/>
          <p:nvPr/>
        </p:nvSpPr>
        <p:spPr>
          <a:xfrm>
            <a:off x="1066468" y="3187879"/>
            <a:ext cx="910150" cy="367473"/>
          </a:xfrm>
          <a:prstGeom prst="rect">
            <a:avLst/>
          </a:prstGeom>
        </p:spPr>
        <p:txBody>
          <a:bodyPr wrap="square">
            <a:noAutofit/>
          </a:bodyPr>
          <a:lstStyle/>
          <a:p>
            <a:pPr algn="ctr" fontAlgn="ctr">
              <a:lnSpc>
                <a:spcPts val="2400"/>
              </a:lnSpc>
            </a:pPr>
            <a:r>
              <a:rPr lang="en-US" sz="14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IS-IS</a:t>
            </a:r>
          </a:p>
        </p:txBody>
      </p:sp>
      <p:grpSp>
        <p:nvGrpSpPr>
          <p:cNvPr id="6" name="组合 5"/>
          <p:cNvGrpSpPr/>
          <p:nvPr/>
        </p:nvGrpSpPr>
        <p:grpSpPr>
          <a:xfrm>
            <a:off x="1291273" y="1551439"/>
            <a:ext cx="3402865" cy="1984387"/>
            <a:chOff x="1407560" y="3964964"/>
            <a:chExt cx="3402865" cy="1984387"/>
          </a:xfrm>
        </p:grpSpPr>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07560" y="4205229"/>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70425" y="4205229"/>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38993" y="5244320"/>
              <a:ext cx="540000" cy="442800"/>
            </a:xfrm>
            <a:prstGeom prst="rect">
              <a:avLst/>
            </a:prstGeom>
          </p:spPr>
        </p:pic>
        <p:cxnSp>
          <p:nvCxnSpPr>
            <p:cNvPr id="10" name="直接连接符 9"/>
            <p:cNvCxnSpPr>
              <a:stCxn id="7" idx="3"/>
              <a:endCxn id="8" idx="1"/>
            </p:cNvCxnSpPr>
            <p:nvPr/>
          </p:nvCxnSpPr>
          <p:spPr>
            <a:xfrm>
              <a:off x="1947560" y="4426629"/>
              <a:ext cx="23228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7" idx="2"/>
              <a:endCxn id="9" idx="1"/>
            </p:cNvCxnSpPr>
            <p:nvPr/>
          </p:nvCxnSpPr>
          <p:spPr>
            <a:xfrm>
              <a:off x="1677560" y="4648029"/>
              <a:ext cx="1161433"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9" idx="3"/>
              <a:endCxn id="8" idx="2"/>
            </p:cNvCxnSpPr>
            <p:nvPr/>
          </p:nvCxnSpPr>
          <p:spPr>
            <a:xfrm flipV="1">
              <a:off x="3378993" y="4648029"/>
              <a:ext cx="1161432"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431698" y="3964964"/>
              <a:ext cx="491724"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p>
          </p:txBody>
        </p:sp>
        <p:sp>
          <p:nvSpPr>
            <p:cNvPr id="14" name="矩形 13"/>
            <p:cNvSpPr/>
            <p:nvPr/>
          </p:nvSpPr>
          <p:spPr>
            <a:xfrm>
              <a:off x="2589010" y="4152608"/>
              <a:ext cx="887750"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Cost=10</a:t>
              </a:r>
            </a:p>
          </p:txBody>
        </p:sp>
        <p:sp>
          <p:nvSpPr>
            <p:cNvPr id="15" name="矩形 14"/>
            <p:cNvSpPr/>
            <p:nvPr/>
          </p:nvSpPr>
          <p:spPr>
            <a:xfrm rot="2181066">
              <a:off x="1717839" y="4957508"/>
              <a:ext cx="887750"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Cost=5</a:t>
              </a:r>
            </a:p>
          </p:txBody>
        </p:sp>
        <p:sp>
          <p:nvSpPr>
            <p:cNvPr id="16" name="矩形 15"/>
            <p:cNvSpPr/>
            <p:nvPr/>
          </p:nvSpPr>
          <p:spPr>
            <a:xfrm rot="19527687">
              <a:off x="3529820" y="5044108"/>
              <a:ext cx="887750"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Cost=5</a:t>
              </a:r>
            </a:p>
          </p:txBody>
        </p:sp>
        <p:sp>
          <p:nvSpPr>
            <p:cNvPr id="17" name="矩形 16"/>
            <p:cNvSpPr/>
            <p:nvPr/>
          </p:nvSpPr>
          <p:spPr>
            <a:xfrm>
              <a:off x="4295467" y="3964964"/>
              <a:ext cx="491724"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t>
              </a:r>
            </a:p>
          </p:txBody>
        </p:sp>
        <p:sp>
          <p:nvSpPr>
            <p:cNvPr id="18" name="矩形 17"/>
            <p:cNvSpPr/>
            <p:nvPr/>
          </p:nvSpPr>
          <p:spPr>
            <a:xfrm>
              <a:off x="2589675" y="4385854"/>
              <a:ext cx="887750" cy="276999"/>
            </a:xfrm>
            <a:prstGeom prst="rect">
              <a:avLst/>
            </a:prstGeom>
          </p:spPr>
          <p:txBody>
            <a:bodyPr wrap="square">
              <a:noAutofit/>
            </a:bodyPr>
            <a:lstStyle/>
            <a:p>
              <a:pPr algn="ctr" fontAlgn="ctr"/>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GE0/0/0</a:t>
              </a:r>
            </a:p>
          </p:txBody>
        </p:sp>
        <p:sp>
          <p:nvSpPr>
            <p:cNvPr id="19" name="矩形 18"/>
            <p:cNvSpPr/>
            <p:nvPr/>
          </p:nvSpPr>
          <p:spPr>
            <a:xfrm rot="2148243">
              <a:off x="1876705" y="4815303"/>
              <a:ext cx="887750" cy="276999"/>
            </a:xfrm>
            <a:prstGeom prst="rect">
              <a:avLst/>
            </a:prstGeom>
          </p:spPr>
          <p:txBody>
            <a:bodyPr wrap="square">
              <a:noAutofit/>
            </a:bodyPr>
            <a:lstStyle/>
            <a:p>
              <a:pPr algn="ctr" fontAlgn="ctr"/>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GE0/0/1</a:t>
              </a:r>
            </a:p>
          </p:txBody>
        </p:sp>
        <p:sp>
          <p:nvSpPr>
            <p:cNvPr id="20" name="矩形 19"/>
            <p:cNvSpPr/>
            <p:nvPr/>
          </p:nvSpPr>
          <p:spPr>
            <a:xfrm rot="19479832">
              <a:off x="3404773" y="4869478"/>
              <a:ext cx="887750" cy="276999"/>
            </a:xfrm>
            <a:prstGeom prst="rect">
              <a:avLst/>
            </a:prstGeom>
          </p:spPr>
          <p:txBody>
            <a:bodyPr wrap="square">
              <a:noAutofit/>
            </a:bodyPr>
            <a:lstStyle/>
            <a:p>
              <a:pPr algn="ctr" fontAlgn="ctr"/>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GE0/0/2</a:t>
              </a:r>
            </a:p>
          </p:txBody>
        </p:sp>
        <p:sp>
          <p:nvSpPr>
            <p:cNvPr id="21" name="矩形 20"/>
            <p:cNvSpPr/>
            <p:nvPr/>
          </p:nvSpPr>
          <p:spPr>
            <a:xfrm>
              <a:off x="2863130" y="5641574"/>
              <a:ext cx="491724"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p>
          </p:txBody>
        </p:sp>
      </p:grpSp>
      <p:graphicFrame>
        <p:nvGraphicFramePr>
          <p:cNvPr id="23" name="表格 22"/>
          <p:cNvGraphicFramePr>
            <a:graphicFrameLocks noGrp="1"/>
          </p:cNvGraphicFramePr>
          <p:nvPr>
            <p:extLst>
              <p:ext uri="{D42A27DB-BD31-4B8C-83A1-F6EECF244321}">
                <p14:modId xmlns:p14="http://schemas.microsoft.com/office/powerpoint/2010/main" val="1101681903"/>
              </p:ext>
            </p:extLst>
          </p:nvPr>
        </p:nvGraphicFramePr>
        <p:xfrm>
          <a:off x="1109211" y="3808228"/>
          <a:ext cx="3809731" cy="2438400"/>
        </p:xfrm>
        <a:graphic>
          <a:graphicData uri="http://schemas.openxmlformats.org/drawingml/2006/table">
            <a:tbl>
              <a:tblPr firstRow="1" bandRow="1">
                <a:tableStyleId>{72833802-FEF1-4C79-8D5D-14CF1EAF98D9}</a:tableStyleId>
              </a:tblPr>
              <a:tblGrid>
                <a:gridCol w="786083"/>
                <a:gridCol w="1511824"/>
                <a:gridCol w="1511824"/>
              </a:tblGrid>
              <a:tr h="283456">
                <a:tc>
                  <a:txBody>
                    <a:bodyPr/>
                    <a:lstStyle/>
                    <a:p>
                      <a:pPr algn="ctr" fontAlgn="ctr"/>
                      <a:r>
                        <a:rPr lang="en-US" sz="1400" dirty="0">
                          <a:solidFill>
                            <a:schemeClr val="bg1"/>
                          </a:solidFill>
                          <a:latin typeface="Huawei Sans" panose="020C0503030203020204" pitchFamily="34" charset="0"/>
                        </a:rPr>
                        <a:t>Device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a:solidFill>
                            <a:schemeClr val="bg1"/>
                          </a:solidFill>
                          <a:latin typeface="Huawei Sans" panose="020C0503030203020204" pitchFamily="34" charset="0"/>
                        </a:rPr>
                        <a:t>Interface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a:solidFill>
                            <a:schemeClr val="bg1"/>
                          </a:solidFill>
                          <a:latin typeface="Huawei Sans" panose="020C0503030203020204" pitchFamily="34" charset="0"/>
                        </a:rPr>
                        <a:t>IP Address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83456">
                <a:tc rowSpan="2">
                  <a:txBody>
                    <a:bodyPr/>
                    <a:lstStyle/>
                    <a:p>
                      <a:pPr algn="ctr" fontAlgn="ctr"/>
                      <a:r>
                        <a:rPr lang="en-US" sz="1400">
                          <a:solidFill>
                            <a:schemeClr val="tx1"/>
                          </a:solidFill>
                          <a:latin typeface="Huawei Sans" panose="020C0503030203020204" pitchFamily="34" charset="0"/>
                        </a:rPr>
                        <a:t>R1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dirty="0">
                          <a:solidFill>
                            <a:schemeClr val="tx1"/>
                          </a:solidFill>
                          <a:latin typeface="Huawei Sans" panose="020C0503030203020204" pitchFamily="34" charset="0"/>
                        </a:rPr>
                        <a:t>GE0/0/0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a:solidFill>
                            <a:schemeClr val="tx1"/>
                          </a:solidFill>
                          <a:latin typeface="Huawei Sans" panose="020C0503030203020204" pitchFamily="34" charset="0"/>
                        </a:rPr>
                        <a:t>10.1.13.1/24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solidFill>
                            <a:schemeClr val="tx1"/>
                          </a:solidFill>
                          <a:latin typeface="Huawei Sans" panose="020C0503030203020204" pitchFamily="34" charset="0"/>
                        </a:rPr>
                        <a:t>GE0/0/1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10.1.12.1/24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a:solidFill>
                            <a:schemeClr val="tx1"/>
                          </a:solidFill>
                          <a:latin typeface="Huawei Sans" panose="020C0503030203020204" pitchFamily="34" charset="0"/>
                        </a:rPr>
                        <a:t>R2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GE0/0/1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10.1.12.2/24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solidFill>
                            <a:schemeClr val="tx1"/>
                          </a:solidFill>
                          <a:latin typeface="Huawei Sans" panose="020C0503030203020204" pitchFamily="34" charset="0"/>
                        </a:rPr>
                        <a:t>GE0/0/2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10.1.23.2/24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3">
                  <a:txBody>
                    <a:bodyPr/>
                    <a:lstStyle/>
                    <a:p>
                      <a:pPr algn="ctr" fontAlgn="ctr"/>
                      <a:r>
                        <a:rPr lang="en-US" sz="1400">
                          <a:solidFill>
                            <a:schemeClr val="tx1"/>
                          </a:solidFill>
                          <a:latin typeface="Huawei Sans" panose="020C0503030203020204" pitchFamily="34" charset="0"/>
                        </a:rPr>
                        <a:t>R3</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solidFill>
                            <a:schemeClr val="tx1"/>
                          </a:solidFill>
                          <a:latin typeface="Huawei Sans" panose="020C0503030203020204" pitchFamily="34" charset="0"/>
                        </a:rPr>
                        <a:t>Loopback0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10.1.3.3/32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solidFill>
                            <a:schemeClr val="tx1"/>
                          </a:solidFill>
                          <a:latin typeface="Huawei Sans" panose="020C0503030203020204" pitchFamily="34" charset="0"/>
                        </a:rPr>
                        <a:t>GE0/0/0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10.1.13.3/24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solidFill>
                            <a:schemeClr val="tx1"/>
                          </a:solidFill>
                          <a:latin typeface="Huawei Sans" panose="020C0503030203020204" pitchFamily="34" charset="0"/>
                        </a:rPr>
                        <a:t>GE0/0/2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10.1.23.3/24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sp>
        <p:nvSpPr>
          <p:cNvPr id="26" name="文本框 31"/>
          <p:cNvSpPr txBox="1"/>
          <p:nvPr/>
        </p:nvSpPr>
        <p:spPr>
          <a:xfrm>
            <a:off x="6082309" y="2405805"/>
            <a:ext cx="5642766" cy="558357"/>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193675" indent="-193675" fontAlgn="ctr">
              <a:spcBef>
                <a:spcPts val="0"/>
              </a:spcBef>
              <a:spcAft>
                <a:spcPts val="0"/>
              </a:spcAft>
            </a:pPr>
            <a:r>
              <a:rPr lang="en-US" sz="1400" dirty="0">
                <a:solidFill>
                  <a:prstClr val="black"/>
                </a:solidFill>
                <a:latin typeface="Huawei Sans" panose="020C0503030203020204" pitchFamily="34" charset="0"/>
              </a:rPr>
              <a:t>1. Assign IP addresses to device interfaces and configure IS-IS on each device</a:t>
            </a:r>
            <a:r>
              <a:rPr lang="en-US" sz="1400" dirty="0" smtClean="0">
                <a:solidFill>
                  <a:prstClr val="black"/>
                </a:solidFill>
                <a:latin typeface="Huawei Sans" panose="020C0503030203020204" pitchFamily="34" charset="0"/>
              </a:rPr>
              <a:t>. (Omitted)</a:t>
            </a:r>
            <a:endParaRPr lang="en-US" sz="1400" dirty="0">
              <a:solidFill>
                <a:prstClr val="black"/>
              </a:solidFill>
              <a:latin typeface="Huawei Sans" panose="020C0503030203020204" pitchFamily="34" charset="0"/>
            </a:endParaRPr>
          </a:p>
        </p:txBody>
      </p:sp>
      <p:sp>
        <p:nvSpPr>
          <p:cNvPr id="27" name="文本框 32"/>
          <p:cNvSpPr txBox="1"/>
          <p:nvPr/>
        </p:nvSpPr>
        <p:spPr>
          <a:xfrm>
            <a:off x="6372747" y="3528637"/>
            <a:ext cx="4642749" cy="523220"/>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 </a:t>
            </a:r>
            <a:r>
              <a:rPr lang="en-US" sz="1400" dirty="0" err="1">
                <a:solidFill>
                  <a:prstClr val="black"/>
                </a:solidFill>
                <a:latin typeface="Huawei Sans" panose="020C0503030203020204" pitchFamily="34" charset="0"/>
                <a:cs typeface="Courier New" panose="02070309020205020404" pitchFamily="49" charset="0"/>
              </a:rPr>
              <a:t>isis</a:t>
            </a:r>
            <a:endParaRPr lang="en-US"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[R1-isis-1] </a:t>
            </a:r>
            <a:r>
              <a:rPr lang="en-US" sz="1400" b="1" dirty="0">
                <a:solidFill>
                  <a:prstClr val="black"/>
                </a:solidFill>
                <a:latin typeface="Huawei Sans" panose="020C0503030203020204" pitchFamily="34" charset="0"/>
                <a:cs typeface="Courier New" panose="02070309020205020404" pitchFamily="49" charset="0"/>
              </a:rPr>
              <a:t>maximum load-balancing </a:t>
            </a:r>
            <a:r>
              <a:rPr lang="en-US" sz="1400" dirty="0">
                <a:solidFill>
                  <a:prstClr val="black"/>
                </a:solidFill>
                <a:latin typeface="Huawei Sans" panose="020C0503030203020204" pitchFamily="34" charset="0"/>
                <a:cs typeface="Courier New" panose="02070309020205020404" pitchFamily="49" charset="0"/>
              </a:rPr>
              <a:t>2	</a:t>
            </a:r>
          </a:p>
        </p:txBody>
      </p:sp>
      <p:sp>
        <p:nvSpPr>
          <p:cNvPr id="28" name="文本框 33"/>
          <p:cNvSpPr txBox="1"/>
          <p:nvPr/>
        </p:nvSpPr>
        <p:spPr>
          <a:xfrm>
            <a:off x="6082309" y="2936848"/>
            <a:ext cx="5642766" cy="547828"/>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193675" indent="-193675" fontAlgn="ctr">
              <a:spcBef>
                <a:spcPts val="0"/>
              </a:spcBef>
              <a:spcAft>
                <a:spcPts val="0"/>
              </a:spcAft>
            </a:pPr>
            <a:r>
              <a:rPr lang="en-US" sz="1400" dirty="0">
                <a:solidFill>
                  <a:prstClr val="black"/>
                </a:solidFill>
                <a:latin typeface="Huawei Sans" panose="020C0503030203020204" pitchFamily="34" charset="0"/>
              </a:rPr>
              <a:t>2. Configure the number of IS-IS equal-cost routes for load balancing on R1.</a:t>
            </a:r>
          </a:p>
        </p:txBody>
      </p:sp>
      <p:sp>
        <p:nvSpPr>
          <p:cNvPr id="29" name="文本框 32"/>
          <p:cNvSpPr txBox="1"/>
          <p:nvPr/>
        </p:nvSpPr>
        <p:spPr>
          <a:xfrm>
            <a:off x="5138102" y="4596847"/>
            <a:ext cx="6610986" cy="1600438"/>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[R1]display </a:t>
            </a:r>
            <a:r>
              <a:rPr lang="en-US" sz="1400" dirty="0" err="1">
                <a:solidFill>
                  <a:prstClr val="black"/>
                </a:solidFill>
                <a:latin typeface="Huawei Sans" panose="020C0503030203020204" pitchFamily="34" charset="0"/>
                <a:cs typeface="Courier New" panose="02070309020205020404" pitchFamily="49" charset="0"/>
              </a:rPr>
              <a:t>ip</a:t>
            </a:r>
            <a:r>
              <a:rPr lang="en-US" sz="1400" dirty="0">
                <a:solidFill>
                  <a:prstClr val="black"/>
                </a:solidFill>
                <a:latin typeface="Huawei Sans" panose="020C0503030203020204" pitchFamily="34" charset="0"/>
                <a:cs typeface="Courier New" panose="02070309020205020404" pitchFamily="49" charset="0"/>
              </a:rPr>
              <a:t> routing-table </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Route Flags: R - relay, D - download to fib</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a:t>
            </a:r>
          </a:p>
          <a:p>
            <a:pPr fontAlgn="ctr">
              <a:spcBef>
                <a:spcPts val="0"/>
              </a:spcBef>
              <a:spcAft>
                <a:spcPts val="0"/>
              </a:spcAft>
            </a:pP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Destination/Mask 	Proto   Pre  Cost   Flags </a:t>
            </a:r>
            <a:r>
              <a:rPr lang="en-US" sz="1400" dirty="0" err="1">
                <a:solidFill>
                  <a:prstClr val="black"/>
                </a:solidFill>
                <a:latin typeface="Huawei Sans" panose="020C0503030203020204" pitchFamily="34" charset="0"/>
                <a:cs typeface="Courier New" panose="02070309020205020404" pitchFamily="49" charset="0"/>
              </a:rPr>
              <a:t>NextHop</a:t>
            </a:r>
            <a:r>
              <a:rPr lang="en-US" sz="1400" dirty="0">
                <a:solidFill>
                  <a:prstClr val="black"/>
                </a:solidFill>
                <a:latin typeface="Huawei Sans" panose="020C0503030203020204" pitchFamily="34" charset="0"/>
                <a:cs typeface="Courier New" panose="02070309020205020404" pitchFamily="49" charset="0"/>
              </a:rPr>
              <a:t>   Interface</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10.1.3.3/32		ISIS-L2 15   10         D   10.1.13.3   GigabitEthernet0/0/0</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                    	ISIS-L2 15   10         D   10.1.12.2   GigabitEthernet0/0/1</a:t>
            </a:r>
          </a:p>
        </p:txBody>
      </p:sp>
      <p:sp>
        <p:nvSpPr>
          <p:cNvPr id="30" name="文本框 33"/>
          <p:cNvSpPr txBox="1"/>
          <p:nvPr/>
        </p:nvSpPr>
        <p:spPr>
          <a:xfrm>
            <a:off x="6082309" y="4214332"/>
            <a:ext cx="5642766"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400" dirty="0">
                <a:solidFill>
                  <a:prstClr val="black"/>
                </a:solidFill>
                <a:latin typeface="Huawei Sans" panose="020C0503030203020204" pitchFamily="34" charset="0"/>
              </a:rPr>
              <a:t>3. Verify the configuration.</a:t>
            </a:r>
          </a:p>
        </p:txBody>
      </p:sp>
      <p:grpSp>
        <p:nvGrpSpPr>
          <p:cNvPr id="32" name="组合 31"/>
          <p:cNvGrpSpPr/>
          <p:nvPr/>
        </p:nvGrpSpPr>
        <p:grpSpPr>
          <a:xfrm>
            <a:off x="9734925" y="5539"/>
            <a:ext cx="2430850" cy="324000"/>
            <a:chOff x="9597765" y="43247"/>
            <a:chExt cx="2430850" cy="324000"/>
          </a:xfrm>
        </p:grpSpPr>
        <p:sp>
          <p:nvSpPr>
            <p:cNvPr id="33" name="五边形 32"/>
            <p:cNvSpPr/>
            <p:nvPr/>
          </p:nvSpPr>
          <p:spPr bwMode="auto">
            <a:xfrm>
              <a:off x="9597765" y="43247"/>
              <a:ext cx="89174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Fast Convergence</a:t>
              </a:r>
            </a:p>
          </p:txBody>
        </p:sp>
        <p:sp>
          <p:nvSpPr>
            <p:cNvPr id="38" name="燕尾形 37"/>
            <p:cNvSpPr/>
            <p:nvPr/>
          </p:nvSpPr>
          <p:spPr bwMode="auto">
            <a:xfrm>
              <a:off x="10359061" y="43247"/>
              <a:ext cx="900000"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Route Control</a:t>
              </a:r>
            </a:p>
          </p:txBody>
        </p:sp>
        <p:sp>
          <p:nvSpPr>
            <p:cNvPr id="39" name="燕尾形 38"/>
            <p:cNvSpPr/>
            <p:nvPr/>
          </p:nvSpPr>
          <p:spPr bwMode="auto">
            <a:xfrm>
              <a:off x="11128615" y="43247"/>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Other Features</a:t>
              </a:r>
            </a:p>
          </p:txBody>
        </p:sp>
      </p:grpSp>
    </p:spTree>
    <p:extLst>
      <p:ext uri="{BB962C8B-B14F-4D97-AF65-F5344CB8AC3E}">
        <p14:creationId xmlns:p14="http://schemas.microsoft.com/office/powerpoint/2010/main" val="47084310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6096000" y="1242453"/>
            <a:ext cx="5662052" cy="1235530"/>
          </a:xfrm>
        </p:spPr>
        <p:txBody>
          <a:bodyPr wrap="square">
            <a:noAutofit/>
          </a:bodyPr>
          <a:lstStyle/>
          <a:p>
            <a:pPr marL="0" indent="0" algn="l">
              <a:buNone/>
            </a:pPr>
            <a:r>
              <a:rPr lang="en-US" sz="1400" dirty="0">
                <a:latin typeface="Huawei Sans" panose="020C0503030203020204" pitchFamily="34" charset="0"/>
              </a:rPr>
              <a:t>On the network shown in the figure, IS-IS runs on R1, R2, and R3. It is required that R1 access the loopback interface address of R3 preferentially through path R1 -&gt; R3.</a:t>
            </a:r>
          </a:p>
        </p:txBody>
      </p:sp>
      <p:sp>
        <p:nvSpPr>
          <p:cNvPr id="2" name="标题 1"/>
          <p:cNvSpPr>
            <a:spLocks noGrp="1"/>
          </p:cNvSpPr>
          <p:nvPr>
            <p:ph type="title"/>
          </p:nvPr>
        </p:nvSpPr>
        <p:spPr>
          <a:xfrm>
            <a:off x="1594800" y="410400"/>
            <a:ext cx="10301192" cy="640800"/>
          </a:xfrm>
        </p:spPr>
        <p:txBody>
          <a:bodyPr wrap="square">
            <a:noAutofit/>
          </a:bodyPr>
          <a:lstStyle/>
          <a:p>
            <a:r>
              <a:rPr lang="en-US" dirty="0">
                <a:latin typeface="Huawei Sans" panose="020C0503030203020204" pitchFamily="34" charset="0"/>
              </a:rPr>
              <a:t>Example for Configuring Equal-Cost Routes (2)</a:t>
            </a:r>
          </a:p>
        </p:txBody>
      </p:sp>
      <p:sp>
        <p:nvSpPr>
          <p:cNvPr id="26" name="文本框 31"/>
          <p:cNvSpPr txBox="1"/>
          <p:nvPr/>
        </p:nvSpPr>
        <p:spPr>
          <a:xfrm>
            <a:off x="6082309" y="2660781"/>
            <a:ext cx="4817344" cy="527097"/>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193675" indent="-193675" fontAlgn="ctr">
              <a:spcBef>
                <a:spcPts val="0"/>
              </a:spcBef>
              <a:spcAft>
                <a:spcPts val="0"/>
              </a:spcAft>
            </a:pPr>
            <a:r>
              <a:rPr lang="en-US" sz="1400" dirty="0">
                <a:solidFill>
                  <a:prstClr val="black"/>
                </a:solidFill>
                <a:latin typeface="Huawei Sans" panose="020C0503030203020204" pitchFamily="34" charset="0"/>
              </a:rPr>
              <a:t>1. Assign IP addresses to device interfaces and configure IS-IS on each device</a:t>
            </a:r>
            <a:r>
              <a:rPr lang="en-US" sz="1400" dirty="0" smtClean="0">
                <a:solidFill>
                  <a:prstClr val="black"/>
                </a:solidFill>
                <a:latin typeface="Huawei Sans" panose="020C0503030203020204" pitchFamily="34" charset="0"/>
              </a:rPr>
              <a:t>. </a:t>
            </a:r>
            <a:r>
              <a:rPr lang="en-US" altLang="zh-CN" sz="1400" dirty="0">
                <a:solidFill>
                  <a:prstClr val="black"/>
                </a:solidFill>
                <a:latin typeface="Huawei Sans" panose="020C0503030203020204" pitchFamily="34" charset="0"/>
              </a:rPr>
              <a:t>(Omitted)</a:t>
            </a:r>
            <a:endParaRPr lang="en-US" sz="1400" dirty="0">
              <a:solidFill>
                <a:prstClr val="black"/>
              </a:solidFill>
              <a:latin typeface="Huawei Sans" panose="020C0503030203020204" pitchFamily="34" charset="0"/>
            </a:endParaRPr>
          </a:p>
        </p:txBody>
      </p:sp>
      <p:sp>
        <p:nvSpPr>
          <p:cNvPr id="27" name="文本框 32"/>
          <p:cNvSpPr txBox="1"/>
          <p:nvPr/>
        </p:nvSpPr>
        <p:spPr>
          <a:xfrm>
            <a:off x="6399124" y="3563805"/>
            <a:ext cx="4642749" cy="738664"/>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 </a:t>
            </a:r>
            <a:r>
              <a:rPr lang="en-US" sz="1400" dirty="0" err="1">
                <a:solidFill>
                  <a:prstClr val="black"/>
                </a:solidFill>
                <a:latin typeface="Huawei Sans" panose="020C0503030203020204" pitchFamily="34" charset="0"/>
                <a:cs typeface="Courier New" panose="02070309020205020404" pitchFamily="49" charset="0"/>
              </a:rPr>
              <a:t>isis</a:t>
            </a:r>
            <a:endParaRPr lang="en-US"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[R1-isis-1] </a:t>
            </a:r>
            <a:r>
              <a:rPr lang="en-US" sz="1400" b="1" dirty="0" err="1">
                <a:solidFill>
                  <a:prstClr val="black"/>
                </a:solidFill>
                <a:latin typeface="Huawei Sans" panose="020C0503030203020204" pitchFamily="34" charset="0"/>
                <a:cs typeface="Courier New" panose="02070309020205020404" pitchFamily="49" charset="0"/>
              </a:rPr>
              <a:t>nexthop</a:t>
            </a:r>
            <a:r>
              <a:rPr lang="en-US" sz="1400" dirty="0">
                <a:solidFill>
                  <a:prstClr val="black"/>
                </a:solidFill>
                <a:latin typeface="Huawei Sans" panose="020C0503030203020204" pitchFamily="34" charset="0"/>
                <a:cs typeface="Courier New" panose="02070309020205020404" pitchFamily="49" charset="0"/>
              </a:rPr>
              <a:t> 10.1.13.3 </a:t>
            </a:r>
            <a:r>
              <a:rPr lang="en-US" sz="1400" b="1" dirty="0">
                <a:solidFill>
                  <a:prstClr val="black"/>
                </a:solidFill>
                <a:latin typeface="Huawei Sans" panose="020C0503030203020204" pitchFamily="34" charset="0"/>
                <a:cs typeface="Courier New" panose="02070309020205020404" pitchFamily="49" charset="0"/>
              </a:rPr>
              <a:t>weight</a:t>
            </a:r>
            <a:r>
              <a:rPr lang="en-US" sz="1400" dirty="0">
                <a:solidFill>
                  <a:prstClr val="black"/>
                </a:solidFill>
                <a:latin typeface="Huawei Sans" panose="020C0503030203020204" pitchFamily="34" charset="0"/>
                <a:cs typeface="Courier New" panose="02070309020205020404" pitchFamily="49" charset="0"/>
              </a:rPr>
              <a:t> 1</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[R1-isis-1] </a:t>
            </a:r>
            <a:r>
              <a:rPr lang="en-US" sz="1400" b="1" dirty="0" err="1">
                <a:solidFill>
                  <a:prstClr val="black"/>
                </a:solidFill>
                <a:latin typeface="Huawei Sans" panose="020C0503030203020204" pitchFamily="34" charset="0"/>
                <a:cs typeface="Courier New" panose="02070309020205020404" pitchFamily="49" charset="0"/>
              </a:rPr>
              <a:t>nexthop</a:t>
            </a:r>
            <a:r>
              <a:rPr lang="en-US" sz="1400" dirty="0">
                <a:solidFill>
                  <a:prstClr val="black"/>
                </a:solidFill>
                <a:latin typeface="Huawei Sans" panose="020C0503030203020204" pitchFamily="34" charset="0"/>
                <a:cs typeface="Courier New" panose="02070309020205020404" pitchFamily="49" charset="0"/>
              </a:rPr>
              <a:t> 10.1.12.2 </a:t>
            </a:r>
            <a:r>
              <a:rPr lang="en-US" sz="1400" b="1" dirty="0">
                <a:solidFill>
                  <a:prstClr val="black"/>
                </a:solidFill>
                <a:latin typeface="Huawei Sans" panose="020C0503030203020204" pitchFamily="34" charset="0"/>
                <a:cs typeface="Courier New" panose="02070309020205020404" pitchFamily="49" charset="0"/>
              </a:rPr>
              <a:t>weight</a:t>
            </a:r>
            <a:r>
              <a:rPr lang="en-US" sz="1400" dirty="0">
                <a:solidFill>
                  <a:prstClr val="black"/>
                </a:solidFill>
                <a:latin typeface="Huawei Sans" panose="020C0503030203020204" pitchFamily="34" charset="0"/>
                <a:cs typeface="Courier New" panose="02070309020205020404" pitchFamily="49" charset="0"/>
              </a:rPr>
              <a:t> 2	</a:t>
            </a:r>
          </a:p>
        </p:txBody>
      </p:sp>
      <p:sp>
        <p:nvSpPr>
          <p:cNvPr id="28" name="文本框 33"/>
          <p:cNvSpPr txBox="1"/>
          <p:nvPr/>
        </p:nvSpPr>
        <p:spPr>
          <a:xfrm>
            <a:off x="6082309" y="3191824"/>
            <a:ext cx="5642766"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193675" indent="-193675" fontAlgn="ctr"/>
            <a:r>
              <a:rPr lang="en-US" sz="1400" dirty="0">
                <a:solidFill>
                  <a:prstClr val="black"/>
                </a:solidFill>
                <a:latin typeface="Huawei Sans" panose="020C0503030203020204" pitchFamily="34" charset="0"/>
              </a:rPr>
              <a:t>2. (Optional) Configure preference for equal-cost routes on R1.</a:t>
            </a:r>
          </a:p>
        </p:txBody>
      </p:sp>
      <p:sp>
        <p:nvSpPr>
          <p:cNvPr id="30" name="文本框 33"/>
          <p:cNvSpPr txBox="1"/>
          <p:nvPr/>
        </p:nvSpPr>
        <p:spPr>
          <a:xfrm>
            <a:off x="6082309" y="4363801"/>
            <a:ext cx="5642766"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400">
                <a:solidFill>
                  <a:prstClr val="black"/>
                </a:solidFill>
                <a:latin typeface="Huawei Sans" panose="020C0503030203020204" pitchFamily="34" charset="0"/>
              </a:rPr>
              <a:t>3. Verify the configuration.</a:t>
            </a:r>
          </a:p>
        </p:txBody>
      </p:sp>
      <p:sp>
        <p:nvSpPr>
          <p:cNvPr id="31" name="文本框 32"/>
          <p:cNvSpPr txBox="1"/>
          <p:nvPr/>
        </p:nvSpPr>
        <p:spPr>
          <a:xfrm>
            <a:off x="5138102" y="4702355"/>
            <a:ext cx="6610986" cy="1384995"/>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[R1]display </a:t>
            </a:r>
            <a:r>
              <a:rPr lang="en-US" sz="1400" dirty="0" err="1">
                <a:solidFill>
                  <a:prstClr val="black"/>
                </a:solidFill>
                <a:latin typeface="Huawei Sans" panose="020C0503030203020204" pitchFamily="34" charset="0"/>
                <a:cs typeface="Courier New" panose="02070309020205020404" pitchFamily="49" charset="0"/>
              </a:rPr>
              <a:t>ip</a:t>
            </a:r>
            <a:r>
              <a:rPr lang="en-US" sz="1400" dirty="0">
                <a:solidFill>
                  <a:prstClr val="black"/>
                </a:solidFill>
                <a:latin typeface="Huawei Sans" panose="020C0503030203020204" pitchFamily="34" charset="0"/>
                <a:cs typeface="Courier New" panose="02070309020205020404" pitchFamily="49" charset="0"/>
              </a:rPr>
              <a:t> routing-table </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Route Flags: R - relay, D - download to fib</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a:t>
            </a:r>
          </a:p>
          <a:p>
            <a:pPr fontAlgn="ctr">
              <a:spcBef>
                <a:spcPts val="0"/>
              </a:spcBef>
              <a:spcAft>
                <a:spcPts val="0"/>
              </a:spcAft>
            </a:pPr>
            <a:endParaRPr lang="en-US" altLang="zh-CN" sz="1400" dirty="0" smtClean="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Destination/Mask 	Proto   Pre  Cost   Flags </a:t>
            </a:r>
            <a:r>
              <a:rPr lang="en-US" sz="1400" dirty="0" err="1">
                <a:solidFill>
                  <a:prstClr val="black"/>
                </a:solidFill>
                <a:latin typeface="Huawei Sans" panose="020C0503030203020204" pitchFamily="34" charset="0"/>
                <a:cs typeface="Courier New" panose="02070309020205020404" pitchFamily="49" charset="0"/>
              </a:rPr>
              <a:t>NextHop</a:t>
            </a:r>
            <a:r>
              <a:rPr lang="en-US" sz="1400" dirty="0">
                <a:solidFill>
                  <a:prstClr val="black"/>
                </a:solidFill>
                <a:latin typeface="Huawei Sans" panose="020C0503030203020204" pitchFamily="34" charset="0"/>
                <a:cs typeface="Courier New" panose="02070309020205020404" pitchFamily="49" charset="0"/>
              </a:rPr>
              <a:t>   Interface</a:t>
            </a: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10.1.3.3/32		ISIS-L2 15   10         D   10.1.13.3   GigabitEthernet0/0/0</a:t>
            </a:r>
          </a:p>
        </p:txBody>
      </p:sp>
      <p:sp>
        <p:nvSpPr>
          <p:cNvPr id="32" name="矩形 31"/>
          <p:cNvSpPr/>
          <p:nvPr/>
        </p:nvSpPr>
        <p:spPr>
          <a:xfrm>
            <a:off x="1075439" y="1551439"/>
            <a:ext cx="3843503" cy="2027547"/>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3" name="矩形 32"/>
          <p:cNvSpPr/>
          <p:nvPr/>
        </p:nvSpPr>
        <p:spPr>
          <a:xfrm>
            <a:off x="1066468" y="3187879"/>
            <a:ext cx="910150" cy="367473"/>
          </a:xfrm>
          <a:prstGeom prst="rect">
            <a:avLst/>
          </a:prstGeom>
        </p:spPr>
        <p:txBody>
          <a:bodyPr wrap="square">
            <a:noAutofit/>
          </a:bodyPr>
          <a:lstStyle/>
          <a:p>
            <a:pPr algn="ctr" fontAlgn="ctr">
              <a:lnSpc>
                <a:spcPts val="2400"/>
              </a:lnSpc>
            </a:pPr>
            <a:r>
              <a:rPr lang="en-US" sz="14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IS-IS</a:t>
            </a:r>
          </a:p>
        </p:txBody>
      </p:sp>
      <p:grpSp>
        <p:nvGrpSpPr>
          <p:cNvPr id="34" name="组合 33"/>
          <p:cNvGrpSpPr/>
          <p:nvPr/>
        </p:nvGrpSpPr>
        <p:grpSpPr>
          <a:xfrm>
            <a:off x="1291273" y="1551439"/>
            <a:ext cx="3402865" cy="1984387"/>
            <a:chOff x="1407560" y="3964964"/>
            <a:chExt cx="3402865" cy="1984387"/>
          </a:xfrm>
        </p:grpSpPr>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07560" y="4205229"/>
              <a:ext cx="540000" cy="442800"/>
            </a:xfrm>
            <a:prstGeom prst="rect">
              <a:avLst/>
            </a:prstGeom>
          </p:spPr>
        </p:pic>
        <p:pic>
          <p:nvPicPr>
            <p:cNvPr id="36" name="图片 3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70425" y="4205229"/>
              <a:ext cx="540000" cy="442800"/>
            </a:xfrm>
            <a:prstGeom prst="rect">
              <a:avLst/>
            </a:prstGeom>
          </p:spPr>
        </p:pic>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38993" y="5244320"/>
              <a:ext cx="540000" cy="442800"/>
            </a:xfrm>
            <a:prstGeom prst="rect">
              <a:avLst/>
            </a:prstGeom>
          </p:spPr>
        </p:pic>
        <p:cxnSp>
          <p:nvCxnSpPr>
            <p:cNvPr id="38" name="直接连接符 37"/>
            <p:cNvCxnSpPr>
              <a:stCxn id="35" idx="3"/>
              <a:endCxn id="36" idx="1"/>
            </p:cNvCxnSpPr>
            <p:nvPr/>
          </p:nvCxnSpPr>
          <p:spPr>
            <a:xfrm>
              <a:off x="1947560" y="4426629"/>
              <a:ext cx="23228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5" idx="2"/>
              <a:endCxn id="37" idx="1"/>
            </p:cNvCxnSpPr>
            <p:nvPr/>
          </p:nvCxnSpPr>
          <p:spPr>
            <a:xfrm>
              <a:off x="1677560" y="4648029"/>
              <a:ext cx="1161433"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7" idx="3"/>
              <a:endCxn id="36" idx="2"/>
            </p:cNvCxnSpPr>
            <p:nvPr/>
          </p:nvCxnSpPr>
          <p:spPr>
            <a:xfrm flipV="1">
              <a:off x="3378993" y="4648029"/>
              <a:ext cx="1161432" cy="81769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1431698" y="3964964"/>
              <a:ext cx="491724"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p>
          </p:txBody>
        </p:sp>
        <p:sp>
          <p:nvSpPr>
            <p:cNvPr id="42" name="矩形 41"/>
            <p:cNvSpPr/>
            <p:nvPr/>
          </p:nvSpPr>
          <p:spPr>
            <a:xfrm>
              <a:off x="2589010" y="4152608"/>
              <a:ext cx="887750"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Cost=10</a:t>
              </a:r>
            </a:p>
          </p:txBody>
        </p:sp>
        <p:sp>
          <p:nvSpPr>
            <p:cNvPr id="43" name="矩形 42"/>
            <p:cNvSpPr/>
            <p:nvPr/>
          </p:nvSpPr>
          <p:spPr>
            <a:xfrm rot="2181066">
              <a:off x="1717839" y="4957508"/>
              <a:ext cx="887750"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Cost=5</a:t>
              </a:r>
            </a:p>
          </p:txBody>
        </p:sp>
        <p:sp>
          <p:nvSpPr>
            <p:cNvPr id="44" name="矩形 43"/>
            <p:cNvSpPr/>
            <p:nvPr/>
          </p:nvSpPr>
          <p:spPr>
            <a:xfrm rot="19527687">
              <a:off x="3529820" y="5044108"/>
              <a:ext cx="887750"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Cost=5</a:t>
              </a:r>
            </a:p>
          </p:txBody>
        </p:sp>
        <p:sp>
          <p:nvSpPr>
            <p:cNvPr id="45" name="矩形 44"/>
            <p:cNvSpPr/>
            <p:nvPr/>
          </p:nvSpPr>
          <p:spPr>
            <a:xfrm>
              <a:off x="4295467" y="3964964"/>
              <a:ext cx="491724"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a:t>
              </a:r>
            </a:p>
          </p:txBody>
        </p:sp>
        <p:sp>
          <p:nvSpPr>
            <p:cNvPr id="46" name="矩形 45"/>
            <p:cNvSpPr/>
            <p:nvPr/>
          </p:nvSpPr>
          <p:spPr>
            <a:xfrm>
              <a:off x="2589675" y="4385854"/>
              <a:ext cx="887750" cy="276999"/>
            </a:xfrm>
            <a:prstGeom prst="rect">
              <a:avLst/>
            </a:prstGeom>
          </p:spPr>
          <p:txBody>
            <a:bodyPr wrap="square">
              <a:noAutofit/>
            </a:bodyPr>
            <a:lstStyle/>
            <a:p>
              <a:pPr algn="ctr" fontAlgn="ctr"/>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GE0/0/0</a:t>
              </a:r>
            </a:p>
          </p:txBody>
        </p:sp>
        <p:sp>
          <p:nvSpPr>
            <p:cNvPr id="47" name="矩形 46"/>
            <p:cNvSpPr/>
            <p:nvPr/>
          </p:nvSpPr>
          <p:spPr>
            <a:xfrm rot="2148243">
              <a:off x="1876705" y="4815303"/>
              <a:ext cx="887750" cy="276999"/>
            </a:xfrm>
            <a:prstGeom prst="rect">
              <a:avLst/>
            </a:prstGeom>
          </p:spPr>
          <p:txBody>
            <a:bodyPr wrap="square">
              <a:noAutofit/>
            </a:bodyPr>
            <a:lstStyle/>
            <a:p>
              <a:pPr algn="ctr" fontAlgn="ctr"/>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GE0/0/1</a:t>
              </a:r>
            </a:p>
          </p:txBody>
        </p:sp>
        <p:sp>
          <p:nvSpPr>
            <p:cNvPr id="48" name="矩形 47"/>
            <p:cNvSpPr/>
            <p:nvPr/>
          </p:nvSpPr>
          <p:spPr>
            <a:xfrm rot="19479832">
              <a:off x="3404773" y="4869478"/>
              <a:ext cx="887750" cy="276999"/>
            </a:xfrm>
            <a:prstGeom prst="rect">
              <a:avLst/>
            </a:prstGeom>
          </p:spPr>
          <p:txBody>
            <a:bodyPr wrap="square">
              <a:noAutofit/>
            </a:bodyPr>
            <a:lstStyle/>
            <a:p>
              <a:pPr algn="ctr" fontAlgn="ctr"/>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GE0/0/2</a:t>
              </a:r>
            </a:p>
          </p:txBody>
        </p:sp>
        <p:sp>
          <p:nvSpPr>
            <p:cNvPr id="49" name="矩形 48"/>
            <p:cNvSpPr/>
            <p:nvPr/>
          </p:nvSpPr>
          <p:spPr>
            <a:xfrm>
              <a:off x="2863130" y="5641574"/>
              <a:ext cx="491724"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p>
          </p:txBody>
        </p:sp>
      </p:grpSp>
      <p:graphicFrame>
        <p:nvGraphicFramePr>
          <p:cNvPr id="50" name="表格 49"/>
          <p:cNvGraphicFramePr>
            <a:graphicFrameLocks noGrp="1"/>
          </p:cNvGraphicFramePr>
          <p:nvPr>
            <p:extLst>
              <p:ext uri="{D42A27DB-BD31-4B8C-83A1-F6EECF244321}">
                <p14:modId xmlns:p14="http://schemas.microsoft.com/office/powerpoint/2010/main" val="1713383858"/>
              </p:ext>
            </p:extLst>
          </p:nvPr>
        </p:nvGraphicFramePr>
        <p:xfrm>
          <a:off x="1109211" y="3808228"/>
          <a:ext cx="3809731" cy="2438400"/>
        </p:xfrm>
        <a:graphic>
          <a:graphicData uri="http://schemas.openxmlformats.org/drawingml/2006/table">
            <a:tbl>
              <a:tblPr firstRow="1" bandRow="1">
                <a:tableStyleId>{72833802-FEF1-4C79-8D5D-14CF1EAF98D9}</a:tableStyleId>
              </a:tblPr>
              <a:tblGrid>
                <a:gridCol w="786083"/>
                <a:gridCol w="1511824"/>
                <a:gridCol w="1511824"/>
              </a:tblGrid>
              <a:tr h="283456">
                <a:tc>
                  <a:txBody>
                    <a:bodyPr/>
                    <a:lstStyle/>
                    <a:p>
                      <a:pPr algn="ctr" fontAlgn="ctr"/>
                      <a:r>
                        <a:rPr lang="en-US" sz="1400">
                          <a:solidFill>
                            <a:schemeClr val="bg1"/>
                          </a:solidFill>
                          <a:latin typeface="Huawei Sans" panose="020C0503030203020204" pitchFamily="34" charset="0"/>
                        </a:rPr>
                        <a:t>Device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a:solidFill>
                            <a:schemeClr val="bg1"/>
                          </a:solidFill>
                          <a:latin typeface="Huawei Sans" panose="020C0503030203020204" pitchFamily="34" charset="0"/>
                        </a:rPr>
                        <a:t>Interface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c>
                  <a:txBody>
                    <a:bodyPr/>
                    <a:lstStyle/>
                    <a:p>
                      <a:pPr algn="ctr" fontAlgn="ctr"/>
                      <a:r>
                        <a:rPr lang="en-US" sz="1400">
                          <a:solidFill>
                            <a:schemeClr val="bg1"/>
                          </a:solidFill>
                          <a:latin typeface="Huawei Sans" panose="020C0503030203020204" pitchFamily="34" charset="0"/>
                        </a:rPr>
                        <a:t>IP Address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00B0F0"/>
                    </a:solidFill>
                  </a:tcPr>
                </a:tc>
              </a:tr>
              <a:tr h="283456">
                <a:tc rowSpan="2">
                  <a:txBody>
                    <a:bodyPr/>
                    <a:lstStyle/>
                    <a:p>
                      <a:pPr algn="ctr" fontAlgn="ctr"/>
                      <a:r>
                        <a:rPr lang="en-US" sz="1400">
                          <a:solidFill>
                            <a:schemeClr val="tx1"/>
                          </a:solidFill>
                          <a:latin typeface="Huawei Sans" panose="020C0503030203020204" pitchFamily="34" charset="0"/>
                        </a:rPr>
                        <a:t>R1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solidFill>
                            <a:schemeClr val="tx1"/>
                          </a:solidFill>
                          <a:latin typeface="Huawei Sans" panose="020C0503030203020204" pitchFamily="34" charset="0"/>
                        </a:rPr>
                        <a:t>GE0/0/0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l" fontAlgn="ctr"/>
                      <a:r>
                        <a:rPr lang="en-US" sz="1400">
                          <a:solidFill>
                            <a:schemeClr val="tx1"/>
                          </a:solidFill>
                          <a:latin typeface="Huawei Sans" panose="020C0503030203020204" pitchFamily="34" charset="0"/>
                        </a:rPr>
                        <a:t>10.1.13.1/24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solidFill>
                            <a:schemeClr val="tx1"/>
                          </a:solidFill>
                          <a:latin typeface="Huawei Sans" panose="020C0503030203020204" pitchFamily="34" charset="0"/>
                        </a:rPr>
                        <a:t>GE0/0/1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10.1.12.1/24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2">
                  <a:txBody>
                    <a:bodyPr/>
                    <a:lstStyle/>
                    <a:p>
                      <a:pPr algn="ctr" fontAlgn="ctr"/>
                      <a:r>
                        <a:rPr lang="en-US" sz="1400">
                          <a:solidFill>
                            <a:schemeClr val="tx1"/>
                          </a:solidFill>
                          <a:latin typeface="Huawei Sans" panose="020C0503030203020204" pitchFamily="34" charset="0"/>
                        </a:rPr>
                        <a:t>R2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GE0/0/1</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10.1.12.2/24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solidFill>
                            <a:schemeClr val="tx1"/>
                          </a:solidFill>
                          <a:latin typeface="Huawei Sans" panose="020C0503030203020204" pitchFamily="34" charset="0"/>
                        </a:rPr>
                        <a:t>GE0/0/2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10.1.23.2/24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rowSpan="3">
                  <a:txBody>
                    <a:bodyPr/>
                    <a:lstStyle/>
                    <a:p>
                      <a:pPr algn="ctr" fontAlgn="ctr"/>
                      <a:r>
                        <a:rPr lang="en-US" sz="1400">
                          <a:solidFill>
                            <a:schemeClr val="tx1"/>
                          </a:solidFill>
                          <a:latin typeface="Huawei Sans" panose="020C0503030203020204" pitchFamily="34" charset="0"/>
                        </a:rPr>
                        <a:t>R3</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solidFill>
                            <a:schemeClr val="tx1"/>
                          </a:solidFill>
                          <a:latin typeface="Huawei Sans" panose="020C0503030203020204" pitchFamily="34" charset="0"/>
                        </a:rPr>
                        <a:t>Loopback0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10.1.3.3/32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solidFill>
                            <a:schemeClr val="tx1"/>
                          </a:solidFill>
                          <a:latin typeface="Huawei Sans" panose="020C0503030203020204" pitchFamily="34" charset="0"/>
                        </a:rPr>
                        <a:t>GE0/0/0</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10.1.13.3/24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r h="283456">
                <a:tc vMerge="1">
                  <a:txBody>
                    <a:bodyPr/>
                    <a:lstStyle/>
                    <a:p>
                      <a:pPr algn="l" rtl="0"/>
                      <a:endParaRPr lang="zh-CN" altLang="en-US" sz="1400" dirty="0">
                        <a:solidFill>
                          <a:schemeClr val="tx1"/>
                        </a:solidFill>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algn="ctr" fontAlgn="ctr"/>
                      <a:r>
                        <a:rPr lang="en-US" sz="1400">
                          <a:solidFill>
                            <a:schemeClr val="tx1"/>
                          </a:solidFill>
                          <a:latin typeface="Huawei Sans" panose="020C0503030203020204" pitchFamily="34" charset="0"/>
                        </a:rPr>
                        <a:t>GE0/0/2</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10.1.23.3/24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tcPr>
                </a:tc>
              </a:tr>
            </a:tbl>
          </a:graphicData>
        </a:graphic>
      </p:graphicFrame>
      <p:grpSp>
        <p:nvGrpSpPr>
          <p:cNvPr id="53" name="组合 52"/>
          <p:cNvGrpSpPr/>
          <p:nvPr/>
        </p:nvGrpSpPr>
        <p:grpSpPr>
          <a:xfrm>
            <a:off x="9734925" y="5539"/>
            <a:ext cx="2430850" cy="324000"/>
            <a:chOff x="9597765" y="43247"/>
            <a:chExt cx="2430850" cy="324000"/>
          </a:xfrm>
        </p:grpSpPr>
        <p:sp>
          <p:nvSpPr>
            <p:cNvPr id="54" name="五边形 53"/>
            <p:cNvSpPr/>
            <p:nvPr/>
          </p:nvSpPr>
          <p:spPr bwMode="auto">
            <a:xfrm>
              <a:off x="9597765" y="43247"/>
              <a:ext cx="89174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Fast Convergence</a:t>
              </a:r>
            </a:p>
          </p:txBody>
        </p:sp>
        <p:sp>
          <p:nvSpPr>
            <p:cNvPr id="55" name="燕尾形 54"/>
            <p:cNvSpPr/>
            <p:nvPr/>
          </p:nvSpPr>
          <p:spPr bwMode="auto">
            <a:xfrm>
              <a:off x="10359061" y="43247"/>
              <a:ext cx="900000"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Route Control</a:t>
              </a:r>
            </a:p>
          </p:txBody>
        </p:sp>
        <p:sp>
          <p:nvSpPr>
            <p:cNvPr id="56" name="燕尾形 55"/>
            <p:cNvSpPr/>
            <p:nvPr/>
          </p:nvSpPr>
          <p:spPr bwMode="auto">
            <a:xfrm>
              <a:off x="11128615" y="43247"/>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Other Features</a:t>
              </a:r>
            </a:p>
          </p:txBody>
        </p:sp>
      </p:grpSp>
    </p:spTree>
    <p:extLst>
      <p:ext uri="{BB962C8B-B14F-4D97-AF65-F5344CB8AC3E}">
        <p14:creationId xmlns:p14="http://schemas.microsoft.com/office/powerpoint/2010/main" val="25367572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2000"/>
              <a:t>OSPF fast convergence is an extended feature of OSPF to speed up route convergence. It features partial route calculation (PRC) and the intelligent timer.</a:t>
            </a:r>
          </a:p>
          <a:p>
            <a:r>
              <a:rPr lang="en-US" sz="2000"/>
              <a:t>In addition, OSPF supports fast convergence upon fault rectification. For example, OSPF IP fast reroute (FRR) can be used to implement fast traffic switchover to a backup link, and OSPF can also be associated with BFD to implement fast fault detection.</a:t>
            </a:r>
          </a:p>
        </p:txBody>
      </p:sp>
      <p:sp>
        <p:nvSpPr>
          <p:cNvPr id="3" name="标题 2"/>
          <p:cNvSpPr>
            <a:spLocks noGrp="1"/>
          </p:cNvSpPr>
          <p:nvPr>
            <p:ph type="title"/>
          </p:nvPr>
        </p:nvSpPr>
        <p:spPr/>
        <p:txBody>
          <a:bodyPr/>
          <a:lstStyle/>
          <a:p>
            <a:r>
              <a:rPr lang="en-US"/>
              <a:t>Overview of OSPF Fast Convergence</a:t>
            </a:r>
          </a:p>
        </p:txBody>
      </p:sp>
      <p:sp>
        <p:nvSpPr>
          <p:cNvPr id="9" name="文本占位符 3"/>
          <p:cNvSpPr txBox="1">
            <a:spLocks/>
          </p:cNvSpPr>
          <p:nvPr/>
        </p:nvSpPr>
        <p:spPr bwMode="auto">
          <a:xfrm>
            <a:off x="6594410" y="3990689"/>
            <a:ext cx="5826465" cy="262393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lvl="1"/>
            <a:endParaRPr lang="zh-CN" altLang="en-US" sz="1800" dirty="0">
              <a:solidFill>
                <a:prstClr val="black"/>
              </a:solidFill>
            </a:endParaRPr>
          </a:p>
        </p:txBody>
      </p:sp>
      <p:grpSp>
        <p:nvGrpSpPr>
          <p:cNvPr id="10" name="组合 9"/>
          <p:cNvGrpSpPr/>
          <p:nvPr/>
        </p:nvGrpSpPr>
        <p:grpSpPr>
          <a:xfrm>
            <a:off x="8372411" y="8569"/>
            <a:ext cx="3819119" cy="283663"/>
            <a:chOff x="8474010" y="27423"/>
            <a:chExt cx="3819119" cy="283663"/>
          </a:xfrm>
        </p:grpSpPr>
        <p:sp>
          <p:nvSpPr>
            <p:cNvPr id="11" name="五边形 10"/>
            <p:cNvSpPr/>
            <p:nvPr/>
          </p:nvSpPr>
          <p:spPr bwMode="auto">
            <a:xfrm>
              <a:off x="8474010" y="27423"/>
              <a:ext cx="7200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b="1" dirty="0">
                  <a:solidFill>
                    <a:schemeClr val="bg1"/>
                  </a:solidFill>
                </a:rPr>
                <a:t>Overview</a:t>
              </a:r>
            </a:p>
          </p:txBody>
        </p:sp>
        <p:sp>
          <p:nvSpPr>
            <p:cNvPr id="12" name="燕尾形 11"/>
            <p:cNvSpPr/>
            <p:nvPr/>
          </p:nvSpPr>
          <p:spPr bwMode="auto">
            <a:xfrm>
              <a:off x="9080490" y="27423"/>
              <a:ext cx="72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solidFill>
                    <a:prstClr val="black"/>
                  </a:solidFill>
                </a:rPr>
                <a:t>PRC</a:t>
              </a:r>
              <a:endParaRPr lang="en-US" altLang="zh-CN" sz="1000" kern="0" dirty="0">
                <a:solidFill>
                  <a:prstClr val="black"/>
                </a:solidFill>
                <a:sym typeface="Huawei Sans" panose="020C0503030203020204" pitchFamily="34" charset="0"/>
              </a:endParaRPr>
            </a:p>
          </p:txBody>
        </p:sp>
        <p:sp>
          <p:nvSpPr>
            <p:cNvPr id="13" name="燕尾形 12"/>
            <p:cNvSpPr/>
            <p:nvPr/>
          </p:nvSpPr>
          <p:spPr bwMode="auto">
            <a:xfrm>
              <a:off x="9686970" y="2742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a:solidFill>
                    <a:prstClr val="black"/>
                  </a:solidFill>
                </a:rPr>
                <a:t>Intelligent Timer</a:t>
              </a:r>
              <a:endParaRPr lang="en-US" altLang="zh-CN" sz="1000" kern="0" dirty="0">
                <a:solidFill>
                  <a:prstClr val="black"/>
                </a:solidFill>
                <a:sym typeface="Huawei Sans" panose="020C0503030203020204" pitchFamily="34" charset="0"/>
              </a:endParaRPr>
            </a:p>
          </p:txBody>
        </p:sp>
        <p:sp>
          <p:nvSpPr>
            <p:cNvPr id="14" name="燕尾形 13"/>
            <p:cNvSpPr/>
            <p:nvPr/>
          </p:nvSpPr>
          <p:spPr bwMode="auto">
            <a:xfrm>
              <a:off x="10653450" y="27423"/>
              <a:ext cx="72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t>FRR</a:t>
              </a:r>
            </a:p>
          </p:txBody>
        </p:sp>
        <p:sp>
          <p:nvSpPr>
            <p:cNvPr id="15" name="燕尾形 14"/>
            <p:cNvSpPr/>
            <p:nvPr/>
          </p:nvSpPr>
          <p:spPr bwMode="auto">
            <a:xfrm>
              <a:off x="11259929" y="27423"/>
              <a:ext cx="10332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defRPr/>
              </a:pPr>
              <a:r>
                <a:rPr lang="en-US" sz="1000" dirty="0" smtClean="0">
                  <a:solidFill>
                    <a:prstClr val="black"/>
                  </a:solidFill>
                </a:rPr>
                <a:t>BFD Association</a:t>
              </a:r>
              <a:endParaRPr lang="en-US" altLang="zh-CN" sz="1000" kern="0" dirty="0">
                <a:solidFill>
                  <a:prstClr val="black"/>
                </a:solidFill>
                <a:sym typeface="Huawei Sans" panose="020C0503030203020204" pitchFamily="34" charset="0"/>
              </a:endParaRPr>
            </a:p>
          </p:txBody>
        </p:sp>
      </p:grpSp>
    </p:spTree>
    <p:extLst>
      <p:ext uri="{BB962C8B-B14F-4D97-AF65-F5344CB8AC3E}">
        <p14:creationId xmlns:p14="http://schemas.microsoft.com/office/powerpoint/2010/main" val="4411615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3138478"/>
          </a:xfrm>
        </p:spPr>
        <p:txBody>
          <a:bodyPr wrap="square">
            <a:noAutofit/>
          </a:bodyPr>
          <a:lstStyle/>
          <a:p>
            <a:pPr algn="l">
              <a:lnSpc>
                <a:spcPct val="110000"/>
              </a:lnSpc>
            </a:pPr>
            <a:r>
              <a:rPr lang="en-US" sz="1800" dirty="0">
                <a:latin typeface="Huawei Sans" panose="020C0503030203020204" pitchFamily="34" charset="0"/>
              </a:rPr>
              <a:t>IS-IS allows you to control the generation and advertisement of default routes using the following methods:</a:t>
            </a:r>
          </a:p>
          <a:p>
            <a:pPr lvl="1">
              <a:lnSpc>
                <a:spcPct val="110000"/>
              </a:lnSpc>
            </a:pPr>
            <a:r>
              <a:rPr lang="en-US" sz="1600" dirty="0">
                <a:latin typeface="Huawei Sans" panose="020C0503030203020204" pitchFamily="34" charset="0"/>
              </a:rPr>
              <a:t>On Level-1-2 devices, configure a rule for setting the attached (ATT) bit in Level-1 LSPs.</a:t>
            </a:r>
          </a:p>
          <a:p>
            <a:pPr lvl="1">
              <a:lnSpc>
                <a:spcPct val="110000"/>
              </a:lnSpc>
            </a:pPr>
            <a:r>
              <a:rPr lang="en-US" sz="1600" dirty="0">
                <a:latin typeface="Huawei Sans" panose="020C0503030203020204" pitchFamily="34" charset="0"/>
              </a:rPr>
              <a:t>Configure Level-1 devices not to automatically generate default routes even if they receive Level-1 LSPs with the ATT bit set to 1.</a:t>
            </a:r>
          </a:p>
          <a:p>
            <a:pPr lvl="1">
              <a:lnSpc>
                <a:spcPct val="110000"/>
              </a:lnSpc>
            </a:pPr>
            <a:r>
              <a:rPr lang="en-US" sz="1600" dirty="0">
                <a:latin typeface="Huawei Sans" panose="020C0503030203020204" pitchFamily="34" charset="0"/>
              </a:rPr>
              <a:t>Configure devices to advertise default routes to the IS-IS routing domain.</a:t>
            </a:r>
          </a:p>
          <a:p>
            <a:pPr algn="l">
              <a:lnSpc>
                <a:spcPct val="110000"/>
              </a:lnSpc>
            </a:pPr>
            <a:r>
              <a:rPr lang="en-US" sz="1800" dirty="0">
                <a:latin typeface="Huawei Sans" panose="020C0503030203020204" pitchFamily="34" charset="0"/>
              </a:rPr>
              <a:t>LSP packet format:</a:t>
            </a:r>
          </a:p>
          <a:p>
            <a:pPr lvl="1">
              <a:lnSpc>
                <a:spcPct val="110000"/>
              </a:lnSpc>
            </a:pPr>
            <a:r>
              <a:rPr lang="en-US" sz="1600" dirty="0">
                <a:latin typeface="Huawei Sans" panose="020C0503030203020204" pitchFamily="34" charset="0"/>
              </a:rPr>
              <a:t>The ATT bit is generated by a Level-1-2 router to identify whether the originating router connects to other areas. Note that the ATT field has four bits, and Huawei </a:t>
            </a:r>
            <a:r>
              <a:rPr lang="en-US" sz="1600" dirty="0" err="1">
                <a:latin typeface="Huawei Sans" panose="020C0503030203020204" pitchFamily="34" charset="0"/>
              </a:rPr>
              <a:t>datacom</a:t>
            </a:r>
            <a:r>
              <a:rPr lang="en-US" sz="1600" dirty="0">
                <a:latin typeface="Huawei Sans" panose="020C0503030203020204" pitchFamily="34" charset="0"/>
              </a:rPr>
              <a:t> products use only one of the four bits.</a:t>
            </a:r>
          </a:p>
          <a:p>
            <a:pPr lvl="1">
              <a:lnSpc>
                <a:spcPct val="110000"/>
              </a:lnSpc>
            </a:pPr>
            <a:endParaRPr lang="en-US" altLang="zh-CN" sz="1600" dirty="0" smtClean="0">
              <a:latin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wrap="square">
            <a:noAutofit/>
          </a:bodyPr>
          <a:lstStyle/>
          <a:p>
            <a:r>
              <a:rPr lang="en-US">
                <a:latin typeface="Huawei Sans" panose="020C0503030203020204" pitchFamily="34" charset="0"/>
              </a:rPr>
              <a:t>Default Route</a:t>
            </a:r>
          </a:p>
        </p:txBody>
      </p:sp>
      <p:graphicFrame>
        <p:nvGraphicFramePr>
          <p:cNvPr id="19" name="表格 18"/>
          <p:cNvGraphicFramePr>
            <a:graphicFrameLocks noGrp="1"/>
          </p:cNvGraphicFramePr>
          <p:nvPr>
            <p:extLst>
              <p:ext uri="{D42A27DB-BD31-4B8C-83A1-F6EECF244321}">
                <p14:modId xmlns:p14="http://schemas.microsoft.com/office/powerpoint/2010/main" val="1635684750"/>
              </p:ext>
            </p:extLst>
          </p:nvPr>
        </p:nvGraphicFramePr>
        <p:xfrm>
          <a:off x="1196693" y="4545750"/>
          <a:ext cx="3600000" cy="918000"/>
        </p:xfrm>
        <a:graphic>
          <a:graphicData uri="http://schemas.openxmlformats.org/drawingml/2006/table">
            <a:tbl>
              <a:tblPr firstRow="1" bandRow="1"/>
              <a:tblGrid>
                <a:gridCol w="3600000"/>
              </a:tblGrid>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mn-ea"/>
                          <a:cs typeface="+mn-cs"/>
                        </a:rPr>
                        <a:t>PDU Common Header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dirty="0">
                          <a:ln>
                            <a:noFill/>
                          </a:ln>
                          <a:solidFill>
                            <a:srgbClr val="EC7061"/>
                          </a:solidFill>
                          <a:latin typeface="Huawei Sans" panose="020C0503030203020204" pitchFamily="34" charset="0"/>
                          <a:ea typeface="+mn-ea"/>
                          <a:cs typeface="+mn-cs"/>
                        </a:rPr>
                        <a:t>PDU Specific Header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Variable Length Fields (TLV)</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bl>
          </a:graphicData>
        </a:graphic>
      </p:graphicFrame>
      <p:sp>
        <p:nvSpPr>
          <p:cNvPr id="20" name="Right Arrow 157"/>
          <p:cNvSpPr/>
          <p:nvPr/>
        </p:nvSpPr>
        <p:spPr>
          <a:xfrm>
            <a:off x="4812739" y="4822876"/>
            <a:ext cx="43593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21" name="表格 20"/>
          <p:cNvGraphicFramePr>
            <a:graphicFrameLocks noGrp="1"/>
          </p:cNvGraphicFramePr>
          <p:nvPr>
            <p:extLst>
              <p:ext uri="{D42A27DB-BD31-4B8C-83A1-F6EECF244321}">
                <p14:modId xmlns:p14="http://schemas.microsoft.com/office/powerpoint/2010/main" val="2308842511"/>
              </p:ext>
            </p:extLst>
          </p:nvPr>
        </p:nvGraphicFramePr>
        <p:xfrm>
          <a:off x="5264720" y="4545750"/>
          <a:ext cx="3600000" cy="1836000"/>
        </p:xfrm>
        <a:graphic>
          <a:graphicData uri="http://schemas.openxmlformats.org/drawingml/2006/table">
            <a:tbl>
              <a:tblPr firstRow="1" bandRow="1"/>
              <a:tblGrid>
                <a:gridCol w="450000"/>
                <a:gridCol w="1800000"/>
                <a:gridCol w="450000"/>
                <a:gridCol w="900000"/>
              </a:tblGrid>
              <a:tr h="306000">
                <a:tc gridSpan="4">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PDU Length</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4">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Remaining Lifetime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4">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LSP ID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4">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Sequence Number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4">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Checksum</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P</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1" i="0" u="none" strike="noStrike" cap="none" normalizeH="0" baseline="0">
                          <a:ln>
                            <a:noFill/>
                          </a:ln>
                          <a:solidFill>
                            <a:srgbClr val="EC7061"/>
                          </a:solidFill>
                          <a:latin typeface="Huawei Sans" panose="020C0503030203020204" pitchFamily="34" charset="0"/>
                          <a:ea typeface="+mn-ea"/>
                          <a:cs typeface="+mn-cs"/>
                        </a:rPr>
                        <a:t>ATT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OL</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ctr"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IS Type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bl>
          </a:graphicData>
        </a:graphic>
      </p:graphicFrame>
      <p:grpSp>
        <p:nvGrpSpPr>
          <p:cNvPr id="11" name="组合 10"/>
          <p:cNvGrpSpPr/>
          <p:nvPr/>
        </p:nvGrpSpPr>
        <p:grpSpPr>
          <a:xfrm>
            <a:off x="9734925" y="5539"/>
            <a:ext cx="2430850" cy="324000"/>
            <a:chOff x="9597765" y="43247"/>
            <a:chExt cx="2430850" cy="324000"/>
          </a:xfrm>
        </p:grpSpPr>
        <p:sp>
          <p:nvSpPr>
            <p:cNvPr id="12" name="五边形 11"/>
            <p:cNvSpPr/>
            <p:nvPr/>
          </p:nvSpPr>
          <p:spPr bwMode="auto">
            <a:xfrm>
              <a:off x="9597765" y="43247"/>
              <a:ext cx="89174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Fast Convergence</a:t>
              </a:r>
            </a:p>
          </p:txBody>
        </p:sp>
        <p:sp>
          <p:nvSpPr>
            <p:cNvPr id="13" name="燕尾形 12"/>
            <p:cNvSpPr/>
            <p:nvPr/>
          </p:nvSpPr>
          <p:spPr bwMode="auto">
            <a:xfrm>
              <a:off x="10359061" y="43247"/>
              <a:ext cx="900000"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Route Control</a:t>
              </a:r>
            </a:p>
          </p:txBody>
        </p:sp>
        <p:sp>
          <p:nvSpPr>
            <p:cNvPr id="18" name="燕尾形 17"/>
            <p:cNvSpPr/>
            <p:nvPr/>
          </p:nvSpPr>
          <p:spPr bwMode="auto">
            <a:xfrm>
              <a:off x="11128615" y="43247"/>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Other Features</a:t>
              </a:r>
            </a:p>
          </p:txBody>
        </p:sp>
      </p:grpSp>
    </p:spTree>
    <p:extLst>
      <p:ext uri="{BB962C8B-B14F-4D97-AF65-F5344CB8AC3E}">
        <p14:creationId xmlns:p14="http://schemas.microsoft.com/office/powerpoint/2010/main" val="420969675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276183" cy="2191027"/>
          </a:xfrm>
        </p:spPr>
        <p:txBody>
          <a:bodyPr wrap="square">
            <a:noAutofit/>
          </a:bodyPr>
          <a:lstStyle/>
          <a:p>
            <a:pPr algn="l"/>
            <a:r>
              <a:rPr lang="en-US" sz="1800" dirty="0">
                <a:latin typeface="Huawei Sans" panose="020C0503030203020204" pitchFamily="34" charset="0"/>
              </a:rPr>
              <a:t>In IS-IS, if a Level-1-2 device determines based on LSDB information that it can reach more areas through a Level-2 area than through a Level-1 area, the device sets the ATT bit to 1 in Level-1 LSPs before advertising these LSPs. Upon receipt, Level-1 devices generate default routes </a:t>
            </a:r>
            <a:r>
              <a:rPr lang="en-US" sz="1800" dirty="0" smtClean="0">
                <a:latin typeface="Huawei Sans" panose="020C0503030203020204" pitchFamily="34" charset="0"/>
              </a:rPr>
              <a:t>destined </a:t>
            </a:r>
            <a:r>
              <a:rPr lang="en-US" sz="1800" dirty="0">
                <a:latin typeface="Huawei Sans" panose="020C0503030203020204" pitchFamily="34" charset="0"/>
              </a:rPr>
              <a:t>for this Level-1-2 device.</a:t>
            </a:r>
          </a:p>
          <a:p>
            <a:pPr algn="l"/>
            <a:r>
              <a:rPr lang="en-US" sz="1800" dirty="0">
                <a:latin typeface="Huawei Sans" panose="020C0503030203020204" pitchFamily="34" charset="0"/>
              </a:rPr>
              <a:t>The preceding rules are applied by default. The ATT bit can be set as required on a live network.</a:t>
            </a:r>
          </a:p>
        </p:txBody>
      </p:sp>
      <p:sp>
        <p:nvSpPr>
          <p:cNvPr id="2" name="标题 1"/>
          <p:cNvSpPr>
            <a:spLocks noGrp="1"/>
          </p:cNvSpPr>
          <p:nvPr>
            <p:ph type="title"/>
          </p:nvPr>
        </p:nvSpPr>
        <p:spPr>
          <a:xfrm>
            <a:off x="1594800" y="243345"/>
            <a:ext cx="9831600" cy="640800"/>
          </a:xfrm>
        </p:spPr>
        <p:txBody>
          <a:bodyPr wrap="square">
            <a:noAutofit/>
          </a:bodyPr>
          <a:lstStyle/>
          <a:p>
            <a:r>
              <a:rPr lang="en-US" dirty="0">
                <a:latin typeface="Huawei Sans" panose="020C0503030203020204" pitchFamily="34" charset="0"/>
              </a:rPr>
              <a:t>Setting the ATT Bit to Control the Generation of Default Routes</a:t>
            </a:r>
          </a:p>
        </p:txBody>
      </p:sp>
      <p:sp>
        <p:nvSpPr>
          <p:cNvPr id="4" name="矩形 3"/>
          <p:cNvSpPr/>
          <p:nvPr/>
        </p:nvSpPr>
        <p:spPr>
          <a:xfrm>
            <a:off x="926412" y="3869541"/>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cs typeface="Courier New" panose="02070309020205020404" pitchFamily="49" charset="0"/>
              </a:rPr>
              <a:t>[Huawei-isis-1] </a:t>
            </a:r>
            <a:r>
              <a:rPr lang="en-US" sz="1600" b="1">
                <a:latin typeface="Huawei Sans" panose="020C0503030203020204" pitchFamily="34" charset="0"/>
              </a:rPr>
              <a:t>attached-bit advertise</a:t>
            </a:r>
            <a:r>
              <a:rPr lang="en-US" sz="1600">
                <a:latin typeface="Huawei Sans" panose="020C0503030203020204" pitchFamily="34" charset="0"/>
              </a:rPr>
              <a:t> { </a:t>
            </a:r>
            <a:r>
              <a:rPr lang="en-US" sz="1600" b="1">
                <a:latin typeface="Huawei Sans" panose="020C0503030203020204" pitchFamily="34" charset="0"/>
              </a:rPr>
              <a:t>always</a:t>
            </a:r>
            <a:r>
              <a:rPr lang="en-US" sz="1600">
                <a:latin typeface="Huawei Sans" panose="020C0503030203020204" pitchFamily="34" charset="0"/>
              </a:rPr>
              <a:t> | </a:t>
            </a:r>
            <a:r>
              <a:rPr lang="en-US" sz="1600" b="1">
                <a:latin typeface="Huawei Sans" panose="020C0503030203020204" pitchFamily="34" charset="0"/>
              </a:rPr>
              <a:t>never</a:t>
            </a:r>
            <a:r>
              <a:rPr lang="en-US" sz="1600">
                <a:latin typeface="Huawei Sans" panose="020C0503030203020204" pitchFamily="34" charset="0"/>
              </a:rPr>
              <a:t> }</a:t>
            </a:r>
          </a:p>
        </p:txBody>
      </p:sp>
      <p:sp>
        <p:nvSpPr>
          <p:cNvPr id="5" name="矩形 4"/>
          <p:cNvSpPr/>
          <p:nvPr/>
        </p:nvSpPr>
        <p:spPr>
          <a:xfrm>
            <a:off x="445879" y="3437394"/>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cs typeface="Courier New" panose="02070309020205020404" pitchFamily="49" charset="0"/>
              </a:rPr>
              <a:t>(Level-1-2 device) Configure a rule for setting the ATT bit in LSPs.</a:t>
            </a:r>
          </a:p>
        </p:txBody>
      </p:sp>
      <p:sp>
        <p:nvSpPr>
          <p:cNvPr id="6" name="矩形 5"/>
          <p:cNvSpPr/>
          <p:nvPr/>
        </p:nvSpPr>
        <p:spPr>
          <a:xfrm>
            <a:off x="926412" y="4220974"/>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By default, the Level-1-2 device sets the ATT bit in LSPs following the default rules.</a:t>
            </a:r>
          </a:p>
        </p:txBody>
      </p:sp>
      <p:sp>
        <p:nvSpPr>
          <p:cNvPr id="7" name="矩形 6"/>
          <p:cNvSpPr/>
          <p:nvPr/>
        </p:nvSpPr>
        <p:spPr>
          <a:xfrm>
            <a:off x="926412" y="5310738"/>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cs typeface="Courier New" panose="02070309020205020404" pitchFamily="49" charset="0"/>
              </a:rPr>
              <a:t>[Huawei-isis-1] </a:t>
            </a:r>
            <a:r>
              <a:rPr lang="en-US" sz="1600" b="1" dirty="0">
                <a:latin typeface="Huawei Sans" panose="020C0503030203020204" pitchFamily="34" charset="0"/>
              </a:rPr>
              <a:t>attached-bit avoid-learning</a:t>
            </a:r>
          </a:p>
        </p:txBody>
      </p:sp>
      <p:sp>
        <p:nvSpPr>
          <p:cNvPr id="8" name="矩形 7"/>
          <p:cNvSpPr/>
          <p:nvPr/>
        </p:nvSpPr>
        <p:spPr>
          <a:xfrm>
            <a:off x="445879" y="4878591"/>
            <a:ext cx="11089232" cy="338554"/>
          </a:xfrm>
          <a:prstGeom prst="rect">
            <a:avLst/>
          </a:prstGeom>
        </p:spPr>
        <p:txBody>
          <a:bodyPr wrap="square">
            <a:noAutofit/>
          </a:bodyPr>
          <a:lstStyle/>
          <a:p>
            <a:pPr marL="342900" indent="-342900" fontAlgn="ctr">
              <a:buFont typeface="+mj-lt"/>
              <a:buAutoNum type="arabicPeriod" startAt="2"/>
            </a:pPr>
            <a:r>
              <a:rPr lang="en-US" sz="1600" dirty="0">
                <a:latin typeface="Huawei Sans" panose="020C0503030203020204" pitchFamily="34" charset="0"/>
                <a:cs typeface="Courier New" panose="02070309020205020404" pitchFamily="49" charset="0"/>
              </a:rPr>
              <a:t>(Level-1 device) Configure the device not to generate a default route after it receives LSPs carrying ATT bit 1.</a:t>
            </a:r>
          </a:p>
        </p:txBody>
      </p:sp>
      <p:sp>
        <p:nvSpPr>
          <p:cNvPr id="9" name="矩形 8"/>
          <p:cNvSpPr/>
          <p:nvPr/>
        </p:nvSpPr>
        <p:spPr>
          <a:xfrm>
            <a:off x="926412" y="5662171"/>
            <a:ext cx="10608699" cy="400110"/>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By default, a Level-1 device generates a default route after it receives LSPs carrying ATT bit 1.</a:t>
            </a:r>
          </a:p>
        </p:txBody>
      </p:sp>
      <p:grpSp>
        <p:nvGrpSpPr>
          <p:cNvPr id="14" name="组合 13"/>
          <p:cNvGrpSpPr/>
          <p:nvPr/>
        </p:nvGrpSpPr>
        <p:grpSpPr>
          <a:xfrm>
            <a:off x="9734925" y="5539"/>
            <a:ext cx="2430850" cy="324000"/>
            <a:chOff x="9597765" y="43247"/>
            <a:chExt cx="2430850" cy="324000"/>
          </a:xfrm>
        </p:grpSpPr>
        <p:sp>
          <p:nvSpPr>
            <p:cNvPr id="15" name="五边形 14"/>
            <p:cNvSpPr/>
            <p:nvPr/>
          </p:nvSpPr>
          <p:spPr bwMode="auto">
            <a:xfrm>
              <a:off x="9597765" y="43247"/>
              <a:ext cx="89174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Fast Convergence</a:t>
              </a:r>
            </a:p>
          </p:txBody>
        </p:sp>
        <p:sp>
          <p:nvSpPr>
            <p:cNvPr id="16" name="燕尾形 15"/>
            <p:cNvSpPr/>
            <p:nvPr/>
          </p:nvSpPr>
          <p:spPr bwMode="auto">
            <a:xfrm>
              <a:off x="10359061" y="43247"/>
              <a:ext cx="900000"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Route Control</a:t>
              </a:r>
            </a:p>
          </p:txBody>
        </p:sp>
        <p:sp>
          <p:nvSpPr>
            <p:cNvPr id="21" name="燕尾形 20"/>
            <p:cNvSpPr/>
            <p:nvPr/>
          </p:nvSpPr>
          <p:spPr bwMode="auto">
            <a:xfrm>
              <a:off x="11128615" y="43247"/>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Other Features</a:t>
              </a:r>
            </a:p>
          </p:txBody>
        </p:sp>
      </p:grpSp>
    </p:spTree>
    <p:extLst>
      <p:ext uri="{BB962C8B-B14F-4D97-AF65-F5344CB8AC3E}">
        <p14:creationId xmlns:p14="http://schemas.microsoft.com/office/powerpoint/2010/main" val="190207110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276183" cy="3390763"/>
          </a:xfrm>
        </p:spPr>
        <p:txBody>
          <a:bodyPr wrap="square">
            <a:noAutofit/>
          </a:bodyPr>
          <a:lstStyle/>
          <a:p>
            <a:pPr algn="l">
              <a:lnSpc>
                <a:spcPct val="130000"/>
              </a:lnSpc>
            </a:pPr>
            <a:r>
              <a:rPr lang="en-US" sz="1800" dirty="0">
                <a:latin typeface="Huawei Sans" panose="020C0503030203020204" pitchFamily="34" charset="0"/>
              </a:rPr>
              <a:t>After the </a:t>
            </a:r>
            <a:r>
              <a:rPr lang="en-US" sz="1800" b="1" dirty="0">
                <a:latin typeface="Huawei Sans" panose="020C0503030203020204" pitchFamily="34" charset="0"/>
              </a:rPr>
              <a:t>default-route-advertise</a:t>
            </a:r>
            <a:r>
              <a:rPr lang="en-US" sz="1800" dirty="0">
                <a:latin typeface="Huawei Sans" panose="020C0503030203020204" pitchFamily="34" charset="0"/>
              </a:rPr>
              <a:t> command is run on a boundary device in the IS-IS domain, the device advertises default route 0.0.0.0/0 to the IS-IS routing domain. After that, all traffic destined for other routing domains is forwarded to this boundary device first, and the device then forwards the traffic outside the IS-IS routing domain.</a:t>
            </a:r>
          </a:p>
          <a:p>
            <a:pPr algn="l">
              <a:lnSpc>
                <a:spcPct val="130000"/>
              </a:lnSpc>
            </a:pPr>
            <a:r>
              <a:rPr lang="en-US" sz="1800" dirty="0">
                <a:latin typeface="Huawei Sans" panose="020C0503030203020204" pitchFamily="34" charset="0"/>
              </a:rPr>
              <a:t>Generally, if other routing protocols are configured in addition to IS-IS, use the following two methods to forward traffic in the IS-IS routing domain to other routing domains:</a:t>
            </a:r>
          </a:p>
          <a:p>
            <a:pPr lvl="1">
              <a:lnSpc>
                <a:spcPct val="130000"/>
              </a:lnSpc>
            </a:pPr>
            <a:r>
              <a:rPr lang="en-US" sz="1600" dirty="0">
                <a:latin typeface="Huawei Sans" panose="020C0503030203020204" pitchFamily="34" charset="0"/>
              </a:rPr>
              <a:t>Configure boundary devices to advertise default routes to the IS-IS routing domain. This method is simple and does not require external route learning.</a:t>
            </a:r>
          </a:p>
          <a:p>
            <a:pPr lvl="1">
              <a:lnSpc>
                <a:spcPct val="130000"/>
              </a:lnSpc>
            </a:pPr>
            <a:r>
              <a:rPr lang="en-US" sz="1600" dirty="0">
                <a:latin typeface="Huawei Sans" panose="020C0503030203020204" pitchFamily="34" charset="0"/>
              </a:rPr>
              <a:t>Configure boundary devices to import routes of other routing protocols into IS-IS.</a:t>
            </a:r>
          </a:p>
        </p:txBody>
      </p:sp>
      <p:sp>
        <p:nvSpPr>
          <p:cNvPr id="2" name="标题 1"/>
          <p:cNvSpPr>
            <a:spLocks noGrp="1"/>
          </p:cNvSpPr>
          <p:nvPr>
            <p:ph type="title"/>
          </p:nvPr>
        </p:nvSpPr>
        <p:spPr>
          <a:xfrm>
            <a:off x="1594799" y="216970"/>
            <a:ext cx="9923123" cy="640800"/>
          </a:xfrm>
        </p:spPr>
        <p:txBody>
          <a:bodyPr wrap="square">
            <a:noAutofit/>
          </a:bodyPr>
          <a:lstStyle/>
          <a:p>
            <a:r>
              <a:rPr lang="en-US" dirty="0">
                <a:latin typeface="Huawei Sans" panose="020C0503030203020204" pitchFamily="34" charset="0"/>
              </a:rPr>
              <a:t>Configuring Devices to Advertise </a:t>
            </a:r>
            <a:r>
              <a:rPr lang="en-US" dirty="0" smtClean="0">
                <a:latin typeface="Huawei Sans" panose="020C0503030203020204" pitchFamily="34" charset="0"/>
              </a:rPr>
              <a:t/>
            </a:r>
            <a:br>
              <a:rPr lang="en-US" dirty="0" smtClean="0">
                <a:latin typeface="Huawei Sans" panose="020C0503030203020204" pitchFamily="34" charset="0"/>
              </a:rPr>
            </a:br>
            <a:r>
              <a:rPr lang="en-US" dirty="0" smtClean="0">
                <a:latin typeface="Huawei Sans" panose="020C0503030203020204" pitchFamily="34" charset="0"/>
              </a:rPr>
              <a:t>Default </a:t>
            </a:r>
            <a:r>
              <a:rPr lang="en-US" dirty="0">
                <a:latin typeface="Huawei Sans" panose="020C0503030203020204" pitchFamily="34" charset="0"/>
              </a:rPr>
              <a:t>Routes to the IS-IS Routing Domain</a:t>
            </a:r>
          </a:p>
        </p:txBody>
      </p:sp>
      <p:sp>
        <p:nvSpPr>
          <p:cNvPr id="7" name="矩形 6"/>
          <p:cNvSpPr/>
          <p:nvPr/>
        </p:nvSpPr>
        <p:spPr>
          <a:xfrm>
            <a:off x="1075878" y="5139201"/>
            <a:ext cx="10608699" cy="584775"/>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cs typeface="Courier New" panose="02070309020205020404" pitchFamily="49" charset="0"/>
              </a:rPr>
              <a:t>[Huawei-isis-1] </a:t>
            </a:r>
            <a:r>
              <a:rPr lang="en-US" sz="1600" b="1" dirty="0">
                <a:latin typeface="Huawei Sans" panose="020C0503030203020204" pitchFamily="34" charset="0"/>
              </a:rPr>
              <a:t>default-route-advertise</a:t>
            </a:r>
            <a:r>
              <a:rPr lang="en-US" sz="1600" dirty="0">
                <a:latin typeface="Huawei Sans" panose="020C0503030203020204" pitchFamily="34" charset="0"/>
              </a:rPr>
              <a:t> [ </a:t>
            </a:r>
            <a:r>
              <a:rPr lang="en-US" sz="1600" b="1" dirty="0">
                <a:latin typeface="Huawei Sans" panose="020C0503030203020204" pitchFamily="34" charset="0"/>
              </a:rPr>
              <a:t>always</a:t>
            </a:r>
            <a:r>
              <a:rPr lang="en-US" sz="1600" dirty="0">
                <a:latin typeface="Huawei Sans" panose="020C0503030203020204" pitchFamily="34" charset="0"/>
              </a:rPr>
              <a:t> | </a:t>
            </a:r>
            <a:r>
              <a:rPr lang="en-US" sz="1600" b="1" dirty="0">
                <a:latin typeface="Huawei Sans" panose="020C0503030203020204" pitchFamily="34" charset="0"/>
              </a:rPr>
              <a:t>match default</a:t>
            </a:r>
            <a:r>
              <a:rPr lang="en-US" sz="1600" dirty="0">
                <a:latin typeface="Huawei Sans" panose="020C0503030203020204" pitchFamily="34" charset="0"/>
              </a:rPr>
              <a:t> | </a:t>
            </a:r>
            <a:r>
              <a:rPr lang="en-US" sz="1600" b="1" dirty="0">
                <a:latin typeface="Huawei Sans" panose="020C0503030203020204" pitchFamily="34" charset="0"/>
              </a:rPr>
              <a:t>route-policy</a:t>
            </a:r>
            <a:r>
              <a:rPr lang="en-US" sz="1600" dirty="0">
                <a:latin typeface="Huawei Sans" panose="020C0503030203020204" pitchFamily="34" charset="0"/>
              </a:rPr>
              <a:t> </a:t>
            </a:r>
            <a:r>
              <a:rPr lang="en-US" sz="1600" i="1" dirty="0">
                <a:latin typeface="Huawei Sans" panose="020C0503030203020204" pitchFamily="34" charset="0"/>
              </a:rPr>
              <a:t>route-policy-name</a:t>
            </a:r>
            <a:r>
              <a:rPr lang="en-US" sz="1600" dirty="0">
                <a:latin typeface="Huawei Sans" panose="020C0503030203020204" pitchFamily="34" charset="0"/>
              </a:rPr>
              <a:t> ] [ </a:t>
            </a:r>
            <a:r>
              <a:rPr lang="en-US" sz="1600" b="1" dirty="0">
                <a:latin typeface="Huawei Sans" panose="020C0503030203020204" pitchFamily="34" charset="0"/>
              </a:rPr>
              <a:t>cost</a:t>
            </a:r>
            <a:r>
              <a:rPr lang="en-US" sz="1600" dirty="0">
                <a:latin typeface="Huawei Sans" panose="020C0503030203020204" pitchFamily="34" charset="0"/>
              </a:rPr>
              <a:t> </a:t>
            </a:r>
            <a:r>
              <a:rPr lang="en-US" sz="1600" i="1" dirty="0" err="1">
                <a:latin typeface="Huawei Sans" panose="020C0503030203020204" pitchFamily="34" charset="0"/>
              </a:rPr>
              <a:t>cost</a:t>
            </a:r>
            <a:r>
              <a:rPr lang="en-US" sz="1600" dirty="0">
                <a:latin typeface="Huawei Sans" panose="020C0503030203020204" pitchFamily="34" charset="0"/>
              </a:rPr>
              <a:t> | </a:t>
            </a:r>
            <a:r>
              <a:rPr lang="en-US" sz="1600" b="1" dirty="0">
                <a:latin typeface="Huawei Sans" panose="020C0503030203020204" pitchFamily="34" charset="0"/>
              </a:rPr>
              <a:t>tag</a:t>
            </a:r>
            <a:r>
              <a:rPr lang="en-US" sz="1600" dirty="0">
                <a:latin typeface="Huawei Sans" panose="020C0503030203020204" pitchFamily="34" charset="0"/>
              </a:rPr>
              <a:t> </a:t>
            </a:r>
            <a:r>
              <a:rPr lang="en-US" sz="1600" i="1" dirty="0" err="1">
                <a:latin typeface="Huawei Sans" panose="020C0503030203020204" pitchFamily="34" charset="0"/>
              </a:rPr>
              <a:t>tag</a:t>
            </a:r>
            <a:r>
              <a:rPr lang="en-US" sz="1600" dirty="0">
                <a:latin typeface="Huawei Sans" panose="020C0503030203020204" pitchFamily="34" charset="0"/>
              </a:rPr>
              <a:t> | [ </a:t>
            </a:r>
            <a:r>
              <a:rPr lang="en-US" sz="1600" b="1" dirty="0">
                <a:latin typeface="Huawei Sans" panose="020C0503030203020204" pitchFamily="34" charset="0"/>
              </a:rPr>
              <a:t>level-1</a:t>
            </a:r>
            <a:r>
              <a:rPr lang="en-US" sz="1600" dirty="0">
                <a:latin typeface="Huawei Sans" panose="020C0503030203020204" pitchFamily="34" charset="0"/>
              </a:rPr>
              <a:t> | </a:t>
            </a:r>
            <a:r>
              <a:rPr lang="en-US" sz="1600" b="1" dirty="0">
                <a:latin typeface="Huawei Sans" panose="020C0503030203020204" pitchFamily="34" charset="0"/>
              </a:rPr>
              <a:t>level-1-2</a:t>
            </a:r>
            <a:r>
              <a:rPr lang="en-US" sz="1600" dirty="0">
                <a:latin typeface="Huawei Sans" panose="020C0503030203020204" pitchFamily="34" charset="0"/>
              </a:rPr>
              <a:t> | </a:t>
            </a:r>
            <a:r>
              <a:rPr lang="en-US" sz="1600" b="1" dirty="0">
                <a:latin typeface="Huawei Sans" panose="020C0503030203020204" pitchFamily="34" charset="0"/>
              </a:rPr>
              <a:t>level-2</a:t>
            </a:r>
            <a:r>
              <a:rPr lang="en-US" sz="1600" dirty="0">
                <a:latin typeface="Huawei Sans" panose="020C0503030203020204" pitchFamily="34" charset="0"/>
              </a:rPr>
              <a:t> ] ] [ </a:t>
            </a:r>
            <a:r>
              <a:rPr lang="en-US" sz="1600" b="1" dirty="0">
                <a:latin typeface="Huawei Sans" panose="020C0503030203020204" pitchFamily="34" charset="0"/>
              </a:rPr>
              <a:t>avoid-learning</a:t>
            </a:r>
            <a:r>
              <a:rPr lang="en-US" sz="1600" dirty="0">
                <a:latin typeface="Huawei Sans" panose="020C0503030203020204" pitchFamily="34" charset="0"/>
              </a:rPr>
              <a:t> ]</a:t>
            </a:r>
          </a:p>
        </p:txBody>
      </p:sp>
      <p:sp>
        <p:nvSpPr>
          <p:cNvPr id="8" name="矩形 7"/>
          <p:cNvSpPr/>
          <p:nvPr/>
        </p:nvSpPr>
        <p:spPr>
          <a:xfrm>
            <a:off x="1082073" y="4724638"/>
            <a:ext cx="10751974" cy="338554"/>
          </a:xfrm>
          <a:prstGeom prst="rect">
            <a:avLst/>
          </a:prstGeom>
        </p:spPr>
        <p:txBody>
          <a:bodyPr wrap="square">
            <a:noAutofit/>
          </a:bodyPr>
          <a:lstStyle/>
          <a:p>
            <a:pPr fontAlgn="ctr"/>
            <a:r>
              <a:rPr lang="en-US" sz="1600" dirty="0">
                <a:latin typeface="Huawei Sans" panose="020C0503030203020204" pitchFamily="34" charset="0"/>
                <a:cs typeface="Courier New" panose="02070309020205020404" pitchFamily="49" charset="0"/>
              </a:rPr>
              <a:t>Configure an IS-IS device to generate a default route.</a:t>
            </a:r>
          </a:p>
        </p:txBody>
      </p:sp>
      <p:sp>
        <p:nvSpPr>
          <p:cNvPr id="9" name="矩形 8"/>
          <p:cNvSpPr/>
          <p:nvPr/>
        </p:nvSpPr>
        <p:spPr>
          <a:xfrm>
            <a:off x="1058293" y="5744202"/>
            <a:ext cx="10608699" cy="377732"/>
          </a:xfrm>
          <a:prstGeom prst="rect">
            <a:avLst/>
          </a:prstGeom>
        </p:spPr>
        <p:txBody>
          <a:bodyPr wrap="square">
            <a:noAutofit/>
          </a:bodyPr>
          <a:lstStyle/>
          <a:p>
            <a:pPr fontAlgn="ctr">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By default, an IS-IS device does not generate the default route.</a:t>
            </a:r>
          </a:p>
        </p:txBody>
      </p:sp>
      <p:grpSp>
        <p:nvGrpSpPr>
          <p:cNvPr id="11" name="组合 10"/>
          <p:cNvGrpSpPr/>
          <p:nvPr/>
        </p:nvGrpSpPr>
        <p:grpSpPr>
          <a:xfrm>
            <a:off x="9734925" y="5539"/>
            <a:ext cx="2430850" cy="324000"/>
            <a:chOff x="9597765" y="43247"/>
            <a:chExt cx="2430850" cy="324000"/>
          </a:xfrm>
        </p:grpSpPr>
        <p:sp>
          <p:nvSpPr>
            <p:cNvPr id="12" name="五边形 11"/>
            <p:cNvSpPr/>
            <p:nvPr/>
          </p:nvSpPr>
          <p:spPr bwMode="auto">
            <a:xfrm>
              <a:off x="9597765" y="43247"/>
              <a:ext cx="89174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Fast Convergence</a:t>
              </a:r>
            </a:p>
          </p:txBody>
        </p:sp>
        <p:sp>
          <p:nvSpPr>
            <p:cNvPr id="13" name="燕尾形 12"/>
            <p:cNvSpPr/>
            <p:nvPr/>
          </p:nvSpPr>
          <p:spPr bwMode="auto">
            <a:xfrm>
              <a:off x="10359061" y="43247"/>
              <a:ext cx="900000"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Route Control</a:t>
              </a:r>
            </a:p>
          </p:txBody>
        </p:sp>
        <p:sp>
          <p:nvSpPr>
            <p:cNvPr id="18" name="燕尾形 17"/>
            <p:cNvSpPr/>
            <p:nvPr/>
          </p:nvSpPr>
          <p:spPr bwMode="auto">
            <a:xfrm>
              <a:off x="11128615" y="43247"/>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Other Features</a:t>
              </a:r>
            </a:p>
          </p:txBody>
        </p:sp>
      </p:grpSp>
    </p:spTree>
    <p:extLst>
      <p:ext uri="{BB962C8B-B14F-4D97-AF65-F5344CB8AC3E}">
        <p14:creationId xmlns:p14="http://schemas.microsoft.com/office/powerpoint/2010/main" val="290193109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569161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619279" y="1602085"/>
            <a:ext cx="2866542" cy="1439159"/>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28" name="矩形 27"/>
          <p:cNvSpPr/>
          <p:nvPr/>
        </p:nvSpPr>
        <p:spPr>
          <a:xfrm>
            <a:off x="515661" y="2673712"/>
            <a:ext cx="910150" cy="367473"/>
          </a:xfrm>
          <a:prstGeom prst="rect">
            <a:avLst/>
          </a:prstGeom>
        </p:spPr>
        <p:txBody>
          <a:bodyPr wrap="square">
            <a:noAutofit/>
          </a:bodyPr>
          <a:lstStyle/>
          <a:p>
            <a:pPr algn="ctr" fontAlgn="ctr">
              <a:lnSpc>
                <a:spcPts val="2400"/>
              </a:lnSpc>
            </a:pPr>
            <a:r>
              <a:rPr lang="en-US" sz="14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a:t>
            </a:r>
          </a:p>
        </p:txBody>
      </p:sp>
      <p:sp>
        <p:nvSpPr>
          <p:cNvPr id="3" name="文本占位符 2"/>
          <p:cNvSpPr>
            <a:spLocks noGrp="1"/>
          </p:cNvSpPr>
          <p:nvPr>
            <p:ph type="body" sz="quarter" idx="10"/>
          </p:nvPr>
        </p:nvSpPr>
        <p:spPr>
          <a:xfrm>
            <a:off x="451877" y="3650347"/>
            <a:ext cx="5553269" cy="2430367"/>
          </a:xfrm>
        </p:spPr>
        <p:txBody>
          <a:bodyPr wrap="square">
            <a:noAutofit/>
          </a:bodyPr>
          <a:lstStyle/>
          <a:p>
            <a:pPr marL="0" indent="0">
              <a:buNone/>
            </a:pPr>
            <a:r>
              <a:rPr lang="en-US" sz="1600" dirty="0">
                <a:latin typeface="Huawei Sans" panose="020C0503030203020204" pitchFamily="34" charset="0"/>
              </a:rPr>
              <a:t>As shown in the figure, OSPF runs on GE0/0/1 </a:t>
            </a:r>
            <a:r>
              <a:rPr lang="en-US" sz="1600" dirty="0" smtClean="0">
                <a:latin typeface="Huawei Sans" panose="020C0503030203020204" pitchFamily="34" charset="0"/>
              </a:rPr>
              <a:t>and Loopback0 of </a:t>
            </a:r>
            <a:r>
              <a:rPr lang="en-US" sz="1600" dirty="0">
                <a:latin typeface="Huawei Sans" panose="020C0503030203020204" pitchFamily="34" charset="0"/>
              </a:rPr>
              <a:t>R1 and </a:t>
            </a:r>
            <a:r>
              <a:rPr lang="en-US" altLang="zh-CN" sz="1600" dirty="0">
                <a:latin typeface="Huawei Sans" panose="020C0503030203020204" pitchFamily="34" charset="0"/>
              </a:rPr>
              <a:t>GE0/0/1 of </a:t>
            </a:r>
            <a:r>
              <a:rPr lang="en-US" sz="1600" dirty="0" smtClean="0">
                <a:latin typeface="Huawei Sans" panose="020C0503030203020204" pitchFamily="34" charset="0"/>
              </a:rPr>
              <a:t>R2</a:t>
            </a:r>
            <a:r>
              <a:rPr lang="en-US" sz="1600" dirty="0">
                <a:latin typeface="Huawei Sans" panose="020C0503030203020204" pitchFamily="34" charset="0"/>
              </a:rPr>
              <a:t>, and IS-IS runs on GE0/0/2 of R2 and R3.</a:t>
            </a:r>
          </a:p>
          <a:p>
            <a:pPr marL="0" indent="0">
              <a:buNone/>
            </a:pPr>
            <a:r>
              <a:rPr lang="en-US" sz="1600" dirty="0">
                <a:latin typeface="Huawei Sans" panose="020C0503030203020204" pitchFamily="34" charset="0"/>
              </a:rPr>
              <a:t>To enable R3 to access the OSPF network, configure R2 to advertise the default route to the IS-IS routing domain.</a:t>
            </a:r>
          </a:p>
          <a:p>
            <a:pPr marL="0" indent="0">
              <a:buNone/>
            </a:pPr>
            <a:r>
              <a:rPr lang="en-US" sz="1600" dirty="0">
                <a:latin typeface="Huawei Sans" panose="020C0503030203020204" pitchFamily="34" charset="0"/>
              </a:rPr>
              <a:t>Similarly, R2 also needs to advertise the default route to the OSPF routing domain.</a:t>
            </a:r>
          </a:p>
        </p:txBody>
      </p:sp>
      <p:sp>
        <p:nvSpPr>
          <p:cNvPr id="2" name="标题 1"/>
          <p:cNvSpPr>
            <a:spLocks noGrp="1"/>
          </p:cNvSpPr>
          <p:nvPr>
            <p:ph type="title"/>
          </p:nvPr>
        </p:nvSpPr>
        <p:spPr>
          <a:xfrm>
            <a:off x="1594177" y="410400"/>
            <a:ext cx="9827761" cy="640800"/>
          </a:xfrm>
        </p:spPr>
        <p:txBody>
          <a:bodyPr wrap="square">
            <a:noAutofit/>
          </a:bodyPr>
          <a:lstStyle/>
          <a:p>
            <a:r>
              <a:rPr lang="en-US">
                <a:latin typeface="Huawei Sans" panose="020C0503030203020204" pitchFamily="34" charset="0"/>
              </a:rPr>
              <a:t>Example for Configuring Default Routes</a:t>
            </a:r>
          </a:p>
        </p:txBody>
      </p:sp>
      <p:sp>
        <p:nvSpPr>
          <p:cNvPr id="7" name="矩形 6"/>
          <p:cNvSpPr/>
          <p:nvPr/>
        </p:nvSpPr>
        <p:spPr>
          <a:xfrm>
            <a:off x="3589439" y="1602085"/>
            <a:ext cx="2319046" cy="1439159"/>
          </a:xfrm>
          <a:prstGeom prst="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0" name="矩形 9"/>
          <p:cNvSpPr/>
          <p:nvPr/>
        </p:nvSpPr>
        <p:spPr>
          <a:xfrm>
            <a:off x="3456687" y="2673712"/>
            <a:ext cx="910150" cy="367473"/>
          </a:xfrm>
          <a:prstGeom prst="rect">
            <a:avLst/>
          </a:prstGeom>
        </p:spPr>
        <p:txBody>
          <a:bodyPr wrap="square">
            <a:noAutofit/>
          </a:bodyPr>
          <a:lstStyle/>
          <a:p>
            <a:pPr algn="ctr" fontAlgn="ctr">
              <a:lnSpc>
                <a:spcPts val="2400"/>
              </a:lnSpc>
            </a:pPr>
            <a:r>
              <a:rPr lang="en-US" sz="14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IS-IS</a:t>
            </a:r>
          </a:p>
        </p:txBody>
      </p:sp>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64099" y="2043331"/>
            <a:ext cx="540000" cy="442800"/>
          </a:xfrm>
          <a:prstGeom prst="rect">
            <a:avLst/>
          </a:prstGeom>
        </p:spPr>
      </p:pic>
      <p:cxnSp>
        <p:nvCxnSpPr>
          <p:cNvPr id="12" name="直接连接符 11"/>
          <p:cNvCxnSpPr>
            <a:stCxn id="11" idx="3"/>
            <a:endCxn id="14" idx="1"/>
          </p:cNvCxnSpPr>
          <p:nvPr/>
        </p:nvCxnSpPr>
        <p:spPr>
          <a:xfrm>
            <a:off x="2204099" y="2264731"/>
            <a:ext cx="10625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532798" y="1803066"/>
            <a:ext cx="797389" cy="307777"/>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p>
        </p:txBody>
      </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66625" y="2043331"/>
            <a:ext cx="540000" cy="442800"/>
          </a:xfrm>
          <a:prstGeom prst="rect">
            <a:avLst/>
          </a:prstGeom>
        </p:spPr>
      </p:pic>
      <p:sp>
        <p:nvSpPr>
          <p:cNvPr id="15" name="矩形 14"/>
          <p:cNvSpPr/>
          <p:nvPr/>
        </p:nvSpPr>
        <p:spPr>
          <a:xfrm>
            <a:off x="3080475" y="1803066"/>
            <a:ext cx="912300" cy="307777"/>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 L2</a:t>
            </a:r>
          </a:p>
        </p:txBody>
      </p:sp>
      <p:cxnSp>
        <p:nvCxnSpPr>
          <p:cNvPr id="16" name="直接连接符 15"/>
          <p:cNvCxnSpPr>
            <a:stCxn id="14" idx="3"/>
            <a:endCxn id="17" idx="1"/>
          </p:cNvCxnSpPr>
          <p:nvPr/>
        </p:nvCxnSpPr>
        <p:spPr>
          <a:xfrm>
            <a:off x="3806625" y="2264731"/>
            <a:ext cx="106252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869151" y="2043331"/>
            <a:ext cx="540000" cy="442800"/>
          </a:xfrm>
          <a:prstGeom prst="rect">
            <a:avLst/>
          </a:prstGeom>
        </p:spPr>
      </p:pic>
      <p:sp>
        <p:nvSpPr>
          <p:cNvPr id="18" name="矩形 17"/>
          <p:cNvSpPr/>
          <p:nvPr/>
        </p:nvSpPr>
        <p:spPr>
          <a:xfrm>
            <a:off x="4758881" y="1803066"/>
            <a:ext cx="760540" cy="307777"/>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R3 L2</a:t>
            </a:r>
          </a:p>
        </p:txBody>
      </p:sp>
      <p:sp>
        <p:nvSpPr>
          <p:cNvPr id="30" name="矩形 29"/>
          <p:cNvSpPr/>
          <p:nvPr/>
        </p:nvSpPr>
        <p:spPr>
          <a:xfrm>
            <a:off x="2307718" y="2017759"/>
            <a:ext cx="797389" cy="276999"/>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GE0/0/1</a:t>
            </a:r>
          </a:p>
        </p:txBody>
      </p:sp>
      <p:sp>
        <p:nvSpPr>
          <p:cNvPr id="31" name="矩形 30"/>
          <p:cNvSpPr/>
          <p:nvPr/>
        </p:nvSpPr>
        <p:spPr>
          <a:xfrm>
            <a:off x="3968143" y="2017759"/>
            <a:ext cx="797389" cy="276999"/>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GE0/0/2</a:t>
            </a:r>
          </a:p>
        </p:txBody>
      </p:sp>
      <p:sp>
        <p:nvSpPr>
          <p:cNvPr id="33" name="矩形 32"/>
          <p:cNvSpPr/>
          <p:nvPr/>
        </p:nvSpPr>
        <p:spPr>
          <a:xfrm>
            <a:off x="2216342" y="2270086"/>
            <a:ext cx="1038699" cy="276999"/>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10.1.12.0/24</a:t>
            </a:r>
          </a:p>
        </p:txBody>
      </p:sp>
      <p:sp>
        <p:nvSpPr>
          <p:cNvPr id="34" name="矩形 33"/>
          <p:cNvSpPr/>
          <p:nvPr/>
        </p:nvSpPr>
        <p:spPr>
          <a:xfrm>
            <a:off x="3847487" y="2270086"/>
            <a:ext cx="1038699" cy="276999"/>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10.1.23.0/24</a:t>
            </a:r>
          </a:p>
        </p:txBody>
      </p:sp>
      <p:cxnSp>
        <p:nvCxnSpPr>
          <p:cNvPr id="35" name="直接连接符 34"/>
          <p:cNvCxnSpPr>
            <a:endCxn id="11" idx="1"/>
          </p:cNvCxnSpPr>
          <p:nvPr/>
        </p:nvCxnSpPr>
        <p:spPr>
          <a:xfrm>
            <a:off x="1545469" y="2264731"/>
            <a:ext cx="11863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5400000">
            <a:off x="1416453" y="2264731"/>
            <a:ext cx="2474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566525" y="2058158"/>
            <a:ext cx="1038699" cy="461665"/>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ct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Loopback0:</a:t>
            </a:r>
          </a:p>
          <a:p>
            <a:pPr algn="ctr" fontAlgn="ct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10.1.1.1/32</a:t>
            </a:r>
          </a:p>
        </p:txBody>
      </p:sp>
      <p:sp>
        <p:nvSpPr>
          <p:cNvPr id="41" name="文本框 31"/>
          <p:cNvSpPr txBox="1"/>
          <p:nvPr/>
        </p:nvSpPr>
        <p:spPr>
          <a:xfrm>
            <a:off x="6082309" y="1403731"/>
            <a:ext cx="5392823"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184150" indent="-184150" fontAlgn="ctr">
              <a:spcBef>
                <a:spcPts val="0"/>
              </a:spcBef>
              <a:spcAft>
                <a:spcPts val="0"/>
              </a:spcAft>
            </a:pPr>
            <a:r>
              <a:rPr lang="en-US" sz="1400" dirty="0">
                <a:solidFill>
                  <a:prstClr val="black"/>
                </a:solidFill>
                <a:latin typeface="Huawei Sans" panose="020C0503030203020204" pitchFamily="34" charset="0"/>
              </a:rPr>
              <a:t>1. Assign an IP address to each interface and configure OSPF/IS-IS on each device.</a:t>
            </a:r>
          </a:p>
        </p:txBody>
      </p:sp>
      <p:sp>
        <p:nvSpPr>
          <p:cNvPr id="42" name="文本框 32"/>
          <p:cNvSpPr txBox="1"/>
          <p:nvPr/>
        </p:nvSpPr>
        <p:spPr>
          <a:xfrm>
            <a:off x="6425500" y="2473807"/>
            <a:ext cx="4642749" cy="523220"/>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a:t>
            </a:r>
            <a:r>
              <a:rPr lang="en-US" sz="1400" dirty="0" err="1">
                <a:solidFill>
                  <a:prstClr val="black"/>
                </a:solidFill>
                <a:latin typeface="Huawei Sans" panose="020C0503030203020204" pitchFamily="34" charset="0"/>
                <a:cs typeface="Courier New" panose="02070309020205020404" pitchFamily="49" charset="0"/>
              </a:rPr>
              <a:t>isis</a:t>
            </a:r>
            <a:endParaRPr lang="en-US"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[R2-isis-1] </a:t>
            </a:r>
            <a:r>
              <a:rPr lang="en-US" sz="1400" b="1" dirty="0">
                <a:solidFill>
                  <a:prstClr val="black"/>
                </a:solidFill>
                <a:latin typeface="Huawei Sans" panose="020C0503030203020204" pitchFamily="34" charset="0"/>
                <a:cs typeface="Courier New" panose="02070309020205020404" pitchFamily="49" charset="0"/>
              </a:rPr>
              <a:t>default-route-advertise always</a:t>
            </a:r>
          </a:p>
        </p:txBody>
      </p:sp>
      <p:sp>
        <p:nvSpPr>
          <p:cNvPr id="43" name="文本框 33"/>
          <p:cNvSpPr txBox="1"/>
          <p:nvPr/>
        </p:nvSpPr>
        <p:spPr>
          <a:xfrm>
            <a:off x="6082309" y="1925982"/>
            <a:ext cx="5268560"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184150" indent="-184150" fontAlgn="ctr">
              <a:spcBef>
                <a:spcPts val="0"/>
              </a:spcBef>
              <a:spcAft>
                <a:spcPts val="0"/>
              </a:spcAft>
            </a:pPr>
            <a:r>
              <a:rPr lang="en-US" sz="1400" dirty="0">
                <a:solidFill>
                  <a:prstClr val="black"/>
                </a:solidFill>
                <a:latin typeface="Huawei Sans" panose="020C0503030203020204" pitchFamily="34" charset="0"/>
              </a:rPr>
              <a:t>2. Configure R2 to advertise the default route to the IS-IS routing domain.</a:t>
            </a:r>
          </a:p>
        </p:txBody>
      </p:sp>
      <p:sp>
        <p:nvSpPr>
          <p:cNvPr id="44" name="文本框 43"/>
          <p:cNvSpPr txBox="1"/>
          <p:nvPr/>
        </p:nvSpPr>
        <p:spPr>
          <a:xfrm>
            <a:off x="6425500" y="3622910"/>
            <a:ext cx="4642749" cy="523220"/>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 </a:t>
            </a:r>
            <a:r>
              <a:rPr lang="en-US" sz="1400" dirty="0" err="1">
                <a:solidFill>
                  <a:prstClr val="black"/>
                </a:solidFill>
                <a:latin typeface="Huawei Sans" panose="020C0503030203020204" pitchFamily="34" charset="0"/>
                <a:cs typeface="Courier New" panose="02070309020205020404" pitchFamily="49" charset="0"/>
              </a:rPr>
              <a:t>ospf</a:t>
            </a:r>
            <a:endParaRPr lang="en-US" sz="1400" dirty="0">
              <a:solidFill>
                <a:prstClr val="black"/>
              </a:solidFill>
              <a:latin typeface="Huawei Sans" panose="020C0503030203020204" pitchFamily="34" charset="0"/>
              <a:cs typeface="Courier New" panose="02070309020205020404" pitchFamily="49" charset="0"/>
            </a:endParaRPr>
          </a:p>
          <a:p>
            <a:pPr fontAlgn="ctr">
              <a:spcBef>
                <a:spcPts val="0"/>
              </a:spcBef>
              <a:spcAft>
                <a:spcPts val="0"/>
              </a:spcAft>
            </a:pPr>
            <a:r>
              <a:rPr lang="en-US" sz="1400" dirty="0">
                <a:solidFill>
                  <a:prstClr val="black"/>
                </a:solidFill>
                <a:latin typeface="Huawei Sans" panose="020C0503030203020204" pitchFamily="34" charset="0"/>
                <a:cs typeface="Courier New" panose="02070309020205020404" pitchFamily="49" charset="0"/>
              </a:rPr>
              <a:t>[R2-ospf-1] default-route-advertise always   	</a:t>
            </a:r>
          </a:p>
        </p:txBody>
      </p:sp>
      <p:sp>
        <p:nvSpPr>
          <p:cNvPr id="45" name="文本框 44"/>
          <p:cNvSpPr txBox="1"/>
          <p:nvPr/>
        </p:nvSpPr>
        <p:spPr>
          <a:xfrm>
            <a:off x="6082309" y="3057501"/>
            <a:ext cx="5268560"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184150" indent="-184150" fontAlgn="ctr">
              <a:spcBef>
                <a:spcPts val="0"/>
              </a:spcBef>
              <a:spcAft>
                <a:spcPts val="0"/>
              </a:spcAft>
            </a:pPr>
            <a:r>
              <a:rPr lang="en-US" sz="1400" dirty="0">
                <a:solidFill>
                  <a:prstClr val="black"/>
                </a:solidFill>
                <a:latin typeface="Huawei Sans" panose="020C0503030203020204" pitchFamily="34" charset="0"/>
              </a:rPr>
              <a:t>3. Configure R2 to advertise the default route to the OSPF routing domain.</a:t>
            </a:r>
          </a:p>
        </p:txBody>
      </p:sp>
      <p:sp>
        <p:nvSpPr>
          <p:cNvPr id="46" name="文本框 45"/>
          <p:cNvSpPr txBox="1"/>
          <p:nvPr/>
        </p:nvSpPr>
        <p:spPr>
          <a:xfrm>
            <a:off x="6096000" y="4680879"/>
            <a:ext cx="5649913" cy="1569660"/>
          </a:xfrm>
          <a:prstGeom prst="rect">
            <a:avLst/>
          </a:prstGeom>
          <a:solidFill>
            <a:srgbClr val="F4FBFE"/>
          </a:solidFill>
          <a:ln>
            <a:solidFill>
              <a:srgbClr val="99DFF9"/>
            </a:solidFill>
          </a:ln>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[R3]display </a:t>
            </a:r>
            <a:r>
              <a:rPr lang="en-US" sz="1200" dirty="0" err="1">
                <a:solidFill>
                  <a:prstClr val="black"/>
                </a:solidFill>
                <a:latin typeface="Huawei Sans" panose="020C0503030203020204" pitchFamily="34" charset="0"/>
                <a:cs typeface="Courier New" panose="02070309020205020404" pitchFamily="49" charset="0"/>
              </a:rPr>
              <a:t>ip</a:t>
            </a:r>
            <a:r>
              <a:rPr lang="en-US" sz="1200" dirty="0">
                <a:solidFill>
                  <a:prstClr val="black"/>
                </a:solidFill>
                <a:latin typeface="Huawei Sans" panose="020C0503030203020204" pitchFamily="34" charset="0"/>
                <a:cs typeface="Courier New" panose="02070309020205020404" pitchFamily="49" charset="0"/>
              </a:rPr>
              <a:t> routing-table </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Route Flags: R - relay, D - download to fib</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Routing Tables: Public</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         Destinations : 8        Routes : 8        </a:t>
            </a:r>
          </a:p>
          <a:p>
            <a:pPr fontAlgn="ctr">
              <a:spcBef>
                <a:spcPts val="0"/>
              </a:spcBef>
              <a:spcAft>
                <a:spcPts val="0"/>
              </a:spcAft>
            </a:pPr>
            <a:r>
              <a:rPr lang="en-US" sz="1200" dirty="0">
                <a:solidFill>
                  <a:prstClr val="black"/>
                </a:solidFill>
                <a:latin typeface="Huawei Sans" panose="020C0503030203020204" pitchFamily="34" charset="0"/>
                <a:cs typeface="Courier New" panose="02070309020205020404" pitchFamily="49" charset="0"/>
              </a:rPr>
              <a:t>Destination/Mask    Proto    Pre  Cost  Flags  </a:t>
            </a:r>
            <a:r>
              <a:rPr lang="en-US" sz="1200" dirty="0" err="1">
                <a:solidFill>
                  <a:prstClr val="black"/>
                </a:solidFill>
                <a:latin typeface="Huawei Sans" panose="020C0503030203020204" pitchFamily="34" charset="0"/>
                <a:cs typeface="Courier New" panose="02070309020205020404" pitchFamily="49" charset="0"/>
              </a:rPr>
              <a:t>NextHop</a:t>
            </a:r>
            <a:r>
              <a:rPr lang="en-US" sz="1200" dirty="0">
                <a:solidFill>
                  <a:prstClr val="black"/>
                </a:solidFill>
                <a:latin typeface="Huawei Sans" panose="020C0503030203020204" pitchFamily="34" charset="0"/>
                <a:cs typeface="Courier New" panose="02070309020205020404" pitchFamily="49" charset="0"/>
              </a:rPr>
              <a:t>   Interface</a:t>
            </a:r>
          </a:p>
          <a:p>
            <a:pPr fontAlgn="ctr">
              <a:spcBef>
                <a:spcPts val="0"/>
              </a:spcBef>
              <a:spcAft>
                <a:spcPts val="0"/>
              </a:spcAft>
            </a:pPr>
            <a:r>
              <a:rPr lang="en-US" sz="1200" dirty="0">
                <a:solidFill>
                  <a:srgbClr val="EC7061"/>
                </a:solidFill>
                <a:latin typeface="Huawei Sans" panose="020C0503030203020204" pitchFamily="34" charset="0"/>
                <a:cs typeface="Courier New" panose="02070309020205020404" pitchFamily="49" charset="0"/>
              </a:rPr>
              <a:t>0.0.0.0/0	           ISIS-L2 15    10     D      10.1.23.2   GigabitEthernet0/0/2</a:t>
            </a:r>
          </a:p>
          <a:p>
            <a:pPr fontAlgn="ctr">
              <a:spcBef>
                <a:spcPts val="0"/>
              </a:spcBef>
              <a:spcAft>
                <a:spcPts val="0"/>
              </a:spcAft>
            </a:pPr>
            <a:r>
              <a:rPr lang="en-US" sz="1200" dirty="0" smtClean="0">
                <a:solidFill>
                  <a:prstClr val="black"/>
                </a:solidFill>
                <a:latin typeface="Huawei Sans" panose="020C0503030203020204" pitchFamily="34" charset="0"/>
                <a:cs typeface="Courier New" panose="02070309020205020404" pitchFamily="49" charset="0"/>
              </a:rPr>
              <a:t>…</a:t>
            </a:r>
            <a:endParaRPr lang="en-US" sz="1200" dirty="0">
              <a:solidFill>
                <a:prstClr val="black"/>
              </a:solidFill>
              <a:latin typeface="Huawei Sans" panose="020C0503030203020204" pitchFamily="34" charset="0"/>
              <a:cs typeface="Courier New" panose="02070309020205020404" pitchFamily="49" charset="0"/>
            </a:endParaRPr>
          </a:p>
        </p:txBody>
      </p:sp>
      <p:sp>
        <p:nvSpPr>
          <p:cNvPr id="47" name="文本框 46"/>
          <p:cNvSpPr txBox="1"/>
          <p:nvPr/>
        </p:nvSpPr>
        <p:spPr>
          <a:xfrm>
            <a:off x="6082309" y="4317690"/>
            <a:ext cx="5642766" cy="338554"/>
          </a:xfrm>
          <a:prstGeom prst="rect">
            <a:avLst/>
          </a:prstGeom>
          <a:noFill/>
        </p:spPr>
        <p:txBody>
          <a:bodyPr wrap="square" rtlCol="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184150" indent="-184150" fontAlgn="ctr">
              <a:spcBef>
                <a:spcPts val="0"/>
              </a:spcBef>
              <a:spcAft>
                <a:spcPts val="0"/>
              </a:spcAft>
            </a:pPr>
            <a:r>
              <a:rPr lang="en-US" sz="1400" dirty="0">
                <a:solidFill>
                  <a:prstClr val="black"/>
                </a:solidFill>
                <a:latin typeface="Huawei Sans" panose="020C0503030203020204" pitchFamily="34" charset="0"/>
              </a:rPr>
              <a:t>4. Check routing entries on R3.</a:t>
            </a:r>
          </a:p>
        </p:txBody>
      </p:sp>
      <p:grpSp>
        <p:nvGrpSpPr>
          <p:cNvPr id="36" name="组合 35"/>
          <p:cNvGrpSpPr/>
          <p:nvPr/>
        </p:nvGrpSpPr>
        <p:grpSpPr>
          <a:xfrm>
            <a:off x="9734925" y="5539"/>
            <a:ext cx="2430850" cy="324000"/>
            <a:chOff x="9597765" y="43247"/>
            <a:chExt cx="2430850" cy="324000"/>
          </a:xfrm>
        </p:grpSpPr>
        <p:sp>
          <p:nvSpPr>
            <p:cNvPr id="37" name="五边形 36"/>
            <p:cNvSpPr/>
            <p:nvPr/>
          </p:nvSpPr>
          <p:spPr bwMode="auto">
            <a:xfrm>
              <a:off x="9597765" y="43247"/>
              <a:ext cx="89174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Fast Convergence</a:t>
              </a:r>
            </a:p>
          </p:txBody>
        </p:sp>
        <p:sp>
          <p:nvSpPr>
            <p:cNvPr id="39" name="燕尾形 38"/>
            <p:cNvSpPr/>
            <p:nvPr/>
          </p:nvSpPr>
          <p:spPr bwMode="auto">
            <a:xfrm>
              <a:off x="10359061" y="43247"/>
              <a:ext cx="900000"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Route Control</a:t>
              </a:r>
            </a:p>
          </p:txBody>
        </p:sp>
        <p:sp>
          <p:nvSpPr>
            <p:cNvPr id="48" name="燕尾形 47"/>
            <p:cNvSpPr/>
            <p:nvPr/>
          </p:nvSpPr>
          <p:spPr bwMode="auto">
            <a:xfrm>
              <a:off x="11128615" y="43247"/>
              <a:ext cx="90000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Other Features</a:t>
              </a:r>
            </a:p>
          </p:txBody>
        </p:sp>
      </p:grpSp>
    </p:spTree>
    <p:extLst>
      <p:ext uri="{BB962C8B-B14F-4D97-AF65-F5344CB8AC3E}">
        <p14:creationId xmlns:p14="http://schemas.microsoft.com/office/powerpoint/2010/main" val="103124535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68317" y="1233488"/>
            <a:ext cx="11276183" cy="2472103"/>
          </a:xfrm>
        </p:spPr>
        <p:txBody>
          <a:bodyPr>
            <a:noAutofit/>
          </a:bodyPr>
          <a:lstStyle/>
          <a:p>
            <a:pPr algn="l">
              <a:lnSpc>
                <a:spcPct val="130000"/>
              </a:lnSpc>
            </a:pPr>
            <a:r>
              <a:rPr lang="en-US" sz="1600" dirty="0">
                <a:latin typeface="Huawei Sans" panose="020C0503030203020204" pitchFamily="34" charset="0"/>
              </a:rPr>
              <a:t>In IS-IS multi-instance, multiple IS-IS processes are created on the same router, with each process associated with one VPN instance.</a:t>
            </a:r>
          </a:p>
          <a:p>
            <a:pPr algn="l">
              <a:lnSpc>
                <a:spcPct val="130000"/>
              </a:lnSpc>
            </a:pPr>
            <a:r>
              <a:rPr lang="en-US" sz="1600" dirty="0" smtClean="0">
                <a:latin typeface="Huawei Sans" panose="020C0503030203020204" pitchFamily="34" charset="0"/>
              </a:rPr>
              <a:t>In IS-IS multi-process, multiple IS-IS processes are created in the same VPN instance (or in the same public network in</a:t>
            </a:r>
            <a:r>
              <a:rPr lang="en-US" altLang="zh-CN" sz="1600" dirty="0" smtClean="0">
                <a:latin typeface="Huawei Sans" panose="020C0503030203020204" pitchFamily="34" charset="0"/>
              </a:rPr>
              <a:t>s</a:t>
            </a:r>
            <a:r>
              <a:rPr lang="en-US" sz="1600" dirty="0" smtClean="0">
                <a:latin typeface="Huawei Sans" panose="020C0503030203020204" pitchFamily="34" charset="0"/>
              </a:rPr>
              <a:t>tance). These IS-IS processes are independent of each other. IS-IS processes function similarly to different routing protocols in route exchange.</a:t>
            </a:r>
          </a:p>
          <a:p>
            <a:pPr algn="l">
              <a:lnSpc>
                <a:spcPct val="130000"/>
              </a:lnSpc>
            </a:pPr>
            <a:r>
              <a:rPr lang="en-US" sz="1600" dirty="0" smtClean="0">
                <a:latin typeface="Huawei Sans" panose="020C0503030203020204" pitchFamily="34" charset="0"/>
              </a:rPr>
              <a:t>A </a:t>
            </a:r>
            <a:r>
              <a:rPr lang="en-US" sz="1600" dirty="0">
                <a:latin typeface="Huawei Sans" panose="020C0503030203020204" pitchFamily="34" charset="0"/>
              </a:rPr>
              <a:t>network may carry different services, which need to be isolated for </a:t>
            </a:r>
            <a:r>
              <a:rPr lang="en-US" sz="1600" dirty="0" smtClean="0">
                <a:latin typeface="Huawei Sans" panose="020C0503030203020204" pitchFamily="34" charset="0"/>
              </a:rPr>
              <a:t>security. </a:t>
            </a:r>
            <a:r>
              <a:rPr lang="en-US" sz="1600" dirty="0">
                <a:latin typeface="Huawei Sans" panose="020C0503030203020204" pitchFamily="34" charset="0"/>
              </a:rPr>
              <a:t>You can bind each IS-IS process to a different VPN </a:t>
            </a:r>
            <a:r>
              <a:rPr lang="en-US" sz="1600" dirty="0" smtClean="0">
                <a:latin typeface="Huawei Sans" panose="020C0503030203020204" pitchFamily="34" charset="0"/>
              </a:rPr>
              <a:t>instance.</a:t>
            </a:r>
            <a:endParaRPr lang="en-US" sz="1600" dirty="0">
              <a:latin typeface="Huawei Sans" panose="020C0503030203020204" pitchFamily="34" charset="0"/>
            </a:endParaRPr>
          </a:p>
        </p:txBody>
      </p:sp>
      <p:sp>
        <p:nvSpPr>
          <p:cNvPr id="3" name="标题 2"/>
          <p:cNvSpPr>
            <a:spLocks noGrp="1"/>
          </p:cNvSpPr>
          <p:nvPr>
            <p:ph type="title"/>
          </p:nvPr>
        </p:nvSpPr>
        <p:spPr>
          <a:xfrm>
            <a:off x="1594177" y="410400"/>
            <a:ext cx="9827761" cy="640800"/>
          </a:xfrm>
        </p:spPr>
        <p:txBody>
          <a:bodyPr>
            <a:noAutofit/>
          </a:bodyPr>
          <a:lstStyle/>
          <a:p>
            <a:r>
              <a:rPr lang="en-US">
                <a:latin typeface="Huawei Sans" panose="020C0503030203020204" pitchFamily="34" charset="0"/>
              </a:rPr>
              <a:t>IS-IS Multi-Instance and Multi-Process</a:t>
            </a:r>
          </a:p>
        </p:txBody>
      </p:sp>
      <p:grpSp>
        <p:nvGrpSpPr>
          <p:cNvPr id="30" name="组合 29"/>
          <p:cNvGrpSpPr/>
          <p:nvPr/>
        </p:nvGrpSpPr>
        <p:grpSpPr>
          <a:xfrm>
            <a:off x="6216180" y="4156488"/>
            <a:ext cx="3285826" cy="2085326"/>
            <a:chOff x="2794714" y="3838562"/>
            <a:chExt cx="3285826" cy="2085326"/>
          </a:xfrm>
        </p:grpSpPr>
        <p:sp>
          <p:nvSpPr>
            <p:cNvPr id="31" name="椭圆 30"/>
            <p:cNvSpPr/>
            <p:nvPr/>
          </p:nvSpPr>
          <p:spPr>
            <a:xfrm rot="1524204">
              <a:off x="3906532" y="4093208"/>
              <a:ext cx="1332193" cy="827361"/>
            </a:xfrm>
            <a:prstGeom prst="ellipse">
              <a:avLst/>
            </a:prstGeom>
            <a:solidFill>
              <a:srgbClr val="F4FBFE"/>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32" name="椭圆 31"/>
            <p:cNvSpPr/>
            <p:nvPr/>
          </p:nvSpPr>
          <p:spPr>
            <a:xfrm rot="20075796" flipV="1">
              <a:off x="3906531" y="5096527"/>
              <a:ext cx="1332193" cy="827361"/>
            </a:xfrm>
            <a:prstGeom prst="ellipse">
              <a:avLst/>
            </a:prstGeom>
            <a:solidFill>
              <a:srgbClr val="F4FBFE"/>
            </a:solidFill>
            <a:ln>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33" name="Freeform 159"/>
            <p:cNvSpPr/>
            <p:nvPr/>
          </p:nvSpPr>
          <p:spPr>
            <a:xfrm flipH="1">
              <a:off x="2794714" y="3951603"/>
              <a:ext cx="1187838" cy="63996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12553" y="4092515"/>
              <a:ext cx="540000" cy="442800"/>
            </a:xfrm>
            <a:prstGeom prst="rect">
              <a:avLst/>
            </a:prstGeom>
          </p:spPr>
        </p:pic>
        <p:cxnSp>
          <p:nvCxnSpPr>
            <p:cNvPr id="35" name="直接连接符 34"/>
            <p:cNvCxnSpPr>
              <a:stCxn id="34" idx="3"/>
              <a:endCxn id="42" idx="0"/>
            </p:cNvCxnSpPr>
            <p:nvPr/>
          </p:nvCxnSpPr>
          <p:spPr>
            <a:xfrm>
              <a:off x="4252553" y="4313915"/>
              <a:ext cx="917837" cy="4354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2933558" y="4052305"/>
              <a:ext cx="910150" cy="523220"/>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VPN1</a:t>
              </a:r>
            </a:p>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Site1</a:t>
              </a:r>
            </a:p>
          </p:txBody>
        </p:sp>
        <p:sp>
          <p:nvSpPr>
            <p:cNvPr id="37" name="矩形 36"/>
            <p:cNvSpPr/>
            <p:nvPr/>
          </p:nvSpPr>
          <p:spPr>
            <a:xfrm>
              <a:off x="3527477" y="3838562"/>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CE1</a:t>
              </a:r>
            </a:p>
          </p:txBody>
        </p:sp>
        <p:sp>
          <p:nvSpPr>
            <p:cNvPr id="38" name="Freeform 159"/>
            <p:cNvSpPr/>
            <p:nvPr/>
          </p:nvSpPr>
          <p:spPr>
            <a:xfrm flipH="1">
              <a:off x="2794714" y="5248370"/>
              <a:ext cx="1187838" cy="6408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12553" y="5406160"/>
              <a:ext cx="540000" cy="442800"/>
            </a:xfrm>
            <a:prstGeom prst="rect">
              <a:avLst/>
            </a:prstGeom>
          </p:spPr>
        </p:pic>
        <p:sp>
          <p:nvSpPr>
            <p:cNvPr id="40" name="矩形 39"/>
            <p:cNvSpPr/>
            <p:nvPr/>
          </p:nvSpPr>
          <p:spPr>
            <a:xfrm>
              <a:off x="2933558" y="5365950"/>
              <a:ext cx="910150" cy="523220"/>
            </a:xfrm>
            <a:prstGeom prst="rect">
              <a:avLst/>
            </a:prstGeom>
          </p:spPr>
          <p:txBody>
            <a:bodyPr wrap="square">
              <a:noAutofit/>
            </a:bodyPr>
            <a:lstStyle/>
            <a:p>
              <a:pPr algn="ctr" fontAlgn="auto"/>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VPN2</a:t>
              </a:r>
            </a:p>
            <a:p>
              <a:pPr algn="ctr" fontAlgn="auto"/>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Site2</a:t>
              </a:r>
            </a:p>
          </p:txBody>
        </p:sp>
        <p:sp>
          <p:nvSpPr>
            <p:cNvPr id="41" name="矩形 40"/>
            <p:cNvSpPr/>
            <p:nvPr/>
          </p:nvSpPr>
          <p:spPr>
            <a:xfrm>
              <a:off x="3527477" y="5152207"/>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CE2</a:t>
              </a:r>
            </a:p>
          </p:txBody>
        </p:sp>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00390" y="4749338"/>
              <a:ext cx="540000" cy="442800"/>
            </a:xfrm>
            <a:prstGeom prst="rect">
              <a:avLst/>
            </a:prstGeom>
          </p:spPr>
        </p:pic>
        <p:sp>
          <p:nvSpPr>
            <p:cNvPr id="43" name="矩形 42"/>
            <p:cNvSpPr/>
            <p:nvPr/>
          </p:nvSpPr>
          <p:spPr>
            <a:xfrm>
              <a:off x="5170390" y="4816849"/>
              <a:ext cx="910150" cy="307777"/>
            </a:xfrm>
            <a:prstGeom prst="rect">
              <a:avLst/>
            </a:prstGeom>
          </p:spPr>
          <p:txBody>
            <a:bodyPr wrap="square">
              <a:noAutofit/>
            </a:bodyPr>
            <a:lstStyle/>
            <a:p>
              <a:pPr algn="ctr" fontAlgn="auto"/>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PE</a:t>
              </a:r>
            </a:p>
          </p:txBody>
        </p:sp>
        <p:cxnSp>
          <p:nvCxnSpPr>
            <p:cNvPr id="44" name="直接连接符 43"/>
            <p:cNvCxnSpPr>
              <a:stCxn id="39" idx="3"/>
              <a:endCxn id="42" idx="2"/>
            </p:cNvCxnSpPr>
            <p:nvPr/>
          </p:nvCxnSpPr>
          <p:spPr>
            <a:xfrm flipV="1">
              <a:off x="4252553" y="5192138"/>
              <a:ext cx="917837" cy="4354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rot="1534608">
              <a:off x="3994712" y="4284732"/>
              <a:ext cx="1562747" cy="276999"/>
            </a:xfrm>
            <a:prstGeom prst="rect">
              <a:avLst/>
            </a:prstGeom>
          </p:spPr>
          <p:txBody>
            <a:bodyPr wrap="square">
              <a:noAutofit/>
            </a:bodyPr>
            <a:lstStyle/>
            <a:p>
              <a:pPr algn="ctr" fontAlgn="auto"/>
              <a:r>
                <a:rPr lang="en-US" sz="12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isis</a:t>
              </a:r>
              <a:r>
                <a:rPr lang="en-US" sz="12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200" b="1"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100</a:t>
              </a:r>
              <a:r>
                <a:rPr lang="en-US" sz="12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VPN1</a:t>
              </a:r>
            </a:p>
          </p:txBody>
        </p:sp>
        <p:sp>
          <p:nvSpPr>
            <p:cNvPr id="46" name="矩形 45"/>
            <p:cNvSpPr/>
            <p:nvPr/>
          </p:nvSpPr>
          <p:spPr>
            <a:xfrm rot="20073624">
              <a:off x="3997141" y="5371820"/>
              <a:ext cx="1562747" cy="276999"/>
            </a:xfrm>
            <a:prstGeom prst="rect">
              <a:avLst/>
            </a:prstGeom>
          </p:spPr>
          <p:txBody>
            <a:bodyPr wrap="square">
              <a:noAutofit/>
            </a:bodyPr>
            <a:lstStyle/>
            <a:p>
              <a:pPr algn="ctr" fontAlgn="auto"/>
              <a:r>
                <a:rPr lang="en-US" sz="12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Isis </a:t>
              </a:r>
              <a:r>
                <a:rPr lang="en-US" sz="1200" b="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200 </a:t>
              </a:r>
              <a:r>
                <a:rPr lang="en-US" sz="12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VPN2</a:t>
              </a:r>
            </a:p>
          </p:txBody>
        </p:sp>
      </p:grpSp>
      <p:sp>
        <p:nvSpPr>
          <p:cNvPr id="47" name="文本占位符 3"/>
          <p:cNvSpPr txBox="1">
            <a:spLocks/>
          </p:cNvSpPr>
          <p:nvPr/>
        </p:nvSpPr>
        <p:spPr bwMode="auto">
          <a:xfrm>
            <a:off x="441941" y="3873167"/>
            <a:ext cx="5627683" cy="239428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buSzPct val="50000"/>
              <a:buFont typeface="Wingdings" panose="05000000000000000000" pitchFamily="2" charset="2"/>
              <a:buChar char="l"/>
            </a:pPr>
            <a:r>
              <a:rPr lang="en-US" sz="1600" dirty="0">
                <a:latin typeface="Huawei Sans" panose="020C0503030203020204" pitchFamily="34" charset="0"/>
              </a:rPr>
              <a:t>Application scenarios:</a:t>
            </a:r>
          </a:p>
          <a:p>
            <a:pPr lvl="1"/>
            <a:r>
              <a:rPr lang="en-US" sz="1400" dirty="0">
                <a:latin typeface="Huawei Sans" panose="020C0503030203020204" pitchFamily="34" charset="0"/>
              </a:rPr>
              <a:t>IS-IS multi-instance and multi-process are typically used in VPN scenarios.</a:t>
            </a:r>
          </a:p>
          <a:p>
            <a:pPr lvl="1"/>
            <a:r>
              <a:rPr lang="en-US" sz="1400" dirty="0">
                <a:latin typeface="Huawei Sans" panose="020C0503030203020204" pitchFamily="34" charset="0"/>
              </a:rPr>
              <a:t>As the figure shown, a PE is connected to two </a:t>
            </a:r>
            <a:r>
              <a:rPr lang="en-US" sz="1400" dirty="0" smtClean="0">
                <a:latin typeface="Huawei Sans" panose="020C0503030203020204" pitchFamily="34" charset="0"/>
              </a:rPr>
              <a:t>VPNs, each belonging to a different customer, </a:t>
            </a:r>
            <a:r>
              <a:rPr lang="en-US" sz="1400" dirty="0">
                <a:latin typeface="Huawei Sans" panose="020C0503030203020204" pitchFamily="34" charset="0"/>
              </a:rPr>
              <a:t>and IS-IS is deployed between the PE and CEs. You can configure multiple IS-IS processes on the PE to isolate the VPN customers.</a:t>
            </a:r>
          </a:p>
        </p:txBody>
      </p:sp>
      <p:sp>
        <p:nvSpPr>
          <p:cNvPr id="48" name="圆角矩形标注 47"/>
          <p:cNvSpPr/>
          <p:nvPr/>
        </p:nvSpPr>
        <p:spPr>
          <a:xfrm>
            <a:off x="8522956" y="3527837"/>
            <a:ext cx="3024888" cy="1177362"/>
          </a:xfrm>
          <a:prstGeom prst="wedgeRoundRectCallout">
            <a:avLst>
              <a:gd name="adj1" fmla="val -41270"/>
              <a:gd name="adj2" fmla="val 76720"/>
              <a:gd name="adj3" fmla="val 16667"/>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25000"/>
              </a:lnSpc>
            </a:pPr>
            <a:r>
              <a:rPr lang="en-US" sz="1400" dirty="0">
                <a:solidFill>
                  <a:schemeClr val="tx1"/>
                </a:solidFill>
                <a:latin typeface="Huawei Sans" panose="020C0503030203020204" pitchFamily="34" charset="0"/>
              </a:rPr>
              <a:t>[PE] </a:t>
            </a:r>
            <a:r>
              <a:rPr lang="en-US" sz="1400" b="1" dirty="0" err="1">
                <a:solidFill>
                  <a:schemeClr val="tx1"/>
                </a:solidFill>
                <a:latin typeface="Huawei Sans" panose="020C0503030203020204" pitchFamily="34" charset="0"/>
              </a:rPr>
              <a:t>isis</a:t>
            </a:r>
            <a:r>
              <a:rPr lang="en-US" sz="1400" dirty="0">
                <a:solidFill>
                  <a:schemeClr val="tx1"/>
                </a:solidFill>
                <a:latin typeface="Huawei Sans" panose="020C0503030203020204" pitchFamily="34" charset="0"/>
              </a:rPr>
              <a:t> 100 </a:t>
            </a:r>
            <a:r>
              <a:rPr lang="en-US" sz="1400" b="1" dirty="0" err="1">
                <a:solidFill>
                  <a:schemeClr val="tx1"/>
                </a:solidFill>
                <a:latin typeface="Huawei Sans" panose="020C0503030203020204" pitchFamily="34" charset="0"/>
              </a:rPr>
              <a:t>vpn</a:t>
            </a:r>
            <a:r>
              <a:rPr lang="en-US" sz="1400" b="1" dirty="0">
                <a:solidFill>
                  <a:schemeClr val="tx1"/>
                </a:solidFill>
                <a:latin typeface="Huawei Sans" panose="020C0503030203020204" pitchFamily="34" charset="0"/>
              </a:rPr>
              <a:t>-instance</a:t>
            </a:r>
            <a:r>
              <a:rPr lang="en-US" sz="1400" dirty="0">
                <a:solidFill>
                  <a:schemeClr val="tx1"/>
                </a:solidFill>
                <a:latin typeface="Huawei Sans" panose="020C0503030203020204" pitchFamily="34" charset="0"/>
              </a:rPr>
              <a:t> VPN1</a:t>
            </a:r>
          </a:p>
          <a:p>
            <a:pPr>
              <a:lnSpc>
                <a:spcPct val="125000"/>
              </a:lnSpc>
            </a:pPr>
            <a:r>
              <a:rPr lang="en-US" sz="1400" dirty="0">
                <a:solidFill>
                  <a:schemeClr val="tx1"/>
                </a:solidFill>
                <a:latin typeface="Huawei Sans" panose="020C0503030203020204" pitchFamily="34" charset="0"/>
              </a:rPr>
              <a:t>[PE-isis-100] quit</a:t>
            </a:r>
          </a:p>
          <a:p>
            <a:pPr>
              <a:lnSpc>
                <a:spcPct val="125000"/>
              </a:lnSpc>
            </a:pPr>
            <a:r>
              <a:rPr lang="en-US" sz="1400" dirty="0">
                <a:solidFill>
                  <a:schemeClr val="tx1"/>
                </a:solidFill>
                <a:latin typeface="Huawei Sans" panose="020C0503030203020204" pitchFamily="34" charset="0"/>
              </a:rPr>
              <a:t>[PE] </a:t>
            </a:r>
            <a:r>
              <a:rPr lang="en-US" sz="1400" b="1" dirty="0" err="1">
                <a:solidFill>
                  <a:schemeClr val="tx1"/>
                </a:solidFill>
                <a:latin typeface="Huawei Sans" panose="020C0503030203020204" pitchFamily="34" charset="0"/>
              </a:rPr>
              <a:t>isis</a:t>
            </a:r>
            <a:r>
              <a:rPr lang="en-US" sz="1400" dirty="0">
                <a:solidFill>
                  <a:schemeClr val="tx1"/>
                </a:solidFill>
                <a:latin typeface="Huawei Sans" panose="020C0503030203020204" pitchFamily="34" charset="0"/>
              </a:rPr>
              <a:t> 200 </a:t>
            </a:r>
            <a:r>
              <a:rPr lang="en-US" sz="1400" b="1" dirty="0" err="1">
                <a:solidFill>
                  <a:schemeClr val="tx1"/>
                </a:solidFill>
                <a:latin typeface="Huawei Sans" panose="020C0503030203020204" pitchFamily="34" charset="0"/>
              </a:rPr>
              <a:t>vpn</a:t>
            </a:r>
            <a:r>
              <a:rPr lang="en-US" sz="1400" b="1" dirty="0">
                <a:solidFill>
                  <a:schemeClr val="tx1"/>
                </a:solidFill>
                <a:latin typeface="Huawei Sans" panose="020C0503030203020204" pitchFamily="34" charset="0"/>
              </a:rPr>
              <a:t>-instance</a:t>
            </a:r>
            <a:r>
              <a:rPr lang="en-US" sz="1400" dirty="0">
                <a:solidFill>
                  <a:schemeClr val="tx1"/>
                </a:solidFill>
                <a:latin typeface="Huawei Sans" panose="020C0503030203020204" pitchFamily="34" charset="0"/>
              </a:rPr>
              <a:t> VPN2</a:t>
            </a:r>
          </a:p>
          <a:p>
            <a:pPr>
              <a:lnSpc>
                <a:spcPct val="125000"/>
              </a:lnSpc>
            </a:pPr>
            <a:r>
              <a:rPr lang="en-US" sz="1400" dirty="0">
                <a:solidFill>
                  <a:schemeClr val="tx1"/>
                </a:solidFill>
                <a:latin typeface="Huawei Sans" panose="020C0503030203020204" pitchFamily="34" charset="0"/>
              </a:rPr>
              <a:t>[PE-isis-200] quit</a:t>
            </a:r>
          </a:p>
        </p:txBody>
      </p:sp>
      <p:grpSp>
        <p:nvGrpSpPr>
          <p:cNvPr id="49" name="组合 48"/>
          <p:cNvGrpSpPr/>
          <p:nvPr/>
        </p:nvGrpSpPr>
        <p:grpSpPr>
          <a:xfrm>
            <a:off x="9734925" y="5539"/>
            <a:ext cx="2430850" cy="324000"/>
            <a:chOff x="9597765" y="43247"/>
            <a:chExt cx="2430850" cy="324000"/>
          </a:xfrm>
        </p:grpSpPr>
        <p:sp>
          <p:nvSpPr>
            <p:cNvPr id="50" name="五边形 49"/>
            <p:cNvSpPr/>
            <p:nvPr/>
          </p:nvSpPr>
          <p:spPr bwMode="auto">
            <a:xfrm>
              <a:off x="9597765" y="43247"/>
              <a:ext cx="89174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Fast Convergence</a:t>
              </a:r>
            </a:p>
          </p:txBody>
        </p:sp>
        <p:sp>
          <p:nvSpPr>
            <p:cNvPr id="51" name="燕尾形 50"/>
            <p:cNvSpPr/>
            <p:nvPr/>
          </p:nvSpPr>
          <p:spPr bwMode="auto">
            <a:xfrm>
              <a:off x="10359061" y="43247"/>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Route Control</a:t>
              </a:r>
            </a:p>
          </p:txBody>
        </p:sp>
        <p:sp>
          <p:nvSpPr>
            <p:cNvPr id="52" name="燕尾形 51"/>
            <p:cNvSpPr/>
            <p:nvPr/>
          </p:nvSpPr>
          <p:spPr bwMode="auto">
            <a:xfrm>
              <a:off x="11128615" y="43247"/>
              <a:ext cx="900000"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Other Features</a:t>
              </a:r>
            </a:p>
          </p:txBody>
        </p:sp>
      </p:grpSp>
    </p:spTree>
    <p:extLst>
      <p:ext uri="{BB962C8B-B14F-4D97-AF65-F5344CB8AC3E}">
        <p14:creationId xmlns:p14="http://schemas.microsoft.com/office/powerpoint/2010/main" val="380086544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276183" cy="4680000"/>
          </a:xfrm>
        </p:spPr>
        <p:txBody>
          <a:bodyPr>
            <a:noAutofit/>
          </a:bodyPr>
          <a:lstStyle/>
          <a:p>
            <a:pPr algn="l"/>
            <a:r>
              <a:rPr lang="en-US" sz="1800" dirty="0">
                <a:latin typeface="Huawei Sans" panose="020C0503030203020204" pitchFamily="34" charset="0"/>
              </a:rPr>
              <a:t>When a PDU to be advertised by IS-IS contains too much information, an IS-IS router generates LSP fragments to carry the information.</a:t>
            </a:r>
          </a:p>
          <a:p>
            <a:pPr algn="l"/>
            <a:r>
              <a:rPr lang="en-US" sz="1800" dirty="0">
                <a:latin typeface="Huawei Sans" panose="020C0503030203020204" pitchFamily="34" charset="0"/>
              </a:rPr>
              <a:t>LSP packet format</a:t>
            </a:r>
          </a:p>
          <a:p>
            <a:pPr algn="l"/>
            <a:endParaRPr lang="en-US" altLang="zh-CN" sz="1800" dirty="0">
              <a:latin typeface="Huawei Sans" panose="020C0503030203020204" pitchFamily="34" charset="0"/>
            </a:endParaRPr>
          </a:p>
          <a:p>
            <a:pPr algn="l"/>
            <a:endParaRPr lang="en-US" altLang="zh-CN" sz="1800" dirty="0" smtClean="0">
              <a:latin typeface="Huawei Sans" panose="020C0503030203020204" pitchFamily="34" charset="0"/>
            </a:endParaRPr>
          </a:p>
          <a:p>
            <a:pPr algn="l"/>
            <a:endParaRPr lang="en-US" altLang="zh-CN" sz="1800" dirty="0">
              <a:latin typeface="Huawei Sans" panose="020C0503030203020204" pitchFamily="34" charset="0"/>
            </a:endParaRPr>
          </a:p>
          <a:p>
            <a:pPr algn="l"/>
            <a:endParaRPr lang="en-US" altLang="zh-CN" sz="1800" dirty="0" smtClean="0">
              <a:latin typeface="Huawei Sans" panose="020C0503030203020204" pitchFamily="34" charset="0"/>
            </a:endParaRPr>
          </a:p>
          <a:p>
            <a:pPr algn="l"/>
            <a:endParaRPr lang="en-US" altLang="zh-CN" sz="1800" dirty="0" smtClean="0">
              <a:latin typeface="Huawei Sans" panose="020C0503030203020204" pitchFamily="34" charset="0"/>
            </a:endParaRPr>
          </a:p>
          <a:p>
            <a:pPr algn="l"/>
            <a:r>
              <a:rPr lang="en-US" sz="1800" dirty="0">
                <a:latin typeface="Huawei Sans" panose="020C0503030203020204" pitchFamily="34" charset="0"/>
              </a:rPr>
              <a:t>An IS-IS LSP fragment is identified by the 1-byte LSP Number field in LSP ID. So, an IS-IS process can generate a maximum of 256 LSP fragments, which means only limited information can be carried.</a:t>
            </a:r>
          </a:p>
          <a:p>
            <a:pPr algn="l"/>
            <a:endParaRPr lang="en-US" altLang="zh-CN" sz="1600" dirty="0" smtClean="0">
              <a:latin typeface="Huawei Sans" panose="020C0503030203020204" pitchFamily="34" charset="0"/>
            </a:endParaRPr>
          </a:p>
        </p:txBody>
      </p:sp>
      <p:sp>
        <p:nvSpPr>
          <p:cNvPr id="2" name="标题 1"/>
          <p:cNvSpPr>
            <a:spLocks noGrp="1"/>
          </p:cNvSpPr>
          <p:nvPr>
            <p:ph type="title"/>
          </p:nvPr>
        </p:nvSpPr>
        <p:spPr>
          <a:xfrm>
            <a:off x="1594177" y="410400"/>
            <a:ext cx="9827761" cy="640800"/>
          </a:xfrm>
        </p:spPr>
        <p:txBody>
          <a:bodyPr>
            <a:noAutofit/>
          </a:bodyPr>
          <a:lstStyle/>
          <a:p>
            <a:r>
              <a:rPr lang="en-US">
                <a:latin typeface="Huawei Sans" panose="020C0503030203020204" pitchFamily="34" charset="0"/>
              </a:rPr>
              <a:t>LSP Fragment</a:t>
            </a:r>
          </a:p>
        </p:txBody>
      </p:sp>
      <p:graphicFrame>
        <p:nvGraphicFramePr>
          <p:cNvPr id="4" name="表格 3"/>
          <p:cNvGraphicFramePr>
            <a:graphicFrameLocks noGrp="1"/>
          </p:cNvGraphicFramePr>
          <p:nvPr>
            <p:extLst>
              <p:ext uri="{D42A27DB-BD31-4B8C-83A1-F6EECF244321}">
                <p14:modId xmlns:p14="http://schemas.microsoft.com/office/powerpoint/2010/main" val="1858870462"/>
              </p:ext>
            </p:extLst>
          </p:nvPr>
        </p:nvGraphicFramePr>
        <p:xfrm>
          <a:off x="874721" y="2808835"/>
          <a:ext cx="3600000" cy="918000"/>
        </p:xfrm>
        <a:graphic>
          <a:graphicData uri="http://schemas.openxmlformats.org/drawingml/2006/table">
            <a:tbl>
              <a:tblPr firstRow="1" bandRow="1"/>
              <a:tblGrid>
                <a:gridCol w="3600000"/>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mn-ea"/>
                          <a:cs typeface="+mn-cs"/>
                        </a:rPr>
                        <a:t>PDU Common Header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no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dirty="0">
                          <a:ln>
                            <a:noFill/>
                          </a:ln>
                          <a:solidFill>
                            <a:srgbClr val="EC7061"/>
                          </a:solidFill>
                          <a:latin typeface="Huawei Sans" panose="020C0503030203020204" pitchFamily="34" charset="0"/>
                          <a:ea typeface="+mn-ea"/>
                          <a:cs typeface="+mn-cs"/>
                        </a:rPr>
                        <a:t>PDU Specific Header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Variable Length Fields (TLV)</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2775730019"/>
              </p:ext>
            </p:extLst>
          </p:nvPr>
        </p:nvGraphicFramePr>
        <p:xfrm>
          <a:off x="4942748" y="2808835"/>
          <a:ext cx="3600000" cy="1836000"/>
        </p:xfrm>
        <a:graphic>
          <a:graphicData uri="http://schemas.openxmlformats.org/drawingml/2006/table">
            <a:tbl>
              <a:tblPr firstRow="1" bandRow="1"/>
              <a:tblGrid>
                <a:gridCol w="450000"/>
                <a:gridCol w="1800000"/>
                <a:gridCol w="450000"/>
                <a:gridCol w="900000"/>
              </a:tblGrid>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mn-ea"/>
                          <a:cs typeface="+mn-cs"/>
                        </a:rPr>
                        <a:t>PDU Length</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Remaining Lifetime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rgbClr val="EC7061"/>
                          </a:solidFill>
                          <a:latin typeface="Huawei Sans" panose="020C0503030203020204" pitchFamily="34" charset="0"/>
                          <a:ea typeface="+mn-ea"/>
                          <a:cs typeface="+mn-cs"/>
                        </a:rPr>
                        <a:t>LSP ID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Sequence Number</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gridSpan="4">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Checksum</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P</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ATT</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OL</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mn-ea"/>
                          <a:cs typeface="+mn-cs"/>
                        </a:rPr>
                        <a:t>IS Type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2875326379"/>
              </p:ext>
            </p:extLst>
          </p:nvPr>
        </p:nvGraphicFramePr>
        <p:xfrm>
          <a:off x="9010775" y="2808835"/>
          <a:ext cx="2160000" cy="918000"/>
        </p:xfrm>
        <a:graphic>
          <a:graphicData uri="http://schemas.openxmlformats.org/drawingml/2006/table">
            <a:tbl>
              <a:tblPr firstRow="1" bandRow="1"/>
              <a:tblGrid>
                <a:gridCol w="2160000"/>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System ID (6 bytes)</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mn-ea"/>
                          <a:cs typeface="+mn-cs"/>
                        </a:rPr>
                        <a:t>Pseudonode ID (1 byte)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kumimoji="0" lang="en-US" sz="1400" b="0" i="0" u="none" strike="noStrike" cap="none" normalizeH="0" baseline="0">
                          <a:ln>
                            <a:noFill/>
                          </a:ln>
                          <a:solidFill>
                            <a:srgbClr val="EC7061"/>
                          </a:solidFill>
                          <a:latin typeface="Huawei Sans" panose="020C0503030203020204" pitchFamily="34" charset="0"/>
                          <a:ea typeface="+mn-ea"/>
                          <a:cs typeface="+mn-cs"/>
                        </a:rPr>
                        <a:t>LSP Number (1 byte)</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bl>
          </a:graphicData>
        </a:graphic>
      </p:graphicFrame>
      <p:sp>
        <p:nvSpPr>
          <p:cNvPr id="10" name="Right Arrow 157"/>
          <p:cNvSpPr/>
          <p:nvPr/>
        </p:nvSpPr>
        <p:spPr>
          <a:xfrm>
            <a:off x="4490767" y="3089714"/>
            <a:ext cx="43593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Right Arrow 157"/>
          <p:cNvSpPr/>
          <p:nvPr/>
        </p:nvSpPr>
        <p:spPr>
          <a:xfrm>
            <a:off x="8542748" y="3370593"/>
            <a:ext cx="451980"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3" name="组合 12"/>
          <p:cNvGrpSpPr/>
          <p:nvPr/>
        </p:nvGrpSpPr>
        <p:grpSpPr>
          <a:xfrm>
            <a:off x="9734925" y="5539"/>
            <a:ext cx="2430850" cy="324000"/>
            <a:chOff x="9597765" y="43247"/>
            <a:chExt cx="2430850" cy="324000"/>
          </a:xfrm>
        </p:grpSpPr>
        <p:sp>
          <p:nvSpPr>
            <p:cNvPr id="14" name="五边形 13"/>
            <p:cNvSpPr/>
            <p:nvPr/>
          </p:nvSpPr>
          <p:spPr bwMode="auto">
            <a:xfrm>
              <a:off x="9597765" y="43247"/>
              <a:ext cx="89174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Fast Convergence</a:t>
              </a:r>
            </a:p>
          </p:txBody>
        </p:sp>
        <p:sp>
          <p:nvSpPr>
            <p:cNvPr id="19" name="燕尾形 18"/>
            <p:cNvSpPr/>
            <p:nvPr/>
          </p:nvSpPr>
          <p:spPr bwMode="auto">
            <a:xfrm>
              <a:off x="10359061" y="43247"/>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Route Control</a:t>
              </a:r>
            </a:p>
          </p:txBody>
        </p:sp>
        <p:sp>
          <p:nvSpPr>
            <p:cNvPr id="20" name="燕尾形 19"/>
            <p:cNvSpPr/>
            <p:nvPr/>
          </p:nvSpPr>
          <p:spPr bwMode="auto">
            <a:xfrm>
              <a:off x="11128615" y="43247"/>
              <a:ext cx="900000"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Other Features</a:t>
              </a:r>
            </a:p>
          </p:txBody>
        </p:sp>
      </p:grpSp>
    </p:spTree>
    <p:extLst>
      <p:ext uri="{BB962C8B-B14F-4D97-AF65-F5344CB8AC3E}">
        <p14:creationId xmlns:p14="http://schemas.microsoft.com/office/powerpoint/2010/main" val="148509176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2"/>
            <a:ext cx="11306175" cy="5139297"/>
          </a:xfrm>
        </p:spPr>
        <p:txBody>
          <a:bodyPr/>
          <a:lstStyle/>
          <a:p>
            <a:r>
              <a:rPr lang="en-US" sz="1600" dirty="0" smtClean="0"/>
              <a:t>You can configure a virtual system ID for IS-IS to generate virtual IS-IS LSPs to carry routing information.</a:t>
            </a:r>
          </a:p>
          <a:p>
            <a:pPr lvl="1"/>
            <a:r>
              <a:rPr lang="en-US" sz="1400" dirty="0" smtClean="0"/>
              <a:t>Originating system: a router that actually runs IS-IS. A single IS-IS process can advertise LSPs like multiple virtual routers, and the originating system refers to the "actual" (not virtual) IS-IS process.</a:t>
            </a:r>
          </a:p>
          <a:p>
            <a:pPr lvl="1"/>
            <a:r>
              <a:rPr lang="en-US" sz="1400" dirty="0" smtClean="0"/>
              <a:t>Normal system ID: system ID of the originating system.</a:t>
            </a:r>
          </a:p>
          <a:p>
            <a:pPr lvl="1"/>
            <a:r>
              <a:rPr lang="en-US" sz="1400" dirty="0" smtClean="0"/>
              <a:t>Virtual system: system identified by an additional system ID to generate extended LSP fragments. These fragments carry additional system IDs in their LSP IDs.</a:t>
            </a:r>
          </a:p>
          <a:p>
            <a:pPr lvl="1"/>
            <a:r>
              <a:rPr lang="en-US" sz="1400" dirty="0" smtClean="0"/>
              <a:t>Additional system ID: system ID of a virtual system. It is assigned by a network administrator to identify a virtual system. A maximum of 256 extended LSP fragments can be generated for each additional system ID.</a:t>
            </a:r>
          </a:p>
          <a:p>
            <a:pPr lvl="1"/>
            <a:r>
              <a:rPr lang="en-US" sz="1400" dirty="0" smtClean="0"/>
              <a:t>TLV 24 (IS Alias ID TLV): carried in LSP fragments and describes the relationship </a:t>
            </a:r>
            <a:br>
              <a:rPr lang="en-US" sz="1400" dirty="0" smtClean="0"/>
            </a:br>
            <a:r>
              <a:rPr lang="en-US" sz="1400" dirty="0" smtClean="0"/>
              <a:t>between the originating and virtual systems.</a:t>
            </a:r>
          </a:p>
          <a:p>
            <a:pPr lvl="1"/>
            <a:endParaRPr lang="en-US" altLang="zh-CN" sz="1200" dirty="0" smtClean="0"/>
          </a:p>
          <a:p>
            <a:r>
              <a:rPr lang="en-US" sz="1400" dirty="0" smtClean="0"/>
              <a:t>After LSP fragment extension is configured, the system prompts you to restart the IS-IS process if information is lost because LSPs overflow. After the IS-IS process is restarted, the originating system loads as much routing information as possible to its LSPs. The information that cannot be loaded is </a:t>
            </a:r>
            <a:r>
              <a:rPr lang="en-US" altLang="zh-CN" sz="1400" dirty="0" smtClean="0"/>
              <a:t>placed in </a:t>
            </a:r>
            <a:r>
              <a:rPr lang="en-US" sz="1400" dirty="0" smtClean="0"/>
              <a:t>the LSPs of virtual systems for transmission. The originating system then notifies other routers of its relationship with the virtual systems through TLV 24.</a:t>
            </a:r>
          </a:p>
          <a:p>
            <a:endParaRPr lang="zh-CN" altLang="en-US" sz="1400" dirty="0"/>
          </a:p>
        </p:txBody>
      </p:sp>
      <p:sp>
        <p:nvSpPr>
          <p:cNvPr id="2" name="标题 1"/>
          <p:cNvSpPr>
            <a:spLocks noGrp="1"/>
          </p:cNvSpPr>
          <p:nvPr>
            <p:ph type="title"/>
          </p:nvPr>
        </p:nvSpPr>
        <p:spPr/>
        <p:txBody>
          <a:bodyPr/>
          <a:lstStyle/>
          <a:p>
            <a:r>
              <a:rPr lang="en-US" smtClean="0"/>
              <a:t>Basic Concepts of LSP Fragment Extension</a:t>
            </a:r>
            <a:endParaRPr lang="en-US"/>
          </a:p>
        </p:txBody>
      </p:sp>
      <p:graphicFrame>
        <p:nvGraphicFramePr>
          <p:cNvPr id="8" name="表格 7"/>
          <p:cNvGraphicFramePr>
            <a:graphicFrameLocks noGrp="1"/>
          </p:cNvGraphicFramePr>
          <p:nvPr>
            <p:extLst>
              <p:ext uri="{D42A27DB-BD31-4B8C-83A1-F6EECF244321}">
                <p14:modId xmlns:p14="http://schemas.microsoft.com/office/powerpoint/2010/main" val="1213071218"/>
              </p:ext>
            </p:extLst>
          </p:nvPr>
        </p:nvGraphicFramePr>
        <p:xfrm>
          <a:off x="8749358" y="3873501"/>
          <a:ext cx="2067846" cy="1194168"/>
        </p:xfrm>
        <a:graphic>
          <a:graphicData uri="http://schemas.openxmlformats.org/drawingml/2006/table">
            <a:tbl>
              <a:tblPr firstRow="1" bandRow="1"/>
              <a:tblGrid>
                <a:gridCol w="2067846"/>
              </a:tblGrid>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sz="1400" b="0" i="0" u="none" strike="noStrike" cap="none" normalizeH="0" baseline="0" dirty="0">
                          <a:ln>
                            <a:noFill/>
                          </a:ln>
                          <a:solidFill>
                            <a:schemeClr val="tx1"/>
                          </a:solidFill>
                          <a:latin typeface="Huawei Sans" panose="020C0503030203020204" pitchFamily="34" charset="0"/>
                          <a:ea typeface="+mn-ea"/>
                          <a:cs typeface="+mn-cs"/>
                        </a:rPr>
                        <a:t>Type=24</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sz="1400" b="0" i="0" u="none" strike="noStrike" cap="none" normalizeH="0" baseline="0" dirty="0">
                          <a:ln>
                            <a:noFill/>
                          </a:ln>
                          <a:solidFill>
                            <a:schemeClr val="tx1"/>
                          </a:solidFill>
                          <a:latin typeface="Huawei Sans" panose="020C0503030203020204" pitchFamily="34" charset="0"/>
                          <a:ea typeface="+mn-ea"/>
                          <a:cs typeface="+mn-cs"/>
                        </a:rPr>
                        <a:t>Length</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tr>
              <a:tr h="306000">
                <a:tc>
                  <a:txBody>
                    <a:bodyPr/>
                    <a:lstStyle/>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sz="1400" b="0" i="0" u="none" strike="noStrike" cap="none" normalizeH="0" baseline="0" dirty="0">
                          <a:ln>
                            <a:noFill/>
                          </a:ln>
                          <a:solidFill>
                            <a:schemeClr val="tx1"/>
                          </a:solidFill>
                          <a:latin typeface="Huawei Sans" panose="020C0503030203020204" pitchFamily="34" charset="0"/>
                          <a:ea typeface="+mn-ea"/>
                          <a:cs typeface="+mn-cs"/>
                        </a:rPr>
                        <a:t>Value:</a:t>
                      </a:r>
                    </a:p>
                    <a:p>
                      <a:pPr marL="0" marR="0" lvl="0" indent="0" algn="ctr" defTabSz="784225"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0" lang="en-US" sz="1400" b="1" i="0" u="none" strike="noStrike" cap="none" normalizeH="0" baseline="0" dirty="0">
                          <a:ln>
                            <a:noFill/>
                          </a:ln>
                          <a:solidFill>
                            <a:schemeClr val="tx1"/>
                          </a:solidFill>
                          <a:latin typeface="Huawei Sans" panose="020C0503030203020204" pitchFamily="34" charset="0"/>
                          <a:ea typeface="+mn-ea"/>
                          <a:cs typeface="+mn-cs"/>
                        </a:rPr>
                        <a:t>Normal System-ID</a:t>
                      </a: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4FBFE"/>
                    </a:solidFill>
                  </a:tcPr>
                </a:tc>
              </a:tr>
            </a:tbl>
          </a:graphicData>
        </a:graphic>
      </p:graphicFrame>
      <p:grpSp>
        <p:nvGrpSpPr>
          <p:cNvPr id="13" name="组合 12"/>
          <p:cNvGrpSpPr/>
          <p:nvPr/>
        </p:nvGrpSpPr>
        <p:grpSpPr>
          <a:xfrm>
            <a:off x="9734925" y="5539"/>
            <a:ext cx="2430850" cy="324000"/>
            <a:chOff x="9597765" y="43247"/>
            <a:chExt cx="2430850" cy="324000"/>
          </a:xfrm>
        </p:grpSpPr>
        <p:sp>
          <p:nvSpPr>
            <p:cNvPr id="14" name="五边形 13"/>
            <p:cNvSpPr/>
            <p:nvPr/>
          </p:nvSpPr>
          <p:spPr bwMode="auto">
            <a:xfrm>
              <a:off x="9597765" y="43247"/>
              <a:ext cx="89174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Fast Convergence</a:t>
              </a:r>
            </a:p>
          </p:txBody>
        </p:sp>
        <p:sp>
          <p:nvSpPr>
            <p:cNvPr id="15" name="燕尾形 14"/>
            <p:cNvSpPr/>
            <p:nvPr/>
          </p:nvSpPr>
          <p:spPr bwMode="auto">
            <a:xfrm>
              <a:off x="10359061" y="43247"/>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Route Control</a:t>
              </a:r>
            </a:p>
          </p:txBody>
        </p:sp>
        <p:sp>
          <p:nvSpPr>
            <p:cNvPr id="16" name="燕尾形 15"/>
            <p:cNvSpPr/>
            <p:nvPr/>
          </p:nvSpPr>
          <p:spPr bwMode="auto">
            <a:xfrm>
              <a:off x="11128615" y="43247"/>
              <a:ext cx="900000"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Other Features</a:t>
              </a:r>
            </a:p>
          </p:txBody>
        </p:sp>
      </p:grpSp>
    </p:spTree>
    <p:extLst>
      <p:ext uri="{BB962C8B-B14F-4D97-AF65-F5344CB8AC3E}">
        <p14:creationId xmlns:p14="http://schemas.microsoft.com/office/powerpoint/2010/main" val="115859089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68317" y="1233488"/>
            <a:ext cx="11276183" cy="4680000"/>
          </a:xfrm>
        </p:spPr>
        <p:txBody>
          <a:bodyPr>
            <a:noAutofit/>
          </a:bodyPr>
          <a:lstStyle/>
          <a:p>
            <a:pPr algn="l">
              <a:lnSpc>
                <a:spcPct val="100000"/>
              </a:lnSpc>
            </a:pPr>
            <a:r>
              <a:rPr lang="en-US" sz="1600" dirty="0">
                <a:latin typeface="Huawei Sans" panose="020C0503030203020204" pitchFamily="34" charset="0"/>
              </a:rPr>
              <a:t>In IS-IS, each normal system ID identifies a system, which can generate a maximum of 256 LSP fragments. With additional system IDs, up to 50 virtual systems can be configured, and an IS-IS process can then generate a maximum of 13,056 LSP fragments.</a:t>
            </a:r>
          </a:p>
          <a:p>
            <a:pPr algn="l">
              <a:lnSpc>
                <a:spcPct val="100000"/>
              </a:lnSpc>
            </a:pPr>
            <a:r>
              <a:rPr lang="en-US" sz="1600" dirty="0">
                <a:latin typeface="Huawei Sans" panose="020C0503030203020204" pitchFamily="34" charset="0"/>
              </a:rPr>
              <a:t>LSP fragment extension can work in two modes.</a:t>
            </a:r>
          </a:p>
        </p:txBody>
      </p:sp>
      <p:sp>
        <p:nvSpPr>
          <p:cNvPr id="2" name="标题 1"/>
          <p:cNvSpPr>
            <a:spLocks noGrp="1"/>
          </p:cNvSpPr>
          <p:nvPr>
            <p:ph type="title"/>
          </p:nvPr>
        </p:nvSpPr>
        <p:spPr>
          <a:xfrm>
            <a:off x="1594177" y="410400"/>
            <a:ext cx="9827761" cy="640800"/>
          </a:xfrm>
        </p:spPr>
        <p:txBody>
          <a:bodyPr>
            <a:noAutofit/>
          </a:bodyPr>
          <a:lstStyle/>
          <a:p>
            <a:r>
              <a:rPr lang="en-US" dirty="0">
                <a:latin typeface="Huawei Sans" panose="020C0503030203020204" pitchFamily="34" charset="0"/>
              </a:rPr>
              <a:t>Implementation of LSP Fragment Extension</a:t>
            </a:r>
          </a:p>
        </p:txBody>
      </p:sp>
      <p:sp>
        <p:nvSpPr>
          <p:cNvPr id="24" name="圆角矩形 75"/>
          <p:cNvSpPr/>
          <p:nvPr/>
        </p:nvSpPr>
        <p:spPr>
          <a:xfrm>
            <a:off x="875212" y="2674972"/>
            <a:ext cx="5220788" cy="394020"/>
          </a:xfrm>
          <a:prstGeom prst="roundRect">
            <a:avLst>
              <a:gd name="adj" fmla="val 10604"/>
            </a:avLst>
          </a:prstGeom>
          <a:solidFill>
            <a:srgbClr val="00B0F0"/>
          </a:solidFill>
          <a:ln>
            <a:noFill/>
          </a:ln>
        </p:spPr>
        <p:txBody>
          <a:bodyPr wrap="square" rtlCol="0" anchor="ctr" anchorCtr="0">
            <a:noAutofit/>
          </a:bodyPr>
          <a:lstStyle/>
          <a:p>
            <a:pPr algn="ctr" fontAlgn="auto">
              <a:spcBef>
                <a:spcPts val="0"/>
              </a:spcBef>
              <a:spcAft>
                <a:spcPts val="0"/>
              </a:spcAft>
            </a:pPr>
            <a:r>
              <a:rPr lang="en-US" sz="18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Mode-1</a:t>
            </a:r>
          </a:p>
        </p:txBody>
      </p:sp>
      <p:sp>
        <p:nvSpPr>
          <p:cNvPr id="25" name="圆角矩形 75"/>
          <p:cNvSpPr/>
          <p:nvPr/>
        </p:nvSpPr>
        <p:spPr>
          <a:xfrm>
            <a:off x="875212" y="3106476"/>
            <a:ext cx="5220788" cy="327527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auto">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 name="圆角矩形 75"/>
          <p:cNvSpPr/>
          <p:nvPr/>
        </p:nvSpPr>
        <p:spPr>
          <a:xfrm>
            <a:off x="888369" y="3099786"/>
            <a:ext cx="5220788" cy="390031"/>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auto">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Used when some routers on the network do not support LSP fragment extension.</a:t>
            </a:r>
          </a:p>
        </p:txBody>
      </p:sp>
      <p:sp>
        <p:nvSpPr>
          <p:cNvPr id="29" name="圆角矩形 75"/>
          <p:cNvSpPr/>
          <p:nvPr/>
        </p:nvSpPr>
        <p:spPr>
          <a:xfrm>
            <a:off x="888369" y="4978986"/>
            <a:ext cx="5220788" cy="1256378"/>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auto">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the figure shown, R1 loads some routing information to the LSPs of R1-1 and R1-2 for transmission. When R2 receives the LSPs from R1, R1-1, and R1-2, it considers that there are three independent routers at the peer end and calculates routes as normal. The costs of the routes from R1 to R1-1 and from R1 to R1-2 are both 0, meaning that the routes from R2 to R1 and from R2 to R1-1/R1-2 share the same cost.</a:t>
            </a:r>
          </a:p>
        </p:txBody>
      </p:sp>
      <p:sp>
        <p:nvSpPr>
          <p:cNvPr id="55" name="圆角矩形 75"/>
          <p:cNvSpPr/>
          <p:nvPr/>
        </p:nvSpPr>
        <p:spPr>
          <a:xfrm>
            <a:off x="6441475" y="2674972"/>
            <a:ext cx="5220788" cy="394020"/>
          </a:xfrm>
          <a:prstGeom prst="roundRect">
            <a:avLst>
              <a:gd name="adj" fmla="val 10604"/>
            </a:avLst>
          </a:prstGeom>
          <a:solidFill>
            <a:srgbClr val="00B0F0"/>
          </a:solidFill>
          <a:ln>
            <a:noFill/>
          </a:ln>
        </p:spPr>
        <p:txBody>
          <a:bodyPr wrap="square" rtlCol="0" anchor="ctr" anchorCtr="0">
            <a:noAutofit/>
          </a:bodyPr>
          <a:lstStyle/>
          <a:p>
            <a:pPr algn="ctr" fontAlgn="auto">
              <a:spcBef>
                <a:spcPts val="0"/>
              </a:spcBef>
              <a:spcAft>
                <a:spcPts val="0"/>
              </a:spcAft>
            </a:pPr>
            <a:r>
              <a:rPr lang="en-US" sz="18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Mode-2</a:t>
            </a:r>
          </a:p>
        </p:txBody>
      </p:sp>
      <p:sp>
        <p:nvSpPr>
          <p:cNvPr id="56" name="圆角矩形 75"/>
          <p:cNvSpPr/>
          <p:nvPr/>
        </p:nvSpPr>
        <p:spPr>
          <a:xfrm>
            <a:off x="6441475" y="3106476"/>
            <a:ext cx="5220788" cy="327527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auto">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圆角矩形 75"/>
          <p:cNvSpPr/>
          <p:nvPr/>
        </p:nvSpPr>
        <p:spPr>
          <a:xfrm>
            <a:off x="6454632" y="3099786"/>
            <a:ext cx="5220788" cy="403415"/>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auto">
              <a:spcBef>
                <a:spcPts val="0"/>
              </a:spcBef>
              <a:spcAft>
                <a:spcPts val="600"/>
              </a:spcAft>
              <a:buFont typeface="Arial" panose="020B0604020202020204" pitchFamily="34" charset="0"/>
              <a:buChar char="•"/>
            </a:pPr>
            <a:r>
              <a:rPr lang="en-US" sz="12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Used when all the routers on the network support LSP fragment extension.</a:t>
            </a:r>
          </a:p>
        </p:txBody>
      </p:sp>
      <p:sp>
        <p:nvSpPr>
          <p:cNvPr id="58" name="圆角矩形 75"/>
          <p:cNvSpPr/>
          <p:nvPr/>
        </p:nvSpPr>
        <p:spPr>
          <a:xfrm>
            <a:off x="6454632" y="4978986"/>
            <a:ext cx="5220788" cy="1256378"/>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auto">
              <a:spcBef>
                <a:spcPts val="0"/>
              </a:spcBef>
              <a:spcAft>
                <a:spcPts val="600"/>
              </a:spcAft>
              <a:buFont typeface="Arial" panose="020B0604020202020204" pitchFamily="34" charset="0"/>
              <a:buChar char="•"/>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As the figure shown, R1 loads some routing information to the LSPs of R1-1 and R1-2 for transmission. When R2 receives LSPs from R1-1 and R1-2, it knows that their originating system is R1 based on TLV 24. R2 then considers information advertised by R1-1 and R1-2 as information of R1.</a:t>
            </a:r>
          </a:p>
        </p:txBody>
      </p:sp>
      <p:grpSp>
        <p:nvGrpSpPr>
          <p:cNvPr id="68" name="组合 67"/>
          <p:cNvGrpSpPr/>
          <p:nvPr/>
        </p:nvGrpSpPr>
        <p:grpSpPr>
          <a:xfrm>
            <a:off x="1624364" y="3518928"/>
            <a:ext cx="4680371" cy="1202464"/>
            <a:chOff x="973193" y="3518928"/>
            <a:chExt cx="4680371" cy="1202464"/>
          </a:xfrm>
        </p:grpSpPr>
        <p:sp>
          <p:nvSpPr>
            <p:cNvPr id="5" name="矩形 4"/>
            <p:cNvSpPr/>
            <p:nvPr/>
          </p:nvSpPr>
          <p:spPr>
            <a:xfrm>
              <a:off x="973193" y="4259727"/>
              <a:ext cx="1943310" cy="461665"/>
            </a:xfrm>
            <a:prstGeom prst="rect">
              <a:avLst/>
            </a:prstGeom>
          </p:spPr>
          <p:txBody>
            <a:bodyPr wrap="square">
              <a:noAutofit/>
            </a:bodyPr>
            <a:lstStyle/>
            <a:p>
              <a:pPr algn="ctr" fontAlgn="auto"/>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p>
            <a:p>
              <a:pPr algn="ctr" fontAlgn="auto"/>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Does not support LSP fragment extension.</a:t>
              </a:r>
            </a:p>
          </p:txBody>
        </p:sp>
        <p:sp>
          <p:nvSpPr>
            <p:cNvPr id="7" name="矩形 6"/>
            <p:cNvSpPr/>
            <p:nvPr/>
          </p:nvSpPr>
          <p:spPr>
            <a:xfrm>
              <a:off x="2800938" y="4255209"/>
              <a:ext cx="627741"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p>
          </p:txBody>
        </p:sp>
        <p:sp>
          <p:nvSpPr>
            <p:cNvPr id="10" name="矩形 9"/>
            <p:cNvSpPr/>
            <p:nvPr/>
          </p:nvSpPr>
          <p:spPr>
            <a:xfrm>
              <a:off x="4457881" y="3518928"/>
              <a:ext cx="1195683" cy="461665"/>
            </a:xfrm>
            <a:prstGeom prst="rect">
              <a:avLst/>
            </a:prstGeom>
          </p:spPr>
          <p:txBody>
            <a:bodyPr wrap="square">
              <a:noAutofit/>
            </a:bodyPr>
            <a:lstStyle/>
            <a:p>
              <a:pPr fontAlgn="auto"/>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R1-1</a:t>
              </a:r>
            </a:p>
            <a:p>
              <a:pPr fontAlgn="auto"/>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 virtual system</a:t>
              </a:r>
            </a:p>
          </p:txBody>
        </p:sp>
        <p:sp>
          <p:nvSpPr>
            <p:cNvPr id="11" name="矩形 10"/>
            <p:cNvSpPr/>
            <p:nvPr/>
          </p:nvSpPr>
          <p:spPr>
            <a:xfrm>
              <a:off x="4434547" y="4247843"/>
              <a:ext cx="1195683" cy="461665"/>
            </a:xfrm>
            <a:prstGeom prst="rect">
              <a:avLst/>
            </a:prstGeom>
          </p:spPr>
          <p:txBody>
            <a:bodyPr wrap="square">
              <a:noAutofit/>
            </a:bodyPr>
            <a:lstStyle/>
            <a:p>
              <a:pP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R1-2</a:t>
              </a:r>
            </a:p>
            <a:p>
              <a:pP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 virtual system</a:t>
              </a:r>
            </a:p>
          </p:txBody>
        </p:sp>
        <p:cxnSp>
          <p:nvCxnSpPr>
            <p:cNvPr id="13" name="直接连接符 12"/>
            <p:cNvCxnSpPr>
              <a:endCxn id="6" idx="1"/>
            </p:cNvCxnSpPr>
            <p:nvPr/>
          </p:nvCxnSpPr>
          <p:spPr>
            <a:xfrm>
              <a:off x="2171624" y="4115116"/>
              <a:ext cx="72367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1"/>
            </p:cNvCxnSpPr>
            <p:nvPr/>
          </p:nvCxnSpPr>
          <p:spPr>
            <a:xfrm flipV="1">
              <a:off x="2895297" y="3749761"/>
              <a:ext cx="1137275" cy="365355"/>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1"/>
            </p:cNvCxnSpPr>
            <p:nvPr/>
          </p:nvCxnSpPr>
          <p:spPr>
            <a:xfrm>
              <a:off x="2895297" y="4115116"/>
              <a:ext cx="1137275" cy="36356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5297" y="3935116"/>
              <a:ext cx="439024" cy="360000"/>
            </a:xfrm>
            <a:prstGeom prst="rect">
              <a:avLst/>
            </a:prstGeom>
          </p:spPr>
        </p:pic>
        <p:cxnSp>
          <p:nvCxnSpPr>
            <p:cNvPr id="32" name="直接箭头连接符 31"/>
            <p:cNvCxnSpPr/>
            <p:nvPr/>
          </p:nvCxnSpPr>
          <p:spPr>
            <a:xfrm flipH="1">
              <a:off x="3320606" y="3627630"/>
              <a:ext cx="597396" cy="234064"/>
            </a:xfrm>
            <a:prstGeom prst="straightConnector1">
              <a:avLst/>
            </a:prstGeom>
            <a:ln w="19050">
              <a:solidFill>
                <a:srgbClr val="EC706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flipH="1" flipV="1">
              <a:off x="3334461" y="4361676"/>
              <a:ext cx="591887" cy="210020"/>
            </a:xfrm>
            <a:prstGeom prst="straightConnector1">
              <a:avLst/>
            </a:prstGeom>
            <a:ln w="19050">
              <a:solidFill>
                <a:srgbClr val="EC706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H="1" flipV="1">
              <a:off x="2243108" y="4014202"/>
              <a:ext cx="553952"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2232301" y="3730265"/>
              <a:ext cx="627741"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a:t>
              </a:r>
            </a:p>
          </p:txBody>
        </p:sp>
        <p:sp>
          <p:nvSpPr>
            <p:cNvPr id="63" name="矩形 62"/>
            <p:cNvSpPr/>
            <p:nvPr/>
          </p:nvSpPr>
          <p:spPr>
            <a:xfrm rot="20252774">
              <a:off x="3281540" y="3523321"/>
              <a:ext cx="627741"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LSP-1</a:t>
              </a:r>
            </a:p>
          </p:txBody>
        </p:sp>
        <p:sp>
          <p:nvSpPr>
            <p:cNvPr id="64" name="矩形 63"/>
            <p:cNvSpPr/>
            <p:nvPr/>
          </p:nvSpPr>
          <p:spPr>
            <a:xfrm rot="1269121">
              <a:off x="3267633" y="4436526"/>
              <a:ext cx="627741"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LSP-2</a:t>
              </a:r>
            </a:p>
          </p:txBody>
        </p:sp>
      </p:grpSp>
      <p:grpSp>
        <p:nvGrpSpPr>
          <p:cNvPr id="69" name="组合 68"/>
          <p:cNvGrpSpPr/>
          <p:nvPr/>
        </p:nvGrpSpPr>
        <p:grpSpPr>
          <a:xfrm>
            <a:off x="7641515" y="3518928"/>
            <a:ext cx="4033905" cy="1194597"/>
            <a:chOff x="6962638" y="3518928"/>
            <a:chExt cx="4033905" cy="1194597"/>
          </a:xfrm>
        </p:grpSpPr>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98863" y="3935116"/>
              <a:ext cx="439024" cy="360000"/>
            </a:xfrm>
            <a:prstGeom prst="rect">
              <a:avLst/>
            </a:prstGeom>
          </p:spPr>
        </p:pic>
        <p:sp>
          <p:nvSpPr>
            <p:cNvPr id="45" name="矩形 44"/>
            <p:cNvSpPr/>
            <p:nvPr/>
          </p:nvSpPr>
          <p:spPr>
            <a:xfrm>
              <a:off x="6962638" y="4259727"/>
              <a:ext cx="1096947"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p>
          </p:txBody>
        </p:sp>
        <p:sp>
          <p:nvSpPr>
            <p:cNvPr id="46" name="矩形 45"/>
            <p:cNvSpPr/>
            <p:nvPr/>
          </p:nvSpPr>
          <p:spPr>
            <a:xfrm>
              <a:off x="8367201" y="4255209"/>
              <a:ext cx="627741"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p>
          </p:txBody>
        </p:sp>
        <p:sp>
          <p:nvSpPr>
            <p:cNvPr id="49" name="矩形 48"/>
            <p:cNvSpPr/>
            <p:nvPr/>
          </p:nvSpPr>
          <p:spPr>
            <a:xfrm>
              <a:off x="10024144" y="3518928"/>
              <a:ext cx="972399" cy="461665"/>
            </a:xfrm>
            <a:prstGeom prst="rect">
              <a:avLst/>
            </a:prstGeom>
          </p:spPr>
          <p:txBody>
            <a:bodyPr wrap="square">
              <a:noAutofit/>
            </a:bodyPr>
            <a:lstStyle/>
            <a:p>
              <a:pP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R1-1</a:t>
              </a:r>
            </a:p>
            <a:p>
              <a:pP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 virtual system</a:t>
              </a:r>
            </a:p>
          </p:txBody>
        </p:sp>
        <p:sp>
          <p:nvSpPr>
            <p:cNvPr id="50" name="矩形 49"/>
            <p:cNvSpPr/>
            <p:nvPr/>
          </p:nvSpPr>
          <p:spPr>
            <a:xfrm>
              <a:off x="10000811" y="4247843"/>
              <a:ext cx="982576" cy="461665"/>
            </a:xfrm>
            <a:prstGeom prst="rect">
              <a:avLst/>
            </a:prstGeom>
          </p:spPr>
          <p:txBody>
            <a:bodyPr wrap="square">
              <a:noAutofit/>
            </a:bodyPr>
            <a:lstStyle/>
            <a:p>
              <a:pP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R1-2</a:t>
              </a:r>
            </a:p>
            <a:p>
              <a:pP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 virtual system</a:t>
              </a:r>
            </a:p>
          </p:txBody>
        </p:sp>
        <p:cxnSp>
          <p:nvCxnSpPr>
            <p:cNvPr id="51" name="直接连接符 50"/>
            <p:cNvCxnSpPr>
              <a:stCxn id="44" idx="3"/>
              <a:endCxn id="54" idx="1"/>
            </p:cNvCxnSpPr>
            <p:nvPr/>
          </p:nvCxnSpPr>
          <p:spPr>
            <a:xfrm>
              <a:off x="7737887" y="4115116"/>
              <a:ext cx="72367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54" idx="1"/>
            </p:cNvCxnSpPr>
            <p:nvPr/>
          </p:nvCxnSpPr>
          <p:spPr>
            <a:xfrm flipV="1">
              <a:off x="8461560" y="3749761"/>
              <a:ext cx="1137275" cy="365355"/>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4" idx="1"/>
            </p:cNvCxnSpPr>
            <p:nvPr/>
          </p:nvCxnSpPr>
          <p:spPr>
            <a:xfrm>
              <a:off x="8461560" y="4115116"/>
              <a:ext cx="1137275" cy="36356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54" name="图片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61560" y="3935116"/>
              <a:ext cx="439024" cy="360000"/>
            </a:xfrm>
            <a:prstGeom prst="rect">
              <a:avLst/>
            </a:prstGeom>
          </p:spPr>
        </p:pic>
        <p:cxnSp>
          <p:nvCxnSpPr>
            <p:cNvPr id="59" name="直接箭头连接符 58"/>
            <p:cNvCxnSpPr/>
            <p:nvPr/>
          </p:nvCxnSpPr>
          <p:spPr>
            <a:xfrm flipH="1">
              <a:off x="8886869" y="3627630"/>
              <a:ext cx="597396" cy="234064"/>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flipH="1" flipV="1">
              <a:off x="8900724" y="4361676"/>
              <a:ext cx="591887" cy="210020"/>
            </a:xfrm>
            <a:prstGeom prst="straightConnector1">
              <a:avLst/>
            </a:prstGeom>
            <a:ln w="19050">
              <a:solidFill>
                <a:srgbClr val="EC706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flipH="1" flipV="1">
              <a:off x="7809371" y="4014202"/>
              <a:ext cx="553952" cy="0"/>
            </a:xfrm>
            <a:prstGeom prst="straightConnector1">
              <a:avLst/>
            </a:prstGeom>
            <a:ln w="1905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7787377" y="3730265"/>
              <a:ext cx="627741"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a:t>
              </a:r>
            </a:p>
          </p:txBody>
        </p:sp>
        <p:sp>
          <p:nvSpPr>
            <p:cNvPr id="66" name="矩形 65"/>
            <p:cNvSpPr/>
            <p:nvPr/>
          </p:nvSpPr>
          <p:spPr>
            <a:xfrm rot="20252774">
              <a:off x="8836616" y="3523321"/>
              <a:ext cx="627741"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LSP-1</a:t>
              </a:r>
            </a:p>
          </p:txBody>
        </p:sp>
        <p:sp>
          <p:nvSpPr>
            <p:cNvPr id="67" name="矩形 66"/>
            <p:cNvSpPr/>
            <p:nvPr/>
          </p:nvSpPr>
          <p:spPr>
            <a:xfrm rot="1269121">
              <a:off x="8822709" y="4436526"/>
              <a:ext cx="627741" cy="276999"/>
            </a:xfrm>
            <a:prstGeom prst="rect">
              <a:avLst/>
            </a:prstGeom>
          </p:spPr>
          <p:txBody>
            <a:bodyPr wrap="square">
              <a:noAutofit/>
            </a:bodyPr>
            <a:lstStyle/>
            <a:p>
              <a:pPr algn="ctr" fontAlgn="auto"/>
              <a:r>
                <a:rPr lang="en-US" sz="12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LSP-2</a:t>
              </a:r>
            </a:p>
          </p:txBody>
        </p:sp>
      </p:grpSp>
      <p:sp>
        <p:nvSpPr>
          <p:cNvPr id="70" name="圆角矩形标注 69"/>
          <p:cNvSpPr/>
          <p:nvPr/>
        </p:nvSpPr>
        <p:spPr>
          <a:xfrm>
            <a:off x="449903" y="3547598"/>
            <a:ext cx="1797128" cy="592464"/>
          </a:xfrm>
          <a:prstGeom prst="wedgeRoundRectCallout">
            <a:avLst>
              <a:gd name="adj1" fmla="val 57276"/>
              <a:gd name="adj2" fmla="val 47641"/>
              <a:gd name="adj3" fmla="val 16667"/>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r>
              <a:rPr lang="en-US" sz="1100" dirty="0">
                <a:solidFill>
                  <a:schemeClr val="tx1"/>
                </a:solidFill>
                <a:latin typeface="Huawei Sans" panose="020C0503030203020204" pitchFamily="34" charset="0"/>
              </a:rPr>
              <a:t>Calculates routes separately for the received LSP-1 and LSP-2.</a:t>
            </a:r>
          </a:p>
        </p:txBody>
      </p:sp>
      <p:sp>
        <p:nvSpPr>
          <p:cNvPr id="71" name="圆角矩形标注 70"/>
          <p:cNvSpPr/>
          <p:nvPr/>
        </p:nvSpPr>
        <p:spPr>
          <a:xfrm>
            <a:off x="6157825" y="3547598"/>
            <a:ext cx="1797128" cy="727702"/>
          </a:xfrm>
          <a:prstGeom prst="wedgeRoundRectCallout">
            <a:avLst>
              <a:gd name="adj1" fmla="val 55734"/>
              <a:gd name="adj2" fmla="val 32410"/>
              <a:gd name="adj3" fmla="val 16667"/>
            </a:avLst>
          </a:prstGeom>
          <a:solidFill>
            <a:srgbClr val="FFFFCC"/>
          </a:solidFill>
          <a:ln>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r>
              <a:rPr lang="en-US" sz="1050" dirty="0">
                <a:solidFill>
                  <a:schemeClr val="tx1"/>
                </a:solidFill>
                <a:latin typeface="Huawei Sans" panose="020C0503030203020204" pitchFamily="34" charset="0"/>
              </a:rPr>
              <a:t>Considers received LSP-1 and LSP-2 both the routing information of R1 and calculates routes uniformly.</a:t>
            </a:r>
          </a:p>
        </p:txBody>
      </p:sp>
      <p:pic>
        <p:nvPicPr>
          <p:cNvPr id="80" name="图片 79"/>
          <p:cNvPicPr>
            <a:picLocks noChangeAspect="1"/>
          </p:cNvPicPr>
          <p:nvPr/>
        </p:nvPicPr>
        <p:blipFill>
          <a:blip r:embed="rId3" cstate="print">
            <a:duotone>
              <a:srgbClr val="EC7061">
                <a:shade val="45000"/>
                <a:satMod val="135000"/>
              </a:srgbClr>
              <a:prstClr val="white"/>
            </a:duotone>
            <a:extLst>
              <a:ext uri="{28A0092B-C50C-407E-A947-70E740481C1C}">
                <a14:useLocalDpi xmlns:a14="http://schemas.microsoft.com/office/drawing/2010/main" val="0"/>
              </a:ext>
            </a:extLst>
          </a:blip>
          <a:stretch>
            <a:fillRect/>
          </a:stretch>
        </p:blipFill>
        <p:spPr>
          <a:xfrm>
            <a:off x="2383771" y="3935116"/>
            <a:ext cx="439024" cy="360000"/>
          </a:xfrm>
          <a:prstGeom prst="rect">
            <a:avLst/>
          </a:prstGeom>
        </p:spPr>
      </p:pic>
      <p:pic>
        <p:nvPicPr>
          <p:cNvPr id="83" name="图片 82"/>
          <p:cNvPicPr>
            <a:picLocks noChangeAspect="1"/>
          </p:cNvPicPr>
          <p:nvPr/>
        </p:nvPicPr>
        <p:blipFill>
          <a:blip r:embed="rId3" cstate="print">
            <a:duotone>
              <a:srgbClr val="BAE6F6">
                <a:shade val="45000"/>
                <a:satMod val="135000"/>
              </a:srgbClr>
              <a:prstClr val="white"/>
            </a:duotone>
            <a:extLst>
              <a:ext uri="{28A0092B-C50C-407E-A947-70E740481C1C}">
                <a14:useLocalDpi xmlns:a14="http://schemas.microsoft.com/office/drawing/2010/main" val="0"/>
              </a:ext>
            </a:extLst>
          </a:blip>
          <a:stretch>
            <a:fillRect/>
          </a:stretch>
        </p:blipFill>
        <p:spPr>
          <a:xfrm>
            <a:off x="4683743" y="3569761"/>
            <a:ext cx="439024" cy="360000"/>
          </a:xfrm>
          <a:prstGeom prst="rect">
            <a:avLst/>
          </a:prstGeom>
        </p:spPr>
      </p:pic>
      <p:pic>
        <p:nvPicPr>
          <p:cNvPr id="84" name="图片 83"/>
          <p:cNvPicPr>
            <a:picLocks noChangeAspect="1"/>
          </p:cNvPicPr>
          <p:nvPr/>
        </p:nvPicPr>
        <p:blipFill>
          <a:blip r:embed="rId3" cstate="print">
            <a:duotone>
              <a:srgbClr val="BAE6F6">
                <a:shade val="45000"/>
                <a:satMod val="135000"/>
              </a:srgbClr>
              <a:prstClr val="white"/>
            </a:duotone>
            <a:extLst>
              <a:ext uri="{28A0092B-C50C-407E-A947-70E740481C1C}">
                <a14:useLocalDpi xmlns:a14="http://schemas.microsoft.com/office/drawing/2010/main" val="0"/>
              </a:ext>
            </a:extLst>
          </a:blip>
          <a:stretch>
            <a:fillRect/>
          </a:stretch>
        </p:blipFill>
        <p:spPr>
          <a:xfrm>
            <a:off x="4683743" y="4298676"/>
            <a:ext cx="439024" cy="360000"/>
          </a:xfrm>
          <a:prstGeom prst="rect">
            <a:avLst/>
          </a:prstGeom>
        </p:spPr>
      </p:pic>
      <p:pic>
        <p:nvPicPr>
          <p:cNvPr id="87" name="图片 86"/>
          <p:cNvPicPr>
            <a:picLocks noChangeAspect="1"/>
          </p:cNvPicPr>
          <p:nvPr/>
        </p:nvPicPr>
        <p:blipFill>
          <a:blip r:embed="rId3" cstate="print">
            <a:duotone>
              <a:srgbClr val="BAE6F6">
                <a:shade val="45000"/>
                <a:satMod val="135000"/>
              </a:srgbClr>
              <a:prstClr val="white"/>
            </a:duotone>
            <a:extLst>
              <a:ext uri="{28A0092B-C50C-407E-A947-70E740481C1C}">
                <a14:useLocalDpi xmlns:a14="http://schemas.microsoft.com/office/drawing/2010/main" val="0"/>
              </a:ext>
            </a:extLst>
          </a:blip>
          <a:stretch>
            <a:fillRect/>
          </a:stretch>
        </p:blipFill>
        <p:spPr>
          <a:xfrm>
            <a:off x="10277712" y="3569761"/>
            <a:ext cx="439024" cy="360000"/>
          </a:xfrm>
          <a:prstGeom prst="rect">
            <a:avLst/>
          </a:prstGeom>
        </p:spPr>
      </p:pic>
      <p:pic>
        <p:nvPicPr>
          <p:cNvPr id="88" name="图片 87"/>
          <p:cNvPicPr>
            <a:picLocks noChangeAspect="1"/>
          </p:cNvPicPr>
          <p:nvPr/>
        </p:nvPicPr>
        <p:blipFill>
          <a:blip r:embed="rId3" cstate="print">
            <a:duotone>
              <a:srgbClr val="BAE6F6">
                <a:shade val="45000"/>
                <a:satMod val="135000"/>
              </a:srgbClr>
              <a:prstClr val="white"/>
            </a:duotone>
            <a:extLst>
              <a:ext uri="{28A0092B-C50C-407E-A947-70E740481C1C}">
                <a14:useLocalDpi xmlns:a14="http://schemas.microsoft.com/office/drawing/2010/main" val="0"/>
              </a:ext>
            </a:extLst>
          </a:blip>
          <a:stretch>
            <a:fillRect/>
          </a:stretch>
        </p:blipFill>
        <p:spPr>
          <a:xfrm>
            <a:off x="10277712" y="4298676"/>
            <a:ext cx="439024" cy="360000"/>
          </a:xfrm>
          <a:prstGeom prst="rect">
            <a:avLst/>
          </a:prstGeom>
        </p:spPr>
      </p:pic>
      <p:grpSp>
        <p:nvGrpSpPr>
          <p:cNvPr id="72" name="组合 71"/>
          <p:cNvGrpSpPr/>
          <p:nvPr/>
        </p:nvGrpSpPr>
        <p:grpSpPr>
          <a:xfrm>
            <a:off x="9734925" y="5539"/>
            <a:ext cx="2430850" cy="324000"/>
            <a:chOff x="9597765" y="43247"/>
            <a:chExt cx="2430850" cy="324000"/>
          </a:xfrm>
        </p:grpSpPr>
        <p:sp>
          <p:nvSpPr>
            <p:cNvPr id="73" name="五边形 72"/>
            <p:cNvSpPr/>
            <p:nvPr/>
          </p:nvSpPr>
          <p:spPr bwMode="auto">
            <a:xfrm>
              <a:off x="9597765" y="43247"/>
              <a:ext cx="89174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Fast Convergence</a:t>
              </a:r>
            </a:p>
          </p:txBody>
        </p:sp>
        <p:sp>
          <p:nvSpPr>
            <p:cNvPr id="74" name="燕尾形 73"/>
            <p:cNvSpPr/>
            <p:nvPr/>
          </p:nvSpPr>
          <p:spPr bwMode="auto">
            <a:xfrm>
              <a:off x="10359061" y="43247"/>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Route Control</a:t>
              </a:r>
            </a:p>
          </p:txBody>
        </p:sp>
        <p:sp>
          <p:nvSpPr>
            <p:cNvPr id="79" name="燕尾形 78"/>
            <p:cNvSpPr/>
            <p:nvPr/>
          </p:nvSpPr>
          <p:spPr bwMode="auto">
            <a:xfrm>
              <a:off x="11128615" y="43247"/>
              <a:ext cx="900000"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Other Features</a:t>
              </a:r>
            </a:p>
          </p:txBody>
        </p:sp>
      </p:grpSp>
    </p:spTree>
    <p:extLst>
      <p:ext uri="{BB962C8B-B14F-4D97-AF65-F5344CB8AC3E}">
        <p14:creationId xmlns:p14="http://schemas.microsoft.com/office/powerpoint/2010/main" val="228719728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0241944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800" dirty="0"/>
              <a:t>PRC only calculates routes that have been changed on a network.</a:t>
            </a:r>
          </a:p>
          <a:p>
            <a:r>
              <a:rPr lang="en-US" sz="1800" dirty="0"/>
              <a:t>PRC does not calculate nodes. Instead, it updates routes based on the shortest path tree (SPT) calculated using the SPF algorithm.</a:t>
            </a:r>
          </a:p>
        </p:txBody>
      </p:sp>
      <p:sp>
        <p:nvSpPr>
          <p:cNvPr id="3" name="标题 2"/>
          <p:cNvSpPr>
            <a:spLocks noGrp="1"/>
          </p:cNvSpPr>
          <p:nvPr>
            <p:ph type="title"/>
          </p:nvPr>
        </p:nvSpPr>
        <p:spPr/>
        <p:txBody>
          <a:bodyPr/>
          <a:lstStyle/>
          <a:p>
            <a:r>
              <a:rPr lang="en-US" dirty="0"/>
              <a:t>PRC</a:t>
            </a:r>
          </a:p>
        </p:txBody>
      </p:sp>
      <p:sp>
        <p:nvSpPr>
          <p:cNvPr id="9" name="文本占位符 3"/>
          <p:cNvSpPr txBox="1">
            <a:spLocks/>
          </p:cNvSpPr>
          <p:nvPr/>
        </p:nvSpPr>
        <p:spPr bwMode="auto">
          <a:xfrm>
            <a:off x="825232" y="5569912"/>
            <a:ext cx="3425368" cy="811718"/>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a:lnSpc>
                <a:spcPct val="100000"/>
              </a:lnSpc>
              <a:buFont typeface="Arial" panose="020B0604020202020204" pitchFamily="34" charset="0"/>
              <a:buNone/>
            </a:pPr>
            <a:r>
              <a:rPr lang="en-US" sz="1200" dirty="0">
                <a:solidFill>
                  <a:prstClr val="black"/>
                </a:solidFill>
              </a:rPr>
              <a:t>In route calculation, a node represents a router, and a leaf represents a route. PRC processes only the changed leaf information.</a:t>
            </a:r>
          </a:p>
        </p:txBody>
      </p:sp>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57336" y="3753505"/>
            <a:ext cx="540000" cy="442800"/>
          </a:xfrm>
          <a:prstGeom prst="rect">
            <a:avLst/>
          </a:prstGeom>
        </p:spPr>
      </p:pic>
      <p:cxnSp>
        <p:nvCxnSpPr>
          <p:cNvPr id="27" name="直接连接符 26"/>
          <p:cNvCxnSpPr>
            <a:endCxn id="26" idx="0"/>
          </p:cNvCxnSpPr>
          <p:nvPr/>
        </p:nvCxnSpPr>
        <p:spPr>
          <a:xfrm flipH="1">
            <a:off x="1427336" y="3152736"/>
            <a:ext cx="570822" cy="6007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45" idx="0"/>
          </p:cNvCxnSpPr>
          <p:nvPr/>
        </p:nvCxnSpPr>
        <p:spPr>
          <a:xfrm>
            <a:off x="1967160" y="3152736"/>
            <a:ext cx="602265" cy="6007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1468611" y="2636952"/>
            <a:ext cx="1136850" cy="307777"/>
          </a:xfrm>
          <a:prstGeom prst="rect">
            <a:avLst/>
          </a:prstGeom>
          <a:noFill/>
        </p:spPr>
        <p:txBody>
          <a:bodyPr wrap="none" rtlCol="0">
            <a:spAutoFit/>
          </a:bodyPr>
          <a:lstStyle/>
          <a:p>
            <a:pPr algn="ctr"/>
            <a:r>
              <a:rPr lang="en-US" sz="1400" dirty="0">
                <a:solidFill>
                  <a:prstClr val="black"/>
                </a:solidFill>
              </a:rPr>
              <a:t>R1 (root)</a:t>
            </a:r>
          </a:p>
        </p:txBody>
      </p:sp>
      <p:sp>
        <p:nvSpPr>
          <p:cNvPr id="36" name="文本框 35"/>
          <p:cNvSpPr txBox="1"/>
          <p:nvPr/>
        </p:nvSpPr>
        <p:spPr>
          <a:xfrm>
            <a:off x="1127087" y="3482790"/>
            <a:ext cx="394660" cy="307777"/>
          </a:xfrm>
          <a:prstGeom prst="rect">
            <a:avLst/>
          </a:prstGeom>
          <a:noFill/>
        </p:spPr>
        <p:txBody>
          <a:bodyPr wrap="none" rtlCol="0">
            <a:spAutoFit/>
          </a:bodyPr>
          <a:lstStyle/>
          <a:p>
            <a:pPr algn="ctr"/>
            <a:r>
              <a:rPr lang="en-US" sz="1400">
                <a:solidFill>
                  <a:prstClr val="black"/>
                </a:solidFill>
              </a:rPr>
              <a:t>R2</a:t>
            </a:r>
          </a:p>
        </p:txBody>
      </p:sp>
      <p:sp>
        <p:nvSpPr>
          <p:cNvPr id="37" name="文本框 36"/>
          <p:cNvSpPr txBox="1"/>
          <p:nvPr/>
        </p:nvSpPr>
        <p:spPr>
          <a:xfrm>
            <a:off x="2513985" y="3421297"/>
            <a:ext cx="394660" cy="307777"/>
          </a:xfrm>
          <a:prstGeom prst="rect">
            <a:avLst/>
          </a:prstGeom>
          <a:noFill/>
        </p:spPr>
        <p:txBody>
          <a:bodyPr wrap="none" rtlCol="0">
            <a:spAutoFit/>
          </a:bodyPr>
          <a:lstStyle/>
          <a:p>
            <a:pPr algn="ctr"/>
            <a:r>
              <a:rPr lang="en-US" sz="1400">
                <a:solidFill>
                  <a:prstClr val="black"/>
                </a:solidFill>
              </a:rPr>
              <a:t>R3</a:t>
            </a:r>
          </a:p>
        </p:txBody>
      </p:sp>
      <p:sp>
        <p:nvSpPr>
          <p:cNvPr id="38" name="文本框 37"/>
          <p:cNvSpPr txBox="1"/>
          <p:nvPr/>
        </p:nvSpPr>
        <p:spPr>
          <a:xfrm>
            <a:off x="1693700" y="4295077"/>
            <a:ext cx="455574" cy="307777"/>
          </a:xfrm>
          <a:prstGeom prst="rect">
            <a:avLst/>
          </a:prstGeom>
          <a:noFill/>
        </p:spPr>
        <p:txBody>
          <a:bodyPr wrap="square" rtlCol="0">
            <a:spAutoFit/>
          </a:bodyPr>
          <a:lstStyle/>
          <a:p>
            <a:pPr algn="ctr"/>
            <a:r>
              <a:rPr lang="en-US" sz="1400">
                <a:solidFill>
                  <a:prstClr val="black"/>
                </a:solidFill>
              </a:rPr>
              <a:t>R4</a:t>
            </a:r>
          </a:p>
        </p:txBody>
      </p:sp>
      <p:sp>
        <p:nvSpPr>
          <p:cNvPr id="39" name="文本框 38"/>
          <p:cNvSpPr txBox="1"/>
          <p:nvPr/>
        </p:nvSpPr>
        <p:spPr>
          <a:xfrm>
            <a:off x="3113576" y="4265894"/>
            <a:ext cx="394660" cy="307777"/>
          </a:xfrm>
          <a:prstGeom prst="rect">
            <a:avLst/>
          </a:prstGeom>
          <a:noFill/>
        </p:spPr>
        <p:txBody>
          <a:bodyPr wrap="none" rtlCol="0">
            <a:spAutoFit/>
          </a:bodyPr>
          <a:lstStyle/>
          <a:p>
            <a:pPr algn="ctr"/>
            <a:r>
              <a:rPr lang="en-US" sz="1400" dirty="0">
                <a:solidFill>
                  <a:prstClr val="black"/>
                </a:solidFill>
              </a:rPr>
              <a:t>R5</a:t>
            </a:r>
          </a:p>
        </p:txBody>
      </p:sp>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28381" y="2944729"/>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28158" y="4550731"/>
            <a:ext cx="540000" cy="442800"/>
          </a:xfrm>
          <a:prstGeom prst="rect">
            <a:avLst/>
          </a:prstGeom>
        </p:spPr>
      </p:pic>
      <p:cxnSp>
        <p:nvCxnSpPr>
          <p:cNvPr id="43" name="直接连接符 42"/>
          <p:cNvCxnSpPr>
            <a:endCxn id="41" idx="0"/>
          </p:cNvCxnSpPr>
          <p:nvPr/>
        </p:nvCxnSpPr>
        <p:spPr>
          <a:xfrm flipH="1">
            <a:off x="1998158" y="3976983"/>
            <a:ext cx="607303" cy="573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endCxn id="42" idx="0"/>
          </p:cNvCxnSpPr>
          <p:nvPr/>
        </p:nvCxnSpPr>
        <p:spPr>
          <a:xfrm>
            <a:off x="2569425" y="3976983"/>
            <a:ext cx="570822" cy="5737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99425" y="3753505"/>
            <a:ext cx="540000" cy="442800"/>
          </a:xfrm>
          <a:prstGeom prst="rect">
            <a:avLst/>
          </a:prstGeom>
        </p:spPr>
      </p:pic>
      <p:sp>
        <p:nvSpPr>
          <p:cNvPr id="46" name="文本占位符 3"/>
          <p:cNvSpPr txBox="1">
            <a:spLocks/>
          </p:cNvSpPr>
          <p:nvPr/>
        </p:nvSpPr>
        <p:spPr bwMode="auto">
          <a:xfrm>
            <a:off x="4623954" y="2636952"/>
            <a:ext cx="7120545" cy="41741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a:lnSpc>
                <a:spcPct val="100000"/>
              </a:lnSpc>
              <a:spcBef>
                <a:spcPts val="600"/>
              </a:spcBef>
            </a:pPr>
            <a:r>
              <a:rPr lang="en-US" sz="1400" dirty="0">
                <a:solidFill>
                  <a:prstClr val="black"/>
                </a:solidFill>
              </a:rPr>
              <a:t>Scenario description:</a:t>
            </a:r>
          </a:p>
          <a:p>
            <a:pPr lvl="1">
              <a:lnSpc>
                <a:spcPct val="100000"/>
              </a:lnSpc>
              <a:spcBef>
                <a:spcPts val="600"/>
              </a:spcBef>
            </a:pPr>
            <a:r>
              <a:rPr lang="en-US" sz="1200" dirty="0">
                <a:solidFill>
                  <a:prstClr val="black"/>
                </a:solidFill>
              </a:rPr>
              <a:t>OSPF runs on a network. The figure shows the SPT with R1 as the root after network convergence. When R1 accesses R5, traffic is sent to the destination based on </a:t>
            </a:r>
            <a:r>
              <a:rPr lang="en-US" sz="1200" dirty="0">
                <a:solidFill>
                  <a:srgbClr val="EC7061"/>
                </a:solidFill>
              </a:rPr>
              <a:t>[outbound interface of R1's downlink, IP address of R3's uplink interface]</a:t>
            </a:r>
            <a:r>
              <a:rPr lang="en-US" sz="1200" dirty="0">
                <a:solidFill>
                  <a:prstClr val="black"/>
                </a:solidFill>
              </a:rPr>
              <a:t>.</a:t>
            </a:r>
          </a:p>
          <a:p>
            <a:pPr lvl="1">
              <a:lnSpc>
                <a:spcPct val="100000"/>
              </a:lnSpc>
              <a:spcBef>
                <a:spcPts val="600"/>
              </a:spcBef>
            </a:pPr>
            <a:r>
              <a:rPr lang="en-US" sz="1200" dirty="0">
                <a:solidFill>
                  <a:prstClr val="black"/>
                </a:solidFill>
              </a:rPr>
              <a:t>OSPF is enabled on Loopback0 of R5. This means that a new network segment is added to the OSPF network.</a:t>
            </a:r>
          </a:p>
          <a:p>
            <a:pPr algn="l">
              <a:lnSpc>
                <a:spcPct val="100000"/>
              </a:lnSpc>
              <a:spcBef>
                <a:spcPts val="600"/>
              </a:spcBef>
            </a:pPr>
            <a:r>
              <a:rPr lang="en-US" sz="1400" dirty="0">
                <a:solidFill>
                  <a:prstClr val="black"/>
                </a:solidFill>
              </a:rPr>
              <a:t>PRC:</a:t>
            </a:r>
          </a:p>
          <a:p>
            <a:pPr lvl="1">
              <a:lnSpc>
                <a:spcPct val="100000"/>
              </a:lnSpc>
              <a:spcBef>
                <a:spcPts val="600"/>
              </a:spcBef>
            </a:pPr>
            <a:r>
              <a:rPr lang="en-US" sz="1200" dirty="0">
                <a:solidFill>
                  <a:prstClr val="black"/>
                </a:solidFill>
              </a:rPr>
              <a:t>R5 floods a new LSA on the entire network.</a:t>
            </a:r>
          </a:p>
          <a:p>
            <a:pPr lvl="1">
              <a:lnSpc>
                <a:spcPct val="100000"/>
              </a:lnSpc>
              <a:spcBef>
                <a:spcPts val="600"/>
              </a:spcBef>
            </a:pPr>
            <a:r>
              <a:rPr lang="en-US" sz="1200" dirty="0">
                <a:solidFill>
                  <a:prstClr val="black"/>
                </a:solidFill>
              </a:rPr>
              <a:t>After receiving the LSA, R1 creates a new route that inherits the original path and next hop used when R1 accesses R5. In this case, the SPT remains unchanged, and only a leaf is added to R5.</a:t>
            </a:r>
          </a:p>
          <a:p>
            <a:pPr lvl="1">
              <a:lnSpc>
                <a:spcPct val="100000"/>
              </a:lnSpc>
              <a:spcBef>
                <a:spcPts val="600"/>
              </a:spcBef>
            </a:pPr>
            <a:r>
              <a:rPr lang="en-US" sz="1200" dirty="0">
                <a:solidFill>
                  <a:prstClr val="black"/>
                </a:solidFill>
              </a:rPr>
              <a:t>Therefore, when R1 accesses Loopback0 of R5, traffic is sent to the destination based on </a:t>
            </a:r>
            <a:r>
              <a:rPr lang="en-US" sz="1200" dirty="0">
                <a:solidFill>
                  <a:srgbClr val="EC7061"/>
                </a:solidFill>
              </a:rPr>
              <a:t>[outbound interface of R1's downlink, IP address of R3's uplink interface]</a:t>
            </a:r>
            <a:r>
              <a:rPr lang="en-US" sz="1200" dirty="0">
                <a:solidFill>
                  <a:prstClr val="black"/>
                </a:solidFill>
              </a:rPr>
              <a:t>.</a:t>
            </a:r>
          </a:p>
          <a:p>
            <a:pPr algn="l">
              <a:lnSpc>
                <a:spcPct val="100000"/>
              </a:lnSpc>
              <a:spcBef>
                <a:spcPts val="600"/>
              </a:spcBef>
            </a:pPr>
            <a:r>
              <a:rPr lang="en-US" sz="1400" dirty="0">
                <a:solidFill>
                  <a:prstClr val="black"/>
                </a:solidFill>
              </a:rPr>
              <a:t>Benefits:</a:t>
            </a:r>
          </a:p>
          <a:p>
            <a:pPr lvl="1">
              <a:lnSpc>
                <a:spcPct val="100000"/>
              </a:lnSpc>
              <a:spcBef>
                <a:spcPts val="600"/>
              </a:spcBef>
            </a:pPr>
            <a:r>
              <a:rPr lang="en-US" sz="1200" dirty="0">
                <a:solidFill>
                  <a:prstClr val="black"/>
                </a:solidFill>
              </a:rPr>
              <a:t>PRC focuses only on routes that are changed due to the addition of network segments to an OSPF network, thereby speeding up route calculation.</a:t>
            </a:r>
          </a:p>
        </p:txBody>
      </p:sp>
      <p:grpSp>
        <p:nvGrpSpPr>
          <p:cNvPr id="50" name="组合 49"/>
          <p:cNvGrpSpPr/>
          <p:nvPr/>
        </p:nvGrpSpPr>
        <p:grpSpPr>
          <a:xfrm>
            <a:off x="3007854" y="4942015"/>
            <a:ext cx="264786" cy="160462"/>
            <a:chOff x="3205758" y="5142192"/>
            <a:chExt cx="264786" cy="160462"/>
          </a:xfrm>
        </p:grpSpPr>
        <p:cxnSp>
          <p:nvCxnSpPr>
            <p:cNvPr id="47" name="直接连接符 46"/>
            <p:cNvCxnSpPr/>
            <p:nvPr/>
          </p:nvCxnSpPr>
          <p:spPr>
            <a:xfrm>
              <a:off x="3205758" y="5302654"/>
              <a:ext cx="264786" cy="0"/>
            </a:xfrm>
            <a:prstGeom prst="line">
              <a:avLst/>
            </a:prstGeom>
            <a:ln w="3810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3338151" y="5142192"/>
              <a:ext cx="0" cy="160462"/>
            </a:xfrm>
            <a:prstGeom prst="line">
              <a:avLst/>
            </a:prstGeom>
            <a:ln w="38100">
              <a:solidFill>
                <a:srgbClr val="EC7061"/>
              </a:solidFill>
            </a:ln>
          </p:spPr>
          <p:style>
            <a:lnRef idx="1">
              <a:schemeClr val="accent1"/>
            </a:lnRef>
            <a:fillRef idx="0">
              <a:schemeClr val="accent1"/>
            </a:fillRef>
            <a:effectRef idx="0">
              <a:schemeClr val="accent1"/>
            </a:effectRef>
            <a:fontRef idx="minor">
              <a:schemeClr val="tx1"/>
            </a:fontRef>
          </p:style>
        </p:cxnSp>
      </p:grpSp>
      <p:sp>
        <p:nvSpPr>
          <p:cNvPr id="49" name="文本框 48"/>
          <p:cNvSpPr txBox="1"/>
          <p:nvPr/>
        </p:nvSpPr>
        <p:spPr>
          <a:xfrm>
            <a:off x="1031005" y="5124479"/>
            <a:ext cx="2802079" cy="461665"/>
          </a:xfrm>
          <a:prstGeom prst="rect">
            <a:avLst/>
          </a:prstGeom>
          <a:noFill/>
        </p:spPr>
        <p:txBody>
          <a:bodyPr wrap="square" rtlCol="0">
            <a:spAutoFit/>
          </a:bodyPr>
          <a:lstStyle/>
          <a:p>
            <a:pPr algn="ctr"/>
            <a:r>
              <a:rPr lang="en-US" sz="1200" b="1" dirty="0">
                <a:solidFill>
                  <a:srgbClr val="EC7061"/>
                </a:solidFill>
              </a:rPr>
              <a:t>Loopback0: A directly connected network segment is added.</a:t>
            </a:r>
          </a:p>
        </p:txBody>
      </p:sp>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70247" y="4550731"/>
            <a:ext cx="540000" cy="442800"/>
          </a:xfrm>
          <a:prstGeom prst="rect">
            <a:avLst/>
          </a:prstGeom>
        </p:spPr>
      </p:pic>
      <p:sp>
        <p:nvSpPr>
          <p:cNvPr id="10" name="任意多边形 9"/>
          <p:cNvSpPr/>
          <p:nvPr/>
        </p:nvSpPr>
        <p:spPr>
          <a:xfrm>
            <a:off x="2036388" y="3020567"/>
            <a:ext cx="1207062" cy="1918551"/>
          </a:xfrm>
          <a:custGeom>
            <a:avLst/>
            <a:gdLst>
              <a:gd name="connsiteX0" fmla="*/ 0 w 1071844"/>
              <a:gd name="connsiteY0" fmla="*/ 0 h 1698171"/>
              <a:gd name="connsiteX1" fmla="*/ 570016 w 1071844"/>
              <a:gd name="connsiteY1" fmla="*/ 593766 h 1698171"/>
              <a:gd name="connsiteX2" fmla="*/ 997527 w 1071844"/>
              <a:gd name="connsiteY2" fmla="*/ 1175657 h 1698171"/>
              <a:gd name="connsiteX3" fmla="*/ 1068779 w 1071844"/>
              <a:gd name="connsiteY3" fmla="*/ 1698171 h 1698171"/>
            </a:gdLst>
            <a:ahLst/>
            <a:cxnLst>
              <a:cxn ang="0">
                <a:pos x="connsiteX0" y="connsiteY0"/>
              </a:cxn>
              <a:cxn ang="0">
                <a:pos x="connsiteX1" y="connsiteY1"/>
              </a:cxn>
              <a:cxn ang="0">
                <a:pos x="connsiteX2" y="connsiteY2"/>
              </a:cxn>
              <a:cxn ang="0">
                <a:pos x="connsiteX3" y="connsiteY3"/>
              </a:cxn>
            </a:cxnLst>
            <a:rect l="l" t="t" r="r" b="b"/>
            <a:pathLst>
              <a:path w="1071844" h="1698171">
                <a:moveTo>
                  <a:pt x="0" y="0"/>
                </a:moveTo>
                <a:cubicBezTo>
                  <a:pt x="201881" y="198911"/>
                  <a:pt x="403762" y="397823"/>
                  <a:pt x="570016" y="593766"/>
                </a:cubicBezTo>
                <a:cubicBezTo>
                  <a:pt x="736270" y="789709"/>
                  <a:pt x="914400" y="991590"/>
                  <a:pt x="997527" y="1175657"/>
                </a:cubicBezTo>
                <a:cubicBezTo>
                  <a:pt x="1080654" y="1359725"/>
                  <a:pt x="1074716" y="1528948"/>
                  <a:pt x="1068779" y="1698171"/>
                </a:cubicBezTo>
              </a:path>
            </a:pathLst>
          </a:custGeom>
          <a:noFill/>
          <a:ln w="38100">
            <a:solidFill>
              <a:srgbClr val="EC706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椭圆 51"/>
          <p:cNvSpPr/>
          <p:nvPr/>
        </p:nvSpPr>
        <p:spPr>
          <a:xfrm>
            <a:off x="2115158" y="3266254"/>
            <a:ext cx="180000" cy="180000"/>
          </a:xfrm>
          <a:prstGeom prst="ellipse">
            <a:avLst/>
          </a:prstGeom>
          <a:solidFill>
            <a:srgbClr val="EC7061"/>
          </a:solidFill>
          <a:ln w="12700" cap="flat" cmpd="sng" algn="ctr">
            <a:noFill/>
            <a:prstDash val="solid"/>
            <a:miter lim="800000"/>
          </a:ln>
          <a:effectLst/>
        </p:spPr>
        <p:txBody>
          <a:bodyPr rtlCol="0" anchor="ctr"/>
          <a:lstStyle/>
          <a:p>
            <a:pPr algn="ctr" defTabSz="914400">
              <a:defRPr/>
            </a:pPr>
            <a:endParaRPr lang="zh-CN" altLang="en-US" kern="0" smtClean="0">
              <a:solidFill>
                <a:prstClr val="white"/>
              </a:solidFill>
            </a:endParaRPr>
          </a:p>
        </p:txBody>
      </p:sp>
      <p:sp>
        <p:nvSpPr>
          <p:cNvPr id="54" name="椭圆 53"/>
          <p:cNvSpPr/>
          <p:nvPr/>
        </p:nvSpPr>
        <p:spPr>
          <a:xfrm>
            <a:off x="2435839" y="3652682"/>
            <a:ext cx="180000" cy="180000"/>
          </a:xfrm>
          <a:prstGeom prst="ellipse">
            <a:avLst/>
          </a:prstGeom>
          <a:solidFill>
            <a:srgbClr val="EC7061"/>
          </a:solidFill>
          <a:ln w="12700" cap="flat" cmpd="sng" algn="ctr">
            <a:noFill/>
            <a:prstDash val="solid"/>
            <a:miter lim="800000"/>
          </a:ln>
          <a:effectLst/>
        </p:spPr>
        <p:txBody>
          <a:bodyPr rtlCol="0" anchor="ctr"/>
          <a:lstStyle/>
          <a:p>
            <a:pPr algn="ctr" defTabSz="914400">
              <a:defRPr/>
            </a:pPr>
            <a:endParaRPr lang="zh-CN" altLang="en-US" kern="0" smtClean="0">
              <a:solidFill>
                <a:prstClr val="white"/>
              </a:solidFill>
            </a:endParaRPr>
          </a:p>
        </p:txBody>
      </p:sp>
      <p:grpSp>
        <p:nvGrpSpPr>
          <p:cNvPr id="35" name="组合 34"/>
          <p:cNvGrpSpPr/>
          <p:nvPr/>
        </p:nvGrpSpPr>
        <p:grpSpPr>
          <a:xfrm>
            <a:off x="8372411" y="8569"/>
            <a:ext cx="3819119" cy="283663"/>
            <a:chOff x="8474010" y="27423"/>
            <a:chExt cx="3819119" cy="283663"/>
          </a:xfrm>
        </p:grpSpPr>
        <p:sp>
          <p:nvSpPr>
            <p:cNvPr id="51" name="五边形 50"/>
            <p:cNvSpPr/>
            <p:nvPr/>
          </p:nvSpPr>
          <p:spPr bwMode="auto">
            <a:xfrm>
              <a:off x="8474010" y="27423"/>
              <a:ext cx="720000" cy="28366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t>Overview</a:t>
              </a:r>
            </a:p>
          </p:txBody>
        </p:sp>
        <p:sp>
          <p:nvSpPr>
            <p:cNvPr id="53" name="燕尾形 52"/>
            <p:cNvSpPr/>
            <p:nvPr/>
          </p:nvSpPr>
          <p:spPr bwMode="auto">
            <a:xfrm>
              <a:off x="9080490" y="27423"/>
              <a:ext cx="720000"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b="1" dirty="0">
                  <a:solidFill>
                    <a:schemeClr val="bg1"/>
                  </a:solidFill>
                </a:rPr>
                <a:t>PRC</a:t>
              </a:r>
              <a:endParaRPr lang="en-US" altLang="zh-CN" sz="1000" b="1" kern="0" dirty="0">
                <a:solidFill>
                  <a:schemeClr val="bg1"/>
                </a:solidFill>
                <a:sym typeface="Huawei Sans" panose="020C0503030203020204" pitchFamily="34" charset="0"/>
              </a:endParaRPr>
            </a:p>
          </p:txBody>
        </p:sp>
        <p:sp>
          <p:nvSpPr>
            <p:cNvPr id="55" name="燕尾形 54"/>
            <p:cNvSpPr/>
            <p:nvPr/>
          </p:nvSpPr>
          <p:spPr bwMode="auto">
            <a:xfrm>
              <a:off x="9686970" y="2742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solidFill>
                    <a:prstClr val="black"/>
                  </a:solidFill>
                </a:rPr>
                <a:t>Intelligent Timer</a:t>
              </a:r>
              <a:endParaRPr lang="en-US" altLang="zh-CN" sz="1000" kern="0" dirty="0">
                <a:solidFill>
                  <a:prstClr val="black"/>
                </a:solidFill>
                <a:sym typeface="Huawei Sans" panose="020C0503030203020204" pitchFamily="34" charset="0"/>
              </a:endParaRPr>
            </a:p>
          </p:txBody>
        </p:sp>
        <p:sp>
          <p:nvSpPr>
            <p:cNvPr id="59" name="燕尾形 58"/>
            <p:cNvSpPr/>
            <p:nvPr/>
          </p:nvSpPr>
          <p:spPr bwMode="auto">
            <a:xfrm>
              <a:off x="10653450" y="27423"/>
              <a:ext cx="72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t>FRR</a:t>
              </a:r>
            </a:p>
          </p:txBody>
        </p:sp>
        <p:sp>
          <p:nvSpPr>
            <p:cNvPr id="60" name="燕尾形 59"/>
            <p:cNvSpPr/>
            <p:nvPr/>
          </p:nvSpPr>
          <p:spPr bwMode="auto">
            <a:xfrm>
              <a:off x="11259929" y="27423"/>
              <a:ext cx="10332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defRPr/>
              </a:pPr>
              <a:r>
                <a:rPr lang="en-US" sz="1000" dirty="0" smtClean="0">
                  <a:solidFill>
                    <a:prstClr val="black"/>
                  </a:solidFill>
                </a:rPr>
                <a:t>BFD Association</a:t>
              </a:r>
              <a:endParaRPr lang="en-US" altLang="zh-CN" sz="1000" kern="0" dirty="0">
                <a:solidFill>
                  <a:prstClr val="black"/>
                </a:solidFill>
                <a:sym typeface="Huawei Sans" panose="020C0503030203020204" pitchFamily="34" charset="0"/>
              </a:endParaRPr>
            </a:p>
          </p:txBody>
        </p:sp>
      </p:grpSp>
    </p:spTree>
    <p:extLst>
      <p:ext uri="{BB962C8B-B14F-4D97-AF65-F5344CB8AC3E}">
        <p14:creationId xmlns:p14="http://schemas.microsoft.com/office/powerpoint/2010/main" val="6256812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6">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10"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占位符 17"/>
          <p:cNvSpPr>
            <a:spLocks noGrp="1"/>
          </p:cNvSpPr>
          <p:nvPr>
            <p:ph type="body" sz="quarter" idx="10"/>
          </p:nvPr>
        </p:nvSpPr>
        <p:spPr>
          <a:xfrm>
            <a:off x="451877" y="5442437"/>
            <a:ext cx="11306175" cy="708615"/>
          </a:xfrm>
        </p:spPr>
        <p:txBody>
          <a:bodyPr>
            <a:noAutofit/>
          </a:bodyPr>
          <a:lstStyle/>
          <a:p>
            <a:pPr marL="0" indent="0" algn="l">
              <a:buNone/>
            </a:pPr>
            <a:r>
              <a:rPr lang="en-US" sz="1600" dirty="0">
                <a:latin typeface="Huawei Sans" panose="020C0503030203020204" pitchFamily="34" charset="0"/>
              </a:rPr>
              <a:t>Note: The preceding two commands must be used together. The configured virtual system ID takes effect only after LSP fragment extension is enabled and the IS-IS process is restarted using the </a:t>
            </a:r>
            <a:r>
              <a:rPr lang="en-US" sz="1600" b="1" dirty="0">
                <a:latin typeface="Huawei Sans" panose="020C0503030203020204" pitchFamily="34" charset="0"/>
              </a:rPr>
              <a:t>reset </a:t>
            </a:r>
            <a:r>
              <a:rPr lang="en-US" sz="1600" b="1" dirty="0" err="1">
                <a:latin typeface="Huawei Sans" panose="020C0503030203020204" pitchFamily="34" charset="0"/>
              </a:rPr>
              <a:t>isis</a:t>
            </a:r>
            <a:r>
              <a:rPr lang="en-US" sz="1600" b="1" dirty="0">
                <a:latin typeface="Huawei Sans" panose="020C0503030203020204" pitchFamily="34" charset="0"/>
              </a:rPr>
              <a:t> all </a:t>
            </a:r>
            <a:r>
              <a:rPr lang="en-US" sz="1600" dirty="0">
                <a:latin typeface="Huawei Sans" panose="020C0503030203020204" pitchFamily="34" charset="0"/>
              </a:rPr>
              <a:t>command.</a:t>
            </a:r>
          </a:p>
        </p:txBody>
      </p:sp>
      <p:sp>
        <p:nvSpPr>
          <p:cNvPr id="4" name="标题 3"/>
          <p:cNvSpPr>
            <a:spLocks noGrp="1"/>
          </p:cNvSpPr>
          <p:nvPr>
            <p:ph type="title"/>
          </p:nvPr>
        </p:nvSpPr>
        <p:spPr>
          <a:xfrm>
            <a:off x="1594800" y="225762"/>
            <a:ext cx="7911525" cy="640800"/>
          </a:xfrm>
        </p:spPr>
        <p:txBody>
          <a:bodyPr>
            <a:noAutofit/>
          </a:bodyPr>
          <a:lstStyle/>
          <a:p>
            <a:r>
              <a:rPr lang="en-US">
                <a:latin typeface="Huawei Sans" panose="020C0503030203020204" pitchFamily="34" charset="0"/>
              </a:rPr>
              <a:t>Basic Configuration Commands of LSP Fragment Extension</a:t>
            </a:r>
          </a:p>
        </p:txBody>
      </p:sp>
      <p:sp>
        <p:nvSpPr>
          <p:cNvPr id="10" name="矩形 9"/>
          <p:cNvSpPr/>
          <p:nvPr/>
        </p:nvSpPr>
        <p:spPr>
          <a:xfrm>
            <a:off x="1031917" y="1782046"/>
            <a:ext cx="10608699" cy="338554"/>
          </a:xfrm>
          <a:prstGeom prst="rect">
            <a:avLst/>
          </a:prstGeom>
          <a:solidFill>
            <a:srgbClr val="F4FBFE"/>
          </a:solidFill>
          <a:ln>
            <a:solidFill>
              <a:srgbClr val="99DFF9"/>
            </a:solidFill>
          </a:ln>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base"/>
            <a:r>
              <a:rPr lang="en-US" sz="1600" dirty="0">
                <a:latin typeface="Huawei Sans" panose="020C0503030203020204" pitchFamily="34" charset="0"/>
                <a:cs typeface="Courier New" panose="02070309020205020404" pitchFamily="49" charset="0"/>
              </a:rPr>
              <a:t>[Huawei-isis-1] </a:t>
            </a:r>
            <a:r>
              <a:rPr lang="en-US" sz="1600" b="1" dirty="0" err="1">
                <a:latin typeface="Huawei Sans" panose="020C0503030203020204" pitchFamily="34" charset="0"/>
              </a:rPr>
              <a:t>lsp</a:t>
            </a:r>
            <a:r>
              <a:rPr lang="en-US" sz="1600" b="1" dirty="0">
                <a:latin typeface="Huawei Sans" panose="020C0503030203020204" pitchFamily="34" charset="0"/>
              </a:rPr>
              <a:t>-fragments-extend</a:t>
            </a:r>
            <a:r>
              <a:rPr lang="en-US" sz="1600" dirty="0">
                <a:latin typeface="Huawei Sans" panose="020C0503030203020204" pitchFamily="34" charset="0"/>
              </a:rPr>
              <a:t> [ [ </a:t>
            </a:r>
            <a:r>
              <a:rPr lang="en-US" sz="1600" b="1" dirty="0">
                <a:latin typeface="Huawei Sans" panose="020C0503030203020204" pitchFamily="34" charset="0"/>
              </a:rPr>
              <a:t>level-1</a:t>
            </a:r>
            <a:r>
              <a:rPr lang="en-US" sz="1600" dirty="0">
                <a:latin typeface="Huawei Sans" panose="020C0503030203020204" pitchFamily="34" charset="0"/>
              </a:rPr>
              <a:t> | </a:t>
            </a:r>
            <a:r>
              <a:rPr lang="en-US" sz="1600" b="1" dirty="0">
                <a:latin typeface="Huawei Sans" panose="020C0503030203020204" pitchFamily="34" charset="0"/>
              </a:rPr>
              <a:t>level-2</a:t>
            </a:r>
            <a:r>
              <a:rPr lang="en-US" sz="1600" dirty="0">
                <a:latin typeface="Huawei Sans" panose="020C0503030203020204" pitchFamily="34" charset="0"/>
              </a:rPr>
              <a:t> | </a:t>
            </a:r>
            <a:r>
              <a:rPr lang="en-US" sz="1600" b="1" dirty="0">
                <a:latin typeface="Huawei Sans" panose="020C0503030203020204" pitchFamily="34" charset="0"/>
              </a:rPr>
              <a:t>level-1-2</a:t>
            </a:r>
            <a:r>
              <a:rPr lang="en-US" sz="1600" dirty="0">
                <a:latin typeface="Huawei Sans" panose="020C0503030203020204" pitchFamily="34" charset="0"/>
              </a:rPr>
              <a:t> ] | [ </a:t>
            </a:r>
            <a:r>
              <a:rPr lang="en-US" sz="1600" b="1" dirty="0">
                <a:latin typeface="Huawei Sans" panose="020C0503030203020204" pitchFamily="34" charset="0"/>
              </a:rPr>
              <a:t>mode-1</a:t>
            </a:r>
            <a:r>
              <a:rPr lang="en-US" sz="1600" dirty="0">
                <a:latin typeface="Huawei Sans" panose="020C0503030203020204" pitchFamily="34" charset="0"/>
              </a:rPr>
              <a:t> | </a:t>
            </a:r>
            <a:r>
              <a:rPr lang="en-US" sz="1600" b="1" dirty="0">
                <a:latin typeface="Huawei Sans" panose="020C0503030203020204" pitchFamily="34" charset="0"/>
              </a:rPr>
              <a:t>mode-2</a:t>
            </a:r>
            <a:r>
              <a:rPr lang="en-US" sz="1600" dirty="0">
                <a:latin typeface="Huawei Sans" panose="020C0503030203020204" pitchFamily="34" charset="0"/>
              </a:rPr>
              <a:t> ] ] </a:t>
            </a:r>
          </a:p>
        </p:txBody>
      </p:sp>
      <p:sp>
        <p:nvSpPr>
          <p:cNvPr id="11" name="矩形 10"/>
          <p:cNvSpPr/>
          <p:nvPr/>
        </p:nvSpPr>
        <p:spPr>
          <a:xfrm>
            <a:off x="551384" y="1349899"/>
            <a:ext cx="11089232" cy="338554"/>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342900" indent="-342900" fontAlgn="auto">
              <a:buFont typeface="+mj-lt"/>
              <a:buAutoNum type="arabicPeriod"/>
            </a:pPr>
            <a:r>
              <a:rPr lang="en-US" sz="1600" dirty="0">
                <a:latin typeface="Huawei Sans" panose="020C0503030203020204" pitchFamily="34" charset="0"/>
                <a:cs typeface="Courier New" panose="02070309020205020404" pitchFamily="49" charset="0"/>
              </a:rPr>
              <a:t>Enable LSP fragment extension for an IS-IS process.</a:t>
            </a:r>
          </a:p>
        </p:txBody>
      </p:sp>
      <p:sp>
        <p:nvSpPr>
          <p:cNvPr id="12" name="矩形 11"/>
          <p:cNvSpPr/>
          <p:nvPr/>
        </p:nvSpPr>
        <p:spPr>
          <a:xfrm>
            <a:off x="1031917" y="2135258"/>
            <a:ext cx="10608699" cy="1044774"/>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By default, LSP fragment extension is disabled for IS-IS processes.</a:t>
            </a:r>
          </a:p>
          <a:p>
            <a:pPr fontAlgn="auto">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If no mode or level is specified during the configuration of LSP fragment extension, mode-1 and level-1-2 are used by default.</a:t>
            </a:r>
          </a:p>
        </p:txBody>
      </p:sp>
      <p:sp>
        <p:nvSpPr>
          <p:cNvPr id="15" name="矩形 14"/>
          <p:cNvSpPr/>
          <p:nvPr/>
        </p:nvSpPr>
        <p:spPr>
          <a:xfrm>
            <a:off x="1031917" y="3612179"/>
            <a:ext cx="10608699" cy="338554"/>
          </a:xfrm>
          <a:prstGeom prst="rect">
            <a:avLst/>
          </a:prstGeom>
          <a:solidFill>
            <a:srgbClr val="F4FBFE"/>
          </a:solidFill>
          <a:ln>
            <a:solidFill>
              <a:srgbClr val="99DFF9"/>
            </a:solidFill>
          </a:ln>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base"/>
            <a:r>
              <a:rPr lang="en-US" sz="1600" dirty="0">
                <a:latin typeface="Huawei Sans" panose="020C0503030203020204" pitchFamily="34" charset="0"/>
                <a:cs typeface="Courier New" panose="02070309020205020404" pitchFamily="49" charset="0"/>
              </a:rPr>
              <a:t>[Huawei-isis-1] </a:t>
            </a:r>
            <a:r>
              <a:rPr lang="en-US" sz="1600" b="1" dirty="0">
                <a:latin typeface="Huawei Sans" panose="020C0503030203020204" pitchFamily="34" charset="0"/>
              </a:rPr>
              <a:t>virtual-system</a:t>
            </a:r>
            <a:r>
              <a:rPr lang="en-US" sz="1600" dirty="0">
                <a:latin typeface="Huawei Sans" panose="020C0503030203020204" pitchFamily="34" charset="0"/>
              </a:rPr>
              <a:t> </a:t>
            </a:r>
            <a:r>
              <a:rPr lang="en-US" sz="1600" i="1" dirty="0">
                <a:latin typeface="Huawei Sans" panose="020C0503030203020204" pitchFamily="34" charset="0"/>
              </a:rPr>
              <a:t>virtual-system-id</a:t>
            </a:r>
            <a:r>
              <a:rPr lang="en-US" sz="1600" dirty="0">
                <a:latin typeface="Huawei Sans" panose="020C0503030203020204" pitchFamily="34" charset="0"/>
              </a:rPr>
              <a:t> </a:t>
            </a:r>
          </a:p>
        </p:txBody>
      </p:sp>
      <p:sp>
        <p:nvSpPr>
          <p:cNvPr id="16" name="矩形 15"/>
          <p:cNvSpPr/>
          <p:nvPr/>
        </p:nvSpPr>
        <p:spPr>
          <a:xfrm>
            <a:off x="551384" y="3180032"/>
            <a:ext cx="11089232" cy="338554"/>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342900" indent="-342900" fontAlgn="auto">
              <a:buFont typeface="+mj-lt"/>
              <a:buAutoNum type="arabicPeriod" startAt="2"/>
            </a:pPr>
            <a:r>
              <a:rPr lang="en-US" sz="1600">
                <a:latin typeface="Huawei Sans" panose="020C0503030203020204" pitchFamily="34" charset="0"/>
                <a:cs typeface="Courier New" panose="02070309020205020404" pitchFamily="49" charset="0"/>
              </a:rPr>
              <a:t>Configure a virtual system.</a:t>
            </a:r>
          </a:p>
        </p:txBody>
      </p:sp>
      <p:sp>
        <p:nvSpPr>
          <p:cNvPr id="17" name="矩形 16"/>
          <p:cNvSpPr/>
          <p:nvPr/>
        </p:nvSpPr>
        <p:spPr>
          <a:xfrm>
            <a:off x="1031917" y="3991767"/>
            <a:ext cx="10608699" cy="1450670"/>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fontAlgn="auto">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By default, no virtual system is configured.</a:t>
            </a:r>
          </a:p>
          <a:p>
            <a:pPr fontAlgn="auto">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To enable a device to generate extended LSP fragments, you must configure at least one virtual system ID. This ID must be unique throughout a routing domain.</a:t>
            </a:r>
          </a:p>
          <a:p>
            <a:pPr fontAlgn="auto">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An IS-IS process can be configured with up to 50 virtual system IDs.</a:t>
            </a:r>
          </a:p>
        </p:txBody>
      </p:sp>
      <p:grpSp>
        <p:nvGrpSpPr>
          <p:cNvPr id="14" name="组合 13"/>
          <p:cNvGrpSpPr/>
          <p:nvPr/>
        </p:nvGrpSpPr>
        <p:grpSpPr>
          <a:xfrm>
            <a:off x="9734925" y="5539"/>
            <a:ext cx="2430850" cy="324000"/>
            <a:chOff x="9597765" y="43247"/>
            <a:chExt cx="2430850" cy="324000"/>
          </a:xfrm>
        </p:grpSpPr>
        <p:sp>
          <p:nvSpPr>
            <p:cNvPr id="19" name="五边形 18"/>
            <p:cNvSpPr/>
            <p:nvPr/>
          </p:nvSpPr>
          <p:spPr bwMode="auto">
            <a:xfrm>
              <a:off x="9597765" y="43247"/>
              <a:ext cx="891742"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Fast Convergence</a:t>
              </a:r>
            </a:p>
          </p:txBody>
        </p:sp>
        <p:sp>
          <p:nvSpPr>
            <p:cNvPr id="24" name="燕尾形 23"/>
            <p:cNvSpPr/>
            <p:nvPr/>
          </p:nvSpPr>
          <p:spPr bwMode="auto">
            <a:xfrm>
              <a:off x="10359061" y="43247"/>
              <a:ext cx="900000"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dirty="0">
                  <a:latin typeface="Huawei Sans" panose="020C0503030203020204" pitchFamily="34" charset="0"/>
                  <a:ea typeface="方正兰亭黑简体" panose="02000000000000000000" pitchFamily="2" charset="-122"/>
                  <a:sym typeface="Huawei Sans" panose="020C0503030203020204" pitchFamily="34" charset="0"/>
                </a:rPr>
                <a:t>Route Control</a:t>
              </a:r>
            </a:p>
          </p:txBody>
        </p:sp>
        <p:sp>
          <p:nvSpPr>
            <p:cNvPr id="25" name="燕尾形 24"/>
            <p:cNvSpPr/>
            <p:nvPr/>
          </p:nvSpPr>
          <p:spPr bwMode="auto">
            <a:xfrm>
              <a:off x="11128615" y="43247"/>
              <a:ext cx="900000"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Other Features</a:t>
              </a:r>
            </a:p>
          </p:txBody>
        </p:sp>
      </p:grpSp>
    </p:spTree>
    <p:extLst>
      <p:ext uri="{BB962C8B-B14F-4D97-AF65-F5344CB8AC3E}">
        <p14:creationId xmlns:p14="http://schemas.microsoft.com/office/powerpoint/2010/main" val="291166010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68316" y="1233486"/>
            <a:ext cx="11276184" cy="5148263"/>
          </a:xfrm>
        </p:spPr>
        <p:txBody>
          <a:bodyPr>
            <a:noAutofit/>
          </a:bodyPr>
          <a:lstStyle/>
          <a:p>
            <a:pPr marL="404813" indent="-404813" algn="l"/>
            <a:r>
              <a:rPr lang="en-US" sz="1600" dirty="0">
                <a:latin typeface="Huawei Sans" panose="020C0503030203020204" pitchFamily="34" charset="0"/>
              </a:rPr>
              <a:t>(</a:t>
            </a:r>
            <a:r>
              <a:rPr lang="en-US" sz="1600" dirty="0" smtClean="0">
                <a:latin typeface="Huawei Sans" panose="020C0503030203020204" pitchFamily="34" charset="0"/>
              </a:rPr>
              <a:t>Multiple) </a:t>
            </a:r>
            <a:r>
              <a:rPr lang="en-US" sz="1600" dirty="0">
                <a:latin typeface="Huawei Sans" panose="020C0503030203020204" pitchFamily="34" charset="0"/>
              </a:rPr>
              <a:t>Which of the following fast convergence mechanisms are supported by OSPF? (     )</a:t>
            </a:r>
          </a:p>
          <a:p>
            <a:pPr marL="744376" lvl="1" indent="-342900" algn="l">
              <a:buFont typeface="+mj-lt"/>
              <a:buAutoNum type="alphaUcPeriod"/>
            </a:pPr>
            <a:r>
              <a:rPr lang="en-US" sz="1400" dirty="0">
                <a:latin typeface="Huawei Sans" panose="020C0503030203020204" pitchFamily="34" charset="0"/>
              </a:rPr>
              <a:t>I-SPF</a:t>
            </a:r>
          </a:p>
          <a:p>
            <a:pPr marL="744376" lvl="1" indent="-342900" algn="l">
              <a:buFont typeface="+mj-lt"/>
              <a:buAutoNum type="alphaUcPeriod"/>
            </a:pPr>
            <a:r>
              <a:rPr lang="en-US" sz="1400" dirty="0">
                <a:latin typeface="Huawei Sans" panose="020C0503030203020204" pitchFamily="34" charset="0"/>
              </a:rPr>
              <a:t>LSP fast flooding</a:t>
            </a:r>
          </a:p>
          <a:p>
            <a:pPr marL="744376" lvl="1" indent="-342900" algn="l">
              <a:buFont typeface="+mj-lt"/>
              <a:buAutoNum type="alphaUcPeriod"/>
            </a:pPr>
            <a:r>
              <a:rPr lang="en-US" sz="1400" dirty="0">
                <a:latin typeface="Huawei Sans" panose="020C0503030203020204" pitchFamily="34" charset="0"/>
              </a:rPr>
              <a:t>Intelligent timer</a:t>
            </a:r>
          </a:p>
          <a:p>
            <a:pPr marL="744376" lvl="1" indent="-342900" algn="l">
              <a:buFont typeface="+mj-lt"/>
              <a:buAutoNum type="alphaUcPeriod"/>
            </a:pPr>
            <a:r>
              <a:rPr lang="en-US" sz="1400" dirty="0">
                <a:latin typeface="Huawei Sans" panose="020C0503030203020204" pitchFamily="34" charset="0"/>
              </a:rPr>
              <a:t>OSPF IP FRR</a:t>
            </a:r>
          </a:p>
          <a:p>
            <a:pPr marL="404813" indent="-404813" algn="l"/>
            <a:r>
              <a:rPr lang="en-US" sz="1600" dirty="0"/>
              <a:t>(</a:t>
            </a:r>
            <a:r>
              <a:rPr lang="en-US" sz="1600" dirty="0" err="1"/>
              <a:t>TorF</a:t>
            </a:r>
            <a:r>
              <a:rPr lang="en-US" sz="1600" dirty="0"/>
              <a:t>) </a:t>
            </a:r>
            <a:r>
              <a:rPr lang="en-US" sz="1600" dirty="0">
                <a:latin typeface="Huawei Sans" panose="020C0503030203020204" pitchFamily="34" charset="0"/>
              </a:rPr>
              <a:t>The FA field in Type 5 LSAs of OSPF must be 0.0.0.0. (     )</a:t>
            </a:r>
          </a:p>
          <a:p>
            <a:pPr marL="744376" lvl="1" indent="-342900" algn="l">
              <a:buFont typeface="+mj-lt"/>
              <a:buAutoNum type="alphaUcPeriod"/>
            </a:pPr>
            <a:r>
              <a:rPr lang="en-US" sz="1400" dirty="0">
                <a:latin typeface="Huawei Sans" panose="020C0503030203020204" pitchFamily="34" charset="0"/>
              </a:rPr>
              <a:t>True</a:t>
            </a:r>
          </a:p>
          <a:p>
            <a:pPr marL="744376" lvl="1" indent="-342900" algn="l">
              <a:buFont typeface="+mj-lt"/>
              <a:buAutoNum type="alphaUcPeriod"/>
            </a:pPr>
            <a:r>
              <a:rPr lang="en-US" sz="1400" dirty="0">
                <a:latin typeface="Huawei Sans" panose="020C0503030203020204" pitchFamily="34" charset="0"/>
              </a:rPr>
              <a:t>False</a:t>
            </a:r>
          </a:p>
          <a:p>
            <a:pPr marL="404813" indent="-404813" algn="l"/>
            <a:r>
              <a:rPr lang="en-US" sz="1600" dirty="0"/>
              <a:t>(</a:t>
            </a:r>
            <a:r>
              <a:rPr lang="en-US" sz="1600" dirty="0" err="1"/>
              <a:t>TorF</a:t>
            </a:r>
            <a:r>
              <a:rPr lang="en-US" sz="1600" dirty="0"/>
              <a:t>) </a:t>
            </a:r>
            <a:r>
              <a:rPr lang="en-US" sz="1600" dirty="0">
                <a:latin typeface="Huawei Sans" panose="020C0503030203020204" pitchFamily="34" charset="0"/>
              </a:rPr>
              <a:t>On an IS-IS network, if a device runs mode-2 LSP fragment extension, virtual systems do not participate in SPF calculation. All routers on the network know that the LSPs generated by the virtual systems actually belong to the originating system. (     )</a:t>
            </a:r>
          </a:p>
          <a:p>
            <a:pPr marL="744376" lvl="1" indent="-342900" algn="l">
              <a:buFont typeface="+mj-lt"/>
              <a:buAutoNum type="alphaUcPeriod"/>
            </a:pPr>
            <a:r>
              <a:rPr lang="en-US" sz="1400" dirty="0">
                <a:latin typeface="Huawei Sans" panose="020C0503030203020204" pitchFamily="34" charset="0"/>
              </a:rPr>
              <a:t>True</a:t>
            </a:r>
          </a:p>
          <a:p>
            <a:pPr marL="744376" lvl="1" indent="-342900" algn="l">
              <a:buFont typeface="+mj-lt"/>
              <a:buAutoNum type="alphaUcPeriod"/>
            </a:pPr>
            <a:r>
              <a:rPr lang="en-US" sz="1400" dirty="0">
                <a:latin typeface="Huawei Sans" panose="020C0503030203020204" pitchFamily="34" charset="0"/>
              </a:rPr>
              <a:t>False</a:t>
            </a:r>
          </a:p>
        </p:txBody>
      </p:sp>
    </p:spTree>
    <p:extLst>
      <p:ext uri="{BB962C8B-B14F-4D97-AF65-F5344CB8AC3E}">
        <p14:creationId xmlns:p14="http://schemas.microsoft.com/office/powerpoint/2010/main" val="373328828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a:xfrm>
            <a:off x="451879" y="1241720"/>
            <a:ext cx="11306174" cy="5140029"/>
          </a:xfrm>
          <a:prstGeom prst="rect">
            <a:avLst/>
          </a:prstGeom>
        </p:spPr>
        <p:txBody>
          <a:bodyPr>
            <a:noAutofit/>
          </a:bodyPr>
          <a:lstStyle/>
          <a:p>
            <a:pPr algn="l"/>
            <a:r>
              <a:rPr lang="en-US" sz="1800" dirty="0">
                <a:latin typeface="Huawei Sans" panose="020C0503030203020204" pitchFamily="34" charset="0"/>
              </a:rPr>
              <a:t>To better adapt to network topology changes, OSPF and IS-IS support multiple fast convergence modes. I-SPF and PRC algorithm speed up route calculation; FRR enables fast traffic switching to the backup link; and intelligent timers allow you to control the speeds at which link state information is generated and routes are calculated.</a:t>
            </a:r>
          </a:p>
          <a:p>
            <a:pPr algn="l"/>
            <a:r>
              <a:rPr lang="en-US" sz="1800" dirty="0">
                <a:latin typeface="Huawei Sans" panose="020C0503030203020204" pitchFamily="34" charset="0"/>
              </a:rPr>
              <a:t>To control the size of routing tables and improve network performance, OSPF and IS-IS support route filtering, equal-cost routes, and default routes.</a:t>
            </a:r>
          </a:p>
          <a:p>
            <a:r>
              <a:rPr lang="en-US" sz="1800" dirty="0">
                <a:latin typeface="Huawei Sans" panose="020C0503030203020204" pitchFamily="34" charset="0"/>
              </a:rPr>
              <a:t>To isolate protocol</a:t>
            </a:r>
            <a:r>
              <a:rPr lang="en-US" sz="1800" dirty="0" smtClean="0">
                <a:latin typeface="Huawei Sans" panose="020C0503030203020204" pitchFamily="34" charset="0"/>
              </a:rPr>
              <a:t> routing </a:t>
            </a:r>
            <a:r>
              <a:rPr lang="en-US" sz="1800" dirty="0">
                <a:latin typeface="Huawei Sans" panose="020C0503030203020204" pitchFamily="34" charset="0"/>
              </a:rPr>
              <a:t>tables, OSPF and IS-IS support multi-process deployment on the same device. </a:t>
            </a:r>
            <a:r>
              <a:rPr lang="en-US" altLang="zh-CN" sz="1800" dirty="0" smtClean="0">
                <a:latin typeface="Huawei Sans" panose="020C0503030203020204" pitchFamily="34" charset="0"/>
              </a:rPr>
              <a:t>Protocol </a:t>
            </a:r>
            <a:r>
              <a:rPr lang="en-US" sz="1800" dirty="0" smtClean="0">
                <a:latin typeface="Huawei Sans" panose="020C0503030203020204" pitchFamily="34" charset="0"/>
              </a:rPr>
              <a:t>routing </a:t>
            </a:r>
            <a:r>
              <a:rPr lang="en-US" sz="1800" dirty="0">
                <a:latin typeface="Huawei Sans" panose="020C0503030203020204" pitchFamily="34" charset="0"/>
              </a:rPr>
              <a:t>tables of different processes do not affect each other.</a:t>
            </a:r>
          </a:p>
          <a:p>
            <a:pPr algn="l"/>
            <a:r>
              <a:rPr lang="en-US" sz="1800" dirty="0">
                <a:latin typeface="Huawei Sans" panose="020C0503030203020204" pitchFamily="34" charset="0"/>
              </a:rPr>
              <a:t>To prevent a sub-optimal route from being selected when external routes are imported, OSPF uses the FA in Type 5 or Type 7 LSAs to guide data packet forwarding.</a:t>
            </a:r>
          </a:p>
          <a:p>
            <a:pPr algn="l"/>
            <a:r>
              <a:rPr lang="en-US" sz="1800" dirty="0">
                <a:latin typeface="Huawei Sans" panose="020C0503030203020204" pitchFamily="34" charset="0"/>
              </a:rPr>
              <a:t>To carry more routing information, IS-IS provides LSP fragment extension.</a:t>
            </a:r>
          </a:p>
          <a:p>
            <a:pPr algn="l"/>
            <a:r>
              <a:rPr lang="en-US" sz="1800" dirty="0">
                <a:latin typeface="Huawei Sans" panose="020C0503030203020204" pitchFamily="34" charset="0"/>
              </a:rPr>
              <a:t>Thanks to the preceding features, OSPF and IS-IS are widely and flexibly used on live networks.</a:t>
            </a:r>
          </a:p>
        </p:txBody>
      </p:sp>
    </p:spTree>
    <p:extLst>
      <p:ext uri="{BB962C8B-B14F-4D97-AF65-F5344CB8AC3E}">
        <p14:creationId xmlns:p14="http://schemas.microsoft.com/office/powerpoint/2010/main" val="293731730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43411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p:txBody>
          <a:bodyPr/>
          <a:lstStyle/>
          <a:p>
            <a:r>
              <a:rPr lang="en-US" sz="2000"/>
              <a:t>The intelligent timer is used for SPF calculation and LSA generation.</a:t>
            </a:r>
          </a:p>
          <a:p>
            <a:r>
              <a:rPr lang="en-US" sz="2000"/>
              <a:t>It can quickly respond to a small number of external incidents and prevent excessive CPU consumption.</a:t>
            </a:r>
          </a:p>
        </p:txBody>
      </p:sp>
      <p:sp>
        <p:nvSpPr>
          <p:cNvPr id="2" name="标题 1"/>
          <p:cNvSpPr>
            <a:spLocks noGrp="1"/>
          </p:cNvSpPr>
          <p:nvPr>
            <p:ph type="title"/>
          </p:nvPr>
        </p:nvSpPr>
        <p:spPr/>
        <p:txBody>
          <a:bodyPr/>
          <a:lstStyle/>
          <a:p>
            <a:r>
              <a:rPr lang="en-US" dirty="0"/>
              <a:t>Intelligent Timer</a:t>
            </a:r>
          </a:p>
        </p:txBody>
      </p:sp>
      <p:sp>
        <p:nvSpPr>
          <p:cNvPr id="4" name="圆角矩形 75"/>
          <p:cNvSpPr/>
          <p:nvPr/>
        </p:nvSpPr>
        <p:spPr>
          <a:xfrm>
            <a:off x="742690" y="2846362"/>
            <a:ext cx="5137633" cy="394020"/>
          </a:xfrm>
          <a:prstGeom prst="roundRect">
            <a:avLst>
              <a:gd name="adj" fmla="val 10604"/>
            </a:avLst>
          </a:prstGeom>
          <a:solidFill>
            <a:srgbClr val="00B0F0"/>
          </a:solidFill>
          <a:ln>
            <a:noFill/>
          </a:ln>
        </p:spPr>
        <p:txBody>
          <a:bodyPr wrap="square" rtlCol="0" anchor="ctr" anchorCtr="0">
            <a:noAutofit/>
          </a:bodyPr>
          <a:lstStyle/>
          <a:p>
            <a:pPr algn="ctr"/>
            <a:r>
              <a:rPr lang="en-US" b="1">
                <a:solidFill>
                  <a:prstClr val="white"/>
                </a:solidFill>
                <a:sym typeface="Huawei Sans" panose="020C0503030203020204" pitchFamily="34" charset="0"/>
              </a:rPr>
              <a:t>Controlling LSA Generation and Reception</a:t>
            </a:r>
          </a:p>
        </p:txBody>
      </p:sp>
      <p:sp>
        <p:nvSpPr>
          <p:cNvPr id="5" name="圆角矩形 75"/>
          <p:cNvSpPr/>
          <p:nvPr/>
        </p:nvSpPr>
        <p:spPr>
          <a:xfrm>
            <a:off x="742690" y="3277867"/>
            <a:ext cx="5137633" cy="310388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spcAft>
                <a:spcPts val="600"/>
              </a:spcAft>
              <a:buFont typeface="Arial" panose="020B0604020202020204" pitchFamily="34" charset="0"/>
              <a:buChar char="•"/>
            </a:pPr>
            <a:r>
              <a:rPr lang="en-US" sz="1400" dirty="0">
                <a:solidFill>
                  <a:prstClr val="black"/>
                </a:solidFill>
                <a:sym typeface="Huawei Sans" panose="020C0503030203020204" pitchFamily="34" charset="0"/>
              </a:rPr>
              <a:t>To prevent network connections or frequent route flapping from consuming excessive device resources, OSPF complies with the following rules:</a:t>
            </a:r>
          </a:p>
          <a:p>
            <a:pPr marL="468000" indent="-180000">
              <a:spcAft>
                <a:spcPts val="600"/>
              </a:spcAft>
              <a:buFont typeface="Huawei Sans" panose="020C0503030203020204" pitchFamily="34" charset="0"/>
              <a:buChar char="▫"/>
            </a:pPr>
            <a:r>
              <a:rPr lang="en-US" sz="1400" dirty="0">
                <a:solidFill>
                  <a:prstClr val="black"/>
                </a:solidFill>
                <a:sym typeface="Huawei Sans" panose="020C0503030203020204" pitchFamily="34" charset="0"/>
              </a:rPr>
              <a:t>After an LSA is generated, it cannot be generated again within 1s. The interval for updating LSAs is 5s.</a:t>
            </a:r>
          </a:p>
          <a:p>
            <a:pPr marL="468000" indent="-180000">
              <a:spcAft>
                <a:spcPts val="600"/>
              </a:spcAft>
              <a:buFont typeface="Huawei Sans" panose="020C0503030203020204" pitchFamily="34" charset="0"/>
              <a:buChar char="▫"/>
            </a:pPr>
            <a:r>
              <a:rPr lang="en-US" sz="1400" dirty="0">
                <a:solidFill>
                  <a:prstClr val="black"/>
                </a:solidFill>
                <a:sym typeface="Huawei Sans" panose="020C0503030203020204" pitchFamily="34" charset="0"/>
              </a:rPr>
              <a:t>The interval for receiving LSAs is 1s.</a:t>
            </a:r>
          </a:p>
          <a:p>
            <a:pPr marL="177800" indent="-177800">
              <a:spcAft>
                <a:spcPts val="600"/>
              </a:spcAft>
              <a:buFont typeface="Arial" panose="020B0604020202020204" pitchFamily="34" charset="0"/>
              <a:buChar char="•"/>
            </a:pPr>
            <a:r>
              <a:rPr lang="en-US" sz="1400" dirty="0">
                <a:solidFill>
                  <a:prstClr val="black"/>
                </a:solidFill>
                <a:sym typeface="Huawei Sans" panose="020C0503030203020204" pitchFamily="34" charset="0"/>
              </a:rPr>
              <a:t>On a stable network where routes need to be fast converged, the intelligent timer can be used to set the interval for updating LSAs to 0s in order to cancel this interval. In this manner, topology or route changes can be immediately advertised to the network through LSAs or be immediately detected, thereby speeding up route convergence on the network.</a:t>
            </a:r>
          </a:p>
        </p:txBody>
      </p:sp>
      <p:sp>
        <p:nvSpPr>
          <p:cNvPr id="6" name="圆角矩形 75"/>
          <p:cNvSpPr/>
          <p:nvPr/>
        </p:nvSpPr>
        <p:spPr>
          <a:xfrm>
            <a:off x="6405010" y="2846362"/>
            <a:ext cx="5137633" cy="394020"/>
          </a:xfrm>
          <a:prstGeom prst="roundRect">
            <a:avLst>
              <a:gd name="adj" fmla="val 10604"/>
            </a:avLst>
          </a:prstGeom>
          <a:solidFill>
            <a:srgbClr val="00B0F0"/>
          </a:solidFill>
          <a:ln>
            <a:noFill/>
          </a:ln>
        </p:spPr>
        <p:txBody>
          <a:bodyPr wrap="square" rtlCol="0" anchor="ctr" anchorCtr="0">
            <a:noAutofit/>
          </a:bodyPr>
          <a:lstStyle/>
          <a:p>
            <a:pPr algn="ctr"/>
            <a:r>
              <a:rPr lang="en-US" b="1">
                <a:solidFill>
                  <a:prstClr val="white"/>
                </a:solidFill>
                <a:sym typeface="Huawei Sans" panose="020C0503030203020204" pitchFamily="34" charset="0"/>
              </a:rPr>
              <a:t>Controlling Route Calculation</a:t>
            </a:r>
          </a:p>
        </p:txBody>
      </p:sp>
      <p:sp>
        <p:nvSpPr>
          <p:cNvPr id="7" name="圆角矩形 75"/>
          <p:cNvSpPr/>
          <p:nvPr/>
        </p:nvSpPr>
        <p:spPr>
          <a:xfrm>
            <a:off x="6405010" y="3277867"/>
            <a:ext cx="5137633" cy="310388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spcAft>
                <a:spcPts val="600"/>
              </a:spcAft>
              <a:buFont typeface="Arial" panose="020B0604020202020204" pitchFamily="34" charset="0"/>
              <a:buChar char="•"/>
            </a:pPr>
            <a:r>
              <a:rPr lang="en-US" sz="1400">
                <a:solidFill>
                  <a:prstClr val="black"/>
                </a:solidFill>
                <a:sym typeface="Huawei Sans" panose="020C0503030203020204" pitchFamily="34" charset="0"/>
              </a:rPr>
              <a:t>When a network changes, the OSPF LSDB changes, and the shortest path needs to be recalculated. If a network changes frequently, the shortest path is calculated accordingly, which results in excessive consumption of system resources and compromises device efficiency.</a:t>
            </a:r>
          </a:p>
          <a:p>
            <a:pPr marL="177800" indent="-177800">
              <a:spcAft>
                <a:spcPts val="600"/>
              </a:spcAft>
              <a:buFont typeface="Arial" panose="020B0604020202020204" pitchFamily="34" charset="0"/>
              <a:buChar char="•"/>
            </a:pPr>
            <a:r>
              <a:rPr lang="en-US" sz="1400">
                <a:solidFill>
                  <a:prstClr val="black"/>
                </a:solidFill>
                <a:sym typeface="Huawei Sans" panose="020C0503030203020204" pitchFamily="34" charset="0"/>
              </a:rPr>
              <a:t>You can configure the intelligent timer to set a proper interval for SPF calculation in order to prevent excessive consumption of a router's memory and bandwidth resources.</a:t>
            </a:r>
          </a:p>
        </p:txBody>
      </p:sp>
      <p:grpSp>
        <p:nvGrpSpPr>
          <p:cNvPr id="14" name="组合 13"/>
          <p:cNvGrpSpPr/>
          <p:nvPr/>
        </p:nvGrpSpPr>
        <p:grpSpPr>
          <a:xfrm>
            <a:off x="8372411" y="8569"/>
            <a:ext cx="3819119" cy="283663"/>
            <a:chOff x="8474010" y="27423"/>
            <a:chExt cx="3819119" cy="283663"/>
          </a:xfrm>
        </p:grpSpPr>
        <p:sp>
          <p:nvSpPr>
            <p:cNvPr id="15" name="五边形 14"/>
            <p:cNvSpPr/>
            <p:nvPr/>
          </p:nvSpPr>
          <p:spPr bwMode="auto">
            <a:xfrm>
              <a:off x="8474010" y="27423"/>
              <a:ext cx="720000" cy="28366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t>Overview</a:t>
              </a:r>
            </a:p>
          </p:txBody>
        </p:sp>
        <p:sp>
          <p:nvSpPr>
            <p:cNvPr id="16" name="燕尾形 15"/>
            <p:cNvSpPr/>
            <p:nvPr/>
          </p:nvSpPr>
          <p:spPr bwMode="auto">
            <a:xfrm>
              <a:off x="9080490" y="27423"/>
              <a:ext cx="72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t>PRC</a:t>
              </a:r>
              <a:endParaRPr lang="en-US" altLang="zh-CN" sz="1000" kern="0" dirty="0">
                <a:sym typeface="Huawei Sans" panose="020C0503030203020204" pitchFamily="34" charset="0"/>
              </a:endParaRPr>
            </a:p>
          </p:txBody>
        </p:sp>
        <p:sp>
          <p:nvSpPr>
            <p:cNvPr id="17" name="燕尾形 16"/>
            <p:cNvSpPr/>
            <p:nvPr/>
          </p:nvSpPr>
          <p:spPr bwMode="auto">
            <a:xfrm>
              <a:off x="9686970" y="27423"/>
              <a:ext cx="1080000"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b="1" dirty="0">
                  <a:solidFill>
                    <a:schemeClr val="bg1"/>
                  </a:solidFill>
                </a:rPr>
                <a:t>Intelligent Timer</a:t>
              </a:r>
              <a:endParaRPr lang="en-US" altLang="zh-CN" sz="1000" b="1" kern="0" dirty="0">
                <a:solidFill>
                  <a:schemeClr val="bg1"/>
                </a:solidFill>
                <a:sym typeface="Huawei Sans" panose="020C0503030203020204" pitchFamily="34" charset="0"/>
              </a:endParaRPr>
            </a:p>
          </p:txBody>
        </p:sp>
        <p:sp>
          <p:nvSpPr>
            <p:cNvPr id="18" name="燕尾形 17"/>
            <p:cNvSpPr/>
            <p:nvPr/>
          </p:nvSpPr>
          <p:spPr bwMode="auto">
            <a:xfrm>
              <a:off x="10653450" y="27423"/>
              <a:ext cx="72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t>FRR</a:t>
              </a:r>
            </a:p>
          </p:txBody>
        </p:sp>
        <p:sp>
          <p:nvSpPr>
            <p:cNvPr id="24" name="燕尾形 23"/>
            <p:cNvSpPr/>
            <p:nvPr/>
          </p:nvSpPr>
          <p:spPr bwMode="auto">
            <a:xfrm>
              <a:off x="11259929" y="27423"/>
              <a:ext cx="10332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defRPr/>
              </a:pPr>
              <a:r>
                <a:rPr lang="en-US" sz="1000" dirty="0" smtClean="0">
                  <a:solidFill>
                    <a:prstClr val="black"/>
                  </a:solidFill>
                </a:rPr>
                <a:t>BFD Association</a:t>
              </a:r>
              <a:endParaRPr lang="en-US" altLang="zh-CN" sz="1000" kern="0" dirty="0">
                <a:solidFill>
                  <a:prstClr val="black"/>
                </a:solidFill>
                <a:sym typeface="Huawei Sans" panose="020C0503030203020204" pitchFamily="34" charset="0"/>
              </a:endParaRPr>
            </a:p>
          </p:txBody>
        </p:sp>
      </p:grpSp>
    </p:spTree>
    <p:extLst>
      <p:ext uri="{BB962C8B-B14F-4D97-AF65-F5344CB8AC3E}">
        <p14:creationId xmlns:p14="http://schemas.microsoft.com/office/powerpoint/2010/main" val="1629810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3346169"/>
            <a:ext cx="11306175" cy="3439261"/>
          </a:xfrm>
        </p:spPr>
        <p:txBody>
          <a:bodyPr/>
          <a:lstStyle/>
          <a:p>
            <a:pPr marL="0" indent="0">
              <a:buNone/>
            </a:pPr>
            <a:r>
              <a:rPr lang="en-US" sz="1800" dirty="0" smtClean="0"/>
              <a:t>After </a:t>
            </a:r>
            <a:r>
              <a:rPr lang="en-US" sz="1800" dirty="0"/>
              <a:t>the intelligent timer is used:</a:t>
            </a:r>
          </a:p>
          <a:p>
            <a:pPr marL="342900" lvl="1" indent="-342900">
              <a:buSzPct val="100000"/>
              <a:buFont typeface="+mj-lt"/>
              <a:buAutoNum type="arabicPeriod"/>
            </a:pPr>
            <a:r>
              <a:rPr lang="en-US" sz="1600" dirty="0" smtClean="0"/>
              <a:t>The </a:t>
            </a:r>
            <a:r>
              <a:rPr lang="en-US" sz="1600" dirty="0"/>
              <a:t>initial interval for updating LSAs is specified by </a:t>
            </a:r>
            <a:r>
              <a:rPr lang="en-US" sz="1600" i="1" dirty="0"/>
              <a:t>start-interval</a:t>
            </a:r>
            <a:r>
              <a:rPr lang="en-US" sz="1600" dirty="0"/>
              <a:t>.</a:t>
            </a:r>
          </a:p>
          <a:p>
            <a:pPr marL="342900" lvl="1" indent="-342900">
              <a:buSzPct val="100000"/>
              <a:buFont typeface="+mj-lt"/>
              <a:buAutoNum type="arabicPeriod"/>
            </a:pPr>
            <a:r>
              <a:rPr lang="en-US" sz="1600" dirty="0" smtClean="0"/>
              <a:t>The </a:t>
            </a:r>
            <a:r>
              <a:rPr lang="en-US" sz="1600" dirty="0"/>
              <a:t>interval at which LSAs are updated for the </a:t>
            </a:r>
            <a:r>
              <a:rPr lang="en-US" sz="1600" i="1" dirty="0"/>
              <a:t>n</a:t>
            </a:r>
            <a:r>
              <a:rPr lang="en-US" sz="1600" dirty="0"/>
              <a:t>th (</a:t>
            </a:r>
            <a:r>
              <a:rPr lang="en-US" sz="1600" i="1" dirty="0"/>
              <a:t>n</a:t>
            </a:r>
            <a:r>
              <a:rPr lang="en-US" sz="1600" dirty="0"/>
              <a:t> ≥ 2) time equals </a:t>
            </a:r>
            <a:r>
              <a:rPr lang="en-US" sz="1600" i="1" dirty="0"/>
              <a:t>hold-interval</a:t>
            </a:r>
            <a:r>
              <a:rPr lang="en-US" sz="1600" dirty="0"/>
              <a:t> x 2</a:t>
            </a:r>
            <a:r>
              <a:rPr lang="en-US" sz="1600" baseline="30000" dirty="0"/>
              <a:t>(</a:t>
            </a:r>
            <a:r>
              <a:rPr lang="en-US" sz="1600" i="1" baseline="30000" dirty="0"/>
              <a:t>n</a:t>
            </a:r>
            <a:r>
              <a:rPr lang="en-US" sz="1600" baseline="30000" dirty="0"/>
              <a:t> </a:t>
            </a:r>
            <a:r>
              <a:rPr lang="en-US" sz="1600" baseline="30000" dirty="0" smtClean="0"/>
              <a:t>– </a:t>
            </a:r>
            <a:r>
              <a:rPr lang="en-US" sz="1600" baseline="30000" dirty="0"/>
              <a:t>2)</a:t>
            </a:r>
            <a:r>
              <a:rPr lang="en-US" sz="1600" dirty="0"/>
              <a:t>.</a:t>
            </a:r>
          </a:p>
          <a:p>
            <a:pPr marL="342900" lvl="1" indent="-342900">
              <a:buSzPct val="100000"/>
              <a:buFont typeface="+mj-lt"/>
              <a:buAutoNum type="arabicPeriod"/>
            </a:pPr>
            <a:r>
              <a:rPr lang="en-US" sz="1600" dirty="0" smtClean="0"/>
              <a:t>When </a:t>
            </a:r>
            <a:r>
              <a:rPr lang="en-US" sz="1600" dirty="0"/>
              <a:t>the interval specified by </a:t>
            </a:r>
            <a:r>
              <a:rPr lang="en-US" sz="1600" i="1" dirty="0"/>
              <a:t>hold-interval</a:t>
            </a:r>
            <a:r>
              <a:rPr lang="en-US" sz="1600" dirty="0"/>
              <a:t> x 2</a:t>
            </a:r>
            <a:r>
              <a:rPr lang="en-US" sz="1600" baseline="30000" dirty="0"/>
              <a:t>(</a:t>
            </a:r>
            <a:r>
              <a:rPr lang="en-US" sz="1600" i="1" baseline="30000" dirty="0"/>
              <a:t>n</a:t>
            </a:r>
            <a:r>
              <a:rPr lang="en-US" sz="1600" baseline="30000" dirty="0"/>
              <a:t> </a:t>
            </a:r>
            <a:r>
              <a:rPr lang="en-US" sz="1600" baseline="30000" dirty="0" smtClean="0"/>
              <a:t>– </a:t>
            </a:r>
            <a:r>
              <a:rPr lang="en-US" sz="1600" baseline="30000" dirty="0"/>
              <a:t>2)</a:t>
            </a:r>
            <a:r>
              <a:rPr lang="en-US" sz="1600" dirty="0"/>
              <a:t> reaches the maximum interval specified by </a:t>
            </a:r>
            <a:r>
              <a:rPr lang="en-US" sz="1600" i="1" dirty="0"/>
              <a:t>max-interval</a:t>
            </a:r>
            <a:r>
              <a:rPr lang="en-US" sz="1600" dirty="0"/>
              <a:t>, OSPF updates LSAs at the maximum interval for three consecutive times. Then, OSPF returns to the first step and updates LSAs at the initial interval specified by </a:t>
            </a:r>
            <a:r>
              <a:rPr lang="en-US" sz="1600" i="1" dirty="0"/>
              <a:t>start-interval</a:t>
            </a:r>
            <a:r>
              <a:rPr lang="en-US" sz="1600" dirty="0"/>
              <a:t>.</a:t>
            </a:r>
          </a:p>
        </p:txBody>
      </p:sp>
      <p:sp>
        <p:nvSpPr>
          <p:cNvPr id="2" name="标题 1"/>
          <p:cNvSpPr>
            <a:spLocks noGrp="1"/>
          </p:cNvSpPr>
          <p:nvPr>
            <p:ph type="title"/>
          </p:nvPr>
        </p:nvSpPr>
        <p:spPr>
          <a:xfrm>
            <a:off x="1594800" y="281091"/>
            <a:ext cx="6875432" cy="928873"/>
          </a:xfrm>
        </p:spPr>
        <p:txBody>
          <a:bodyPr/>
          <a:lstStyle/>
          <a:p>
            <a:pPr fontAlgn="ctr"/>
            <a:r>
              <a:rPr lang="en-US" sz="3200" dirty="0"/>
              <a:t>Basic Intelligent Timer Configuration Commands (1)</a:t>
            </a:r>
          </a:p>
        </p:txBody>
      </p:sp>
      <p:sp>
        <p:nvSpPr>
          <p:cNvPr id="4" name="矩形 3"/>
          <p:cNvSpPr/>
          <p:nvPr/>
        </p:nvSpPr>
        <p:spPr>
          <a:xfrm>
            <a:off x="877913" y="1788494"/>
            <a:ext cx="10608699" cy="584775"/>
          </a:xfrm>
          <a:prstGeom prst="rect">
            <a:avLst/>
          </a:prstGeom>
          <a:solidFill>
            <a:srgbClr val="F4FBFE"/>
          </a:solidFill>
          <a:ln>
            <a:solidFill>
              <a:srgbClr val="99DFF9"/>
            </a:solidFill>
          </a:ln>
        </p:spPr>
        <p:txBody>
          <a:bodyPr wrap="square">
            <a:spAutoFit/>
          </a:bodyPr>
          <a:lstStyle/>
          <a:p>
            <a:pPr fontAlgn="base"/>
            <a:r>
              <a:rPr lang="en-US" sz="1600" dirty="0">
                <a:solidFill>
                  <a:prstClr val="black"/>
                </a:solidFill>
                <a:cs typeface="Courier New" panose="02070309020205020404" pitchFamily="49" charset="0"/>
              </a:rPr>
              <a:t>[Huawei-ospf-1] </a:t>
            </a:r>
            <a:r>
              <a:rPr lang="en-US" sz="1600" b="1" dirty="0" err="1">
                <a:solidFill>
                  <a:prstClr val="black"/>
                </a:solidFill>
              </a:rPr>
              <a:t>lsa</a:t>
            </a:r>
            <a:r>
              <a:rPr lang="en-US" sz="1600" b="1" dirty="0">
                <a:solidFill>
                  <a:prstClr val="black"/>
                </a:solidFill>
              </a:rPr>
              <a:t>-originate-interval</a:t>
            </a:r>
            <a:r>
              <a:rPr lang="en-US" sz="1600" dirty="0">
                <a:solidFill>
                  <a:prstClr val="black"/>
                </a:solidFill>
              </a:rPr>
              <a:t> { </a:t>
            </a:r>
            <a:r>
              <a:rPr lang="en-US" sz="1600" b="1" dirty="0">
                <a:solidFill>
                  <a:prstClr val="black"/>
                </a:solidFill>
              </a:rPr>
              <a:t>0</a:t>
            </a:r>
            <a:r>
              <a:rPr lang="en-US" sz="1600" dirty="0">
                <a:solidFill>
                  <a:prstClr val="black"/>
                </a:solidFill>
              </a:rPr>
              <a:t> | { </a:t>
            </a:r>
            <a:r>
              <a:rPr lang="en-US" sz="1600" b="1" dirty="0">
                <a:solidFill>
                  <a:prstClr val="black"/>
                </a:solidFill>
              </a:rPr>
              <a:t>intelligent-timer</a:t>
            </a:r>
            <a:r>
              <a:rPr lang="en-US" sz="1600" dirty="0">
                <a:solidFill>
                  <a:prstClr val="black"/>
                </a:solidFill>
              </a:rPr>
              <a:t> </a:t>
            </a:r>
            <a:r>
              <a:rPr lang="en-US" sz="1600" i="1" dirty="0">
                <a:solidFill>
                  <a:prstClr val="black"/>
                </a:solidFill>
              </a:rPr>
              <a:t>max-interval</a:t>
            </a:r>
            <a:r>
              <a:rPr lang="en-US" sz="1600" dirty="0">
                <a:solidFill>
                  <a:prstClr val="black"/>
                </a:solidFill>
              </a:rPr>
              <a:t> </a:t>
            </a:r>
            <a:r>
              <a:rPr lang="en-US" sz="1600" i="1" dirty="0">
                <a:solidFill>
                  <a:prstClr val="black"/>
                </a:solidFill>
              </a:rPr>
              <a:t>start-interval</a:t>
            </a:r>
            <a:r>
              <a:rPr lang="en-US" sz="1600" dirty="0">
                <a:solidFill>
                  <a:prstClr val="black"/>
                </a:solidFill>
              </a:rPr>
              <a:t> </a:t>
            </a:r>
            <a:r>
              <a:rPr lang="en-US" sz="1600" i="1" dirty="0">
                <a:solidFill>
                  <a:prstClr val="black"/>
                </a:solidFill>
              </a:rPr>
              <a:t>hold-interval</a:t>
            </a:r>
            <a:r>
              <a:rPr lang="en-US" sz="1600" dirty="0">
                <a:solidFill>
                  <a:prstClr val="black"/>
                </a:solidFill>
              </a:rPr>
              <a:t> | </a:t>
            </a:r>
            <a:r>
              <a:rPr lang="en-US" sz="1600" b="1" dirty="0">
                <a:solidFill>
                  <a:prstClr val="black"/>
                </a:solidFill>
              </a:rPr>
              <a:t>other-type</a:t>
            </a:r>
            <a:r>
              <a:rPr lang="en-US" sz="1600" dirty="0">
                <a:solidFill>
                  <a:prstClr val="black"/>
                </a:solidFill>
              </a:rPr>
              <a:t> </a:t>
            </a:r>
            <a:r>
              <a:rPr lang="en-US" sz="1600" i="1" dirty="0">
                <a:solidFill>
                  <a:prstClr val="black"/>
                </a:solidFill>
              </a:rPr>
              <a:t>interval</a:t>
            </a:r>
            <a:r>
              <a:rPr lang="en-US" sz="1600" dirty="0">
                <a:solidFill>
                  <a:prstClr val="black"/>
                </a:solidFill>
              </a:rPr>
              <a:t> } </a:t>
            </a:r>
            <a:r>
              <a:rPr lang="en-US" sz="1600" baseline="30000" dirty="0">
                <a:solidFill>
                  <a:prstClr val="black"/>
                </a:solidFill>
              </a:rPr>
              <a:t>*</a:t>
            </a:r>
            <a:r>
              <a:rPr lang="en-US" sz="1600" dirty="0">
                <a:solidFill>
                  <a:prstClr val="black"/>
                </a:solidFill>
              </a:rPr>
              <a:t> }</a:t>
            </a:r>
          </a:p>
        </p:txBody>
      </p:sp>
      <p:sp>
        <p:nvSpPr>
          <p:cNvPr id="5" name="矩形 4"/>
          <p:cNvSpPr/>
          <p:nvPr/>
        </p:nvSpPr>
        <p:spPr>
          <a:xfrm>
            <a:off x="442913" y="1244099"/>
            <a:ext cx="11197703" cy="461665"/>
          </a:xfrm>
          <a:prstGeom prst="rect">
            <a:avLst/>
          </a:prstGeom>
        </p:spPr>
        <p:txBody>
          <a:bodyPr wrap="square">
            <a:spAutoFit/>
          </a:bodyPr>
          <a:lstStyle/>
          <a:p>
            <a:pPr marL="342900" indent="-342900">
              <a:lnSpc>
                <a:spcPct val="150000"/>
              </a:lnSpc>
              <a:buFont typeface="+mj-lt"/>
              <a:buAutoNum type="arabicPeriod"/>
            </a:pPr>
            <a:r>
              <a:rPr lang="en-US" sz="1600" dirty="0">
                <a:solidFill>
                  <a:prstClr val="black"/>
                </a:solidFill>
                <a:cs typeface="Courier New" panose="02070309020205020404" pitchFamily="49" charset="0"/>
              </a:rPr>
              <a:t>Set an interval for updating OSPF LSAs.</a:t>
            </a:r>
          </a:p>
        </p:txBody>
      </p:sp>
      <p:sp>
        <p:nvSpPr>
          <p:cNvPr id="11" name="矩形 10"/>
          <p:cNvSpPr/>
          <p:nvPr/>
        </p:nvSpPr>
        <p:spPr>
          <a:xfrm>
            <a:off x="877913" y="2448213"/>
            <a:ext cx="10608699" cy="707886"/>
          </a:xfrm>
          <a:prstGeom prst="rect">
            <a:avLst/>
          </a:prstGeom>
        </p:spPr>
        <p:txBody>
          <a:bodyPr wrap="square">
            <a:spAutoFit/>
          </a:bodyPr>
          <a:lstStyle/>
          <a:p>
            <a:pPr>
              <a:lnSpc>
                <a:spcPts val="2400"/>
              </a:lnSpc>
            </a:pPr>
            <a:r>
              <a:rPr lang="en-US" sz="1600" dirty="0">
                <a:solidFill>
                  <a:prstClr val="black"/>
                </a:solidFill>
              </a:rPr>
              <a:t>By default, the intelligent timer is enabled; the maximum interval, initial interval, and hold interval at which LSAs are updated are 5000 </a:t>
            </a:r>
            <a:r>
              <a:rPr lang="en-US" sz="1600" dirty="0" err="1">
                <a:solidFill>
                  <a:prstClr val="black"/>
                </a:solidFill>
              </a:rPr>
              <a:t>ms</a:t>
            </a:r>
            <a:r>
              <a:rPr lang="en-US" sz="1600" dirty="0">
                <a:solidFill>
                  <a:prstClr val="black"/>
                </a:solidFill>
              </a:rPr>
              <a:t>, 500 </a:t>
            </a:r>
            <a:r>
              <a:rPr lang="en-US" sz="1600" dirty="0" err="1">
                <a:solidFill>
                  <a:prstClr val="black"/>
                </a:solidFill>
              </a:rPr>
              <a:t>ms</a:t>
            </a:r>
            <a:r>
              <a:rPr lang="en-US" sz="1600" dirty="0">
                <a:solidFill>
                  <a:prstClr val="black"/>
                </a:solidFill>
              </a:rPr>
              <a:t>, and 1000 </a:t>
            </a:r>
            <a:r>
              <a:rPr lang="en-US" sz="1600" dirty="0" err="1">
                <a:solidFill>
                  <a:prstClr val="black"/>
                </a:solidFill>
              </a:rPr>
              <a:t>ms</a:t>
            </a:r>
            <a:r>
              <a:rPr lang="en-US" sz="1600" dirty="0">
                <a:solidFill>
                  <a:prstClr val="black"/>
                </a:solidFill>
              </a:rPr>
              <a:t>, respectively.</a:t>
            </a:r>
          </a:p>
        </p:txBody>
      </p:sp>
      <p:grpSp>
        <p:nvGrpSpPr>
          <p:cNvPr id="17" name="组合 16"/>
          <p:cNvGrpSpPr/>
          <p:nvPr/>
        </p:nvGrpSpPr>
        <p:grpSpPr>
          <a:xfrm>
            <a:off x="8372411" y="8569"/>
            <a:ext cx="3819119" cy="283663"/>
            <a:chOff x="8474010" y="27423"/>
            <a:chExt cx="3819119" cy="283663"/>
          </a:xfrm>
        </p:grpSpPr>
        <p:sp>
          <p:nvSpPr>
            <p:cNvPr id="18" name="五边形 17"/>
            <p:cNvSpPr/>
            <p:nvPr/>
          </p:nvSpPr>
          <p:spPr bwMode="auto">
            <a:xfrm>
              <a:off x="8474010" y="27423"/>
              <a:ext cx="720000" cy="28366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t>Overview</a:t>
              </a:r>
            </a:p>
          </p:txBody>
        </p:sp>
        <p:sp>
          <p:nvSpPr>
            <p:cNvPr id="19" name="燕尾形 18"/>
            <p:cNvSpPr/>
            <p:nvPr/>
          </p:nvSpPr>
          <p:spPr bwMode="auto">
            <a:xfrm>
              <a:off x="9080490" y="27423"/>
              <a:ext cx="72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t>PRC</a:t>
              </a:r>
              <a:endParaRPr lang="en-US" altLang="zh-CN" sz="1000" kern="0" dirty="0">
                <a:sym typeface="Huawei Sans" panose="020C0503030203020204" pitchFamily="34" charset="0"/>
              </a:endParaRPr>
            </a:p>
          </p:txBody>
        </p:sp>
        <p:sp>
          <p:nvSpPr>
            <p:cNvPr id="20" name="燕尾形 19"/>
            <p:cNvSpPr/>
            <p:nvPr/>
          </p:nvSpPr>
          <p:spPr bwMode="auto">
            <a:xfrm>
              <a:off x="9686970" y="27423"/>
              <a:ext cx="1080000"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b="1" dirty="0">
                  <a:solidFill>
                    <a:schemeClr val="bg1"/>
                  </a:solidFill>
                </a:rPr>
                <a:t>Intelligent Timer</a:t>
              </a:r>
              <a:endParaRPr lang="en-US" altLang="zh-CN" sz="1000" b="1" kern="0" dirty="0">
                <a:solidFill>
                  <a:schemeClr val="bg1"/>
                </a:solidFill>
                <a:sym typeface="Huawei Sans" panose="020C0503030203020204" pitchFamily="34" charset="0"/>
              </a:endParaRPr>
            </a:p>
          </p:txBody>
        </p:sp>
        <p:sp>
          <p:nvSpPr>
            <p:cNvPr id="21" name="燕尾形 20"/>
            <p:cNvSpPr/>
            <p:nvPr/>
          </p:nvSpPr>
          <p:spPr bwMode="auto">
            <a:xfrm>
              <a:off x="10653450" y="27423"/>
              <a:ext cx="72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pPr>
              <a:r>
                <a:rPr sz="1000" dirty="0"/>
                <a:t>FRR</a:t>
              </a:r>
            </a:p>
          </p:txBody>
        </p:sp>
        <p:sp>
          <p:nvSpPr>
            <p:cNvPr id="22" name="燕尾形 21"/>
            <p:cNvSpPr/>
            <p:nvPr/>
          </p:nvSpPr>
          <p:spPr bwMode="auto">
            <a:xfrm>
              <a:off x="11259929" y="27423"/>
              <a:ext cx="10332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lnSpc>
                  <a:spcPct val="90000"/>
                </a:lnSpc>
                <a:defRPr/>
              </a:pPr>
              <a:r>
                <a:rPr lang="en-US" sz="1000" dirty="0" smtClean="0">
                  <a:solidFill>
                    <a:prstClr val="black"/>
                  </a:solidFill>
                </a:rPr>
                <a:t>BFD Association</a:t>
              </a:r>
              <a:endParaRPr lang="en-US" altLang="zh-CN" sz="1000" kern="0" dirty="0">
                <a:solidFill>
                  <a:prstClr val="black"/>
                </a:solidFill>
                <a:sym typeface="Huawei Sans" panose="020C0503030203020204" pitchFamily="34" charset="0"/>
              </a:endParaRPr>
            </a:p>
          </p:txBody>
        </p:sp>
      </p:grpSp>
    </p:spTree>
    <p:extLst>
      <p:ext uri="{BB962C8B-B14F-4D97-AF65-F5344CB8AC3E}">
        <p14:creationId xmlns:p14="http://schemas.microsoft.com/office/powerpoint/2010/main" val="1497243224"/>
      </p:ext>
    </p:extLst>
  </p:cSld>
  <p:clrMapOvr>
    <a:masterClrMapping/>
  </p:clrMapOvr>
  <p:timing>
    <p:tnLst>
      <p:par>
        <p:cTn id="1" dur="indefinite" restart="never" nodeType="tmRoot"/>
      </p:par>
    </p:tnLst>
  </p:timing>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0" ma:contentTypeDescription="Create a new document." ma:contentTypeScope="" ma:versionID="2e6df93c5ac01bc0ba5a39bebe33c6df">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B2F7B52-8245-405C-A557-1CD0E1839054}"/>
</file>

<file path=customXml/itemProps2.xml><?xml version="1.0" encoding="utf-8"?>
<ds:datastoreItem xmlns:ds="http://schemas.openxmlformats.org/officeDocument/2006/customXml" ds:itemID="{A12C43B7-68C1-4765-B16E-CFE77FA5A57C}"/>
</file>

<file path=customXml/itemProps3.xml><?xml version="1.0" encoding="utf-8"?>
<ds:datastoreItem xmlns:ds="http://schemas.openxmlformats.org/officeDocument/2006/customXml" ds:itemID="{43B6D0DE-9424-4BAB-B0B5-E8F7F150F301}"/>
</file>

<file path=docProps/app.xml><?xml version="1.0" encoding="utf-8"?>
<Properties xmlns="http://schemas.openxmlformats.org/officeDocument/2006/extended-properties" xmlns:vt="http://schemas.openxmlformats.org/officeDocument/2006/docPropsVTypes">
  <Template/>
  <TotalTime>16802</TotalTime>
  <Words>15061</Words>
  <Application>Microsoft Office PowerPoint</Application>
  <PresentationFormat>宽屏</PresentationFormat>
  <Paragraphs>1723</Paragraphs>
  <Slides>73</Slides>
  <Notes>73</Notes>
  <HiddenSlides>5</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73</vt:i4>
      </vt:variant>
    </vt:vector>
  </HeadingPairs>
  <TitlesOfParts>
    <vt:vector size="80" baseType="lpstr">
      <vt:lpstr>方正兰亭黑简体</vt:lpstr>
      <vt:lpstr>微软雅黑</vt:lpstr>
      <vt:lpstr>Arial</vt:lpstr>
      <vt:lpstr>Courier New</vt:lpstr>
      <vt:lpstr>Huawei Sans</vt:lpstr>
      <vt:lpstr>Wingdings</vt:lpstr>
      <vt:lpstr>2_自定义设计方案</vt:lpstr>
      <vt:lpstr>PowerPoint 演示文稿</vt:lpstr>
      <vt:lpstr>Advanced IGP Features</vt:lpstr>
      <vt:lpstr>PowerPoint 演示文稿</vt:lpstr>
      <vt:lpstr>PowerPoint 演示文稿</vt:lpstr>
      <vt:lpstr>PowerPoint 演示文稿</vt:lpstr>
      <vt:lpstr>Overview of OSPF Fast Convergence</vt:lpstr>
      <vt:lpstr>PRC</vt:lpstr>
      <vt:lpstr>Intelligent Timer</vt:lpstr>
      <vt:lpstr>Basic Intelligent Timer Configuration Commands (1)</vt:lpstr>
      <vt:lpstr>Basic Intelligent Timer Configuration Commands (2)</vt:lpstr>
      <vt:lpstr>Basic Intelligent Timer Configuration Commands (3)</vt:lpstr>
      <vt:lpstr>OSPF IP FRR</vt:lpstr>
      <vt:lpstr>Networking of OSPF IP FRR</vt:lpstr>
      <vt:lpstr>Basic OSPF IP FRR Configuration Commands</vt:lpstr>
      <vt:lpstr>Example for Configuring OSPF IP FRR</vt:lpstr>
      <vt:lpstr>Checking the OSPF IP FRR Configuration</vt:lpstr>
      <vt:lpstr>BFD for OSPF</vt:lpstr>
      <vt:lpstr>Basic BFD for OSPF Configuration Commands</vt:lpstr>
      <vt:lpstr>PowerPoint 演示文稿</vt:lpstr>
      <vt:lpstr>Overview of OSPF Route Control</vt:lpstr>
      <vt:lpstr>Equal-Cost Route</vt:lpstr>
      <vt:lpstr>Example for Configuring the Number of Equal-Cost Routes for Load Balancing</vt:lpstr>
      <vt:lpstr>Default Route</vt:lpstr>
      <vt:lpstr>PowerPoint 演示文稿</vt:lpstr>
      <vt:lpstr>Configuring Default Route Advertisement to OSPF Areas</vt:lpstr>
      <vt:lpstr>PowerPoint 演示文稿</vt:lpstr>
      <vt:lpstr>Configuring OSPF to Filter Outgoing LSAs</vt:lpstr>
      <vt:lpstr>Configuring OSPF to Filter ABR Type 3 LSAs</vt:lpstr>
      <vt:lpstr>Overview of OSPF Database Overflow</vt:lpstr>
      <vt:lpstr>Preventive Measures for OSPF Database Overflows</vt:lpstr>
      <vt:lpstr>Example for Configuring OSPF Route Control (1)</vt:lpstr>
      <vt:lpstr>Example for Configuring OSPF Route Control (2)</vt:lpstr>
      <vt:lpstr>OSPF Route Control Case Analysis</vt:lpstr>
      <vt:lpstr>Requirement Analysis</vt:lpstr>
      <vt:lpstr>Traffic Egress Control</vt:lpstr>
      <vt:lpstr>Controlling Internal Paths</vt:lpstr>
      <vt:lpstr>Controlling Internal Paths: Adjusting the Cost Between Aggregation Devices and Core Devices</vt:lpstr>
      <vt:lpstr>Controlling the Internal Path: Adjusting the Cost Between Core Devices and Boundary Devices</vt:lpstr>
      <vt:lpstr>Example for Configuring OSPF Route Control (1)</vt:lpstr>
      <vt:lpstr>Example for Configuring OSPF Route Control (2)</vt:lpstr>
      <vt:lpstr>Example for Configuring OSPF Route Control (3)</vt:lpstr>
      <vt:lpstr>PowerPoint 演示文稿</vt:lpstr>
      <vt:lpstr>OSPF Multi-Process</vt:lpstr>
      <vt:lpstr>Association Between OSPF and BGP (1)</vt:lpstr>
      <vt:lpstr>Association Between OSPF and BGP (2)</vt:lpstr>
      <vt:lpstr>OSPF Forwarding Address</vt:lpstr>
      <vt:lpstr>Problem Occurring When No FA Is Used</vt:lpstr>
      <vt:lpstr>Using FA to Solve the Suboptimal Path Problem</vt:lpstr>
      <vt:lpstr>FA Values</vt:lpstr>
      <vt:lpstr>Case: Typical FA Application in NSSA Scenarios</vt:lpstr>
      <vt:lpstr>PowerPoint 演示文稿</vt:lpstr>
      <vt:lpstr>Overview of IS-IS Fast Convergence</vt:lpstr>
      <vt:lpstr>I-SPF</vt:lpstr>
      <vt:lpstr>LSP Fast Flooding</vt:lpstr>
      <vt:lpstr>Overview of IS-IS Route Control</vt:lpstr>
      <vt:lpstr>Equal-Cost Route</vt:lpstr>
      <vt:lpstr>Configuration of Equal-Cost IS-IS Routes</vt:lpstr>
      <vt:lpstr>Example for Configuring Equal-Cost Routes (1)</vt:lpstr>
      <vt:lpstr>Example for Configuring Equal-Cost Routes (2)</vt:lpstr>
      <vt:lpstr>Default Route</vt:lpstr>
      <vt:lpstr>Setting the ATT Bit to Control the Generation of Default Routes</vt:lpstr>
      <vt:lpstr>Configuring Devices to Advertise  Default Routes to the IS-IS Routing Domain</vt:lpstr>
      <vt:lpstr>PowerPoint 演示文稿</vt:lpstr>
      <vt:lpstr>Example for Configuring Default Routes</vt:lpstr>
      <vt:lpstr>IS-IS Multi-Instance and Multi-Process</vt:lpstr>
      <vt:lpstr>LSP Fragment</vt:lpstr>
      <vt:lpstr>Basic Concepts of LSP Fragment Extension</vt:lpstr>
      <vt:lpstr>Implementation of LSP Fragment Extension</vt:lpstr>
      <vt:lpstr>PowerPoint 演示文稿</vt:lpstr>
      <vt:lpstr>Basic Configuration Commands of LSP Fragment Extension</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shimiaomiaozjhw</cp:lastModifiedBy>
  <cp:revision>1514</cp:revision>
  <dcterms:created xsi:type="dcterms:W3CDTF">2018-11-29T10:16:29Z</dcterms:created>
  <dcterms:modified xsi:type="dcterms:W3CDTF">2020-08-07T06:40:55Z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(3)U/O9indPt3KO9zSHgGpBnJGkqaizlsv/eSCHRDWBUBesRPCmcJWjyhwq9bnLrkqt6HeF98cj
N9J+/wvK4OV8TZCZdaVMW1UoFG7AhjLxKtBEwvghp6qhxM2Dho0PjLmWJpq4k8JWtM44ZCV1
zyIklxgM6iGW9eMvioPXF4u1KobOF5O4O+FeBxuI+0ZiCpXPHtLVK+koWJK3in6DlSfjDgMV
hBhOABAhnxmyPftYXy</vt:lpwstr>
  </property>
  <property fmtid="{D5CDD505-2E9C-101B-9397-08002B2CF9AE}" pid="3" name="_2015_ms_pID_7253431">
    <vt:lpwstr>2Ke70k6QeEOIHhhZnpci1qBx8UEiVOSlhJ9AEITlgIRpoC35NwI0o6
fy/wNnGETv56QfAob4CmXszWy5IOXJXciMPhD/eFdxG1koHvqK2Sj4w2VhzpDzEbQfZ3K4R2
9U2KS1qynvfzow2Rs422jpTKeiSu8gfVu0LhT6XO+78orvWViOch02L69ClZEldTlTp8t5Ds
F9KmkqE77h+3bDY283C7iD/mMG16R3+qCQFS</vt:lpwstr>
  </property>
  <property fmtid="{D5CDD505-2E9C-101B-9397-08002B2CF9AE}" pid="4" name="_2015_ms_pID_7253432">
    <vt:lpwstr>4g==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1596416235</vt:lpwstr>
  </property>
  <property fmtid="{D5CDD505-2E9C-101B-9397-08002B2CF9AE}" pid="9" name="ContentTypeId">
    <vt:lpwstr>0x01010002C5B4B712841F4C8A7AAEE2CD191271</vt:lpwstr>
  </property>
</Properties>
</file>